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4" r:id="rId4"/>
    <p:sldId id="270" r:id="rId5"/>
    <p:sldId id="274" r:id="rId6"/>
    <p:sldId id="283" r:id="rId7"/>
    <p:sldId id="284" r:id="rId8"/>
    <p:sldId id="285" r:id="rId9"/>
    <p:sldId id="286" r:id="rId10"/>
    <p:sldId id="291" r:id="rId11"/>
    <p:sldId id="292" r:id="rId12"/>
    <p:sldId id="293" r:id="rId13"/>
    <p:sldId id="294" r:id="rId14"/>
    <p:sldId id="296" r:id="rId15"/>
    <p:sldId id="297" r:id="rId16"/>
    <p:sldId id="271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445"/>
    <a:srgbClr val="9C5D71"/>
    <a:srgbClr val="3BBEBE"/>
    <a:srgbClr val="F25245"/>
    <a:srgbClr val="695E78"/>
    <a:srgbClr val="FFA956"/>
    <a:srgbClr val="EF6E9A"/>
    <a:srgbClr val="A761D3"/>
    <a:srgbClr val="D45CA6"/>
    <a:srgbClr val="D87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D05-FE8D-4DC4-9420-FCCA2238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07A-568C-485A-851D-8DE85726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7CC2-2F0C-4BA4-84D8-2E52480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82DE-5305-4920-BB08-F7F6340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3A0-9A9E-45F6-8F11-EE3A3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D34-3751-478D-AD43-F626C7C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D66-B4F9-4BE8-A98F-F5BF144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AD78-3379-49DC-ACCA-94EAC51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91A51F-B132-4C21-AC1E-CCBEBB337C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7D6FC4-B0C0-432B-9398-F07BEAA93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6667767-FC00-4214-95C0-3081FDD06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1D8CBD7-848D-40AC-86DE-47586604E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7048260-A896-4FB6-9885-4F013EA9E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4EEF716-610D-4C42-8AA8-9BA0F45404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6DD7D0E-56CB-410F-AD15-4FF51FEF0B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EDD61E1-0948-49D1-991F-0D7E40BBA5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675621D-699E-4270-A814-3A37CFAC3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A8A0E-199E-4F93-80AE-96540EF36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B4F0-E528-428D-9D87-007D752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9FCD-1112-4D38-B7C2-7F9753E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9A6B-6F61-49E1-AB57-EE2138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EF5B96-4C8B-419C-B56E-CB192D100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6A5DD2-589F-4818-8FFC-626CCBF78C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8256EF0-1AE4-4A2C-833A-696429ED5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C894DD2-2348-4450-881E-7E4EBC97BA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6E6C6-6E94-4622-AF50-AB9F71EA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1208-1C8E-44E6-814A-8B581A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4F45-C75A-4F69-B7AA-0A9BCF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727675AA-B358-48FA-B1C1-5B98B47443D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55C4-27F7-467A-9AF6-630F6B0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C95A-1709-4B29-9F29-E98007C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E94-CC89-4EA9-A8FA-64E628F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C241C9-AB3E-447C-B7F1-89C740012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A8F3-FA82-40D0-B744-5E2C4DD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8BA8-6BC4-4015-A959-9EF1184B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215-58F5-4237-86EC-D3DCA52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7FD824-9088-47CD-BCA0-B1F4EDDBCF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59E25B-AC41-4220-B7EB-4171260D11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F400-9E5F-4582-A7D1-E4F7E09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F9C8-6927-41D9-BE4B-36351B0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5920-40A0-48F2-811D-C0761FD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8A3D746-68AF-4D14-93D1-5CC4B1854F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CCCBC0-1866-4FE8-B263-52676651F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66D321B2-47AC-48CA-A41B-895BA90C0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D06B7E9-BC44-47F4-A75B-8334E2FD5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1EE47DD6-AC01-432C-831F-77586BCC3BB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59FAF888-D431-4CC6-9CBB-1514477596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478865B-212C-4302-A6B0-F235E54375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E1E4-126D-48C8-B652-245BC93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E7B6-1D5D-4DFE-BFB8-08F12C77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4FEF-A5E7-483F-AFB4-D741EB9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6D0CA0-1FA0-40A1-AC43-E1C6DDD635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FA29A77C-7228-4831-A8C9-8594391E06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8D74219-4053-40B5-9E43-F0EE666D45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3731221-BE82-4959-B49B-6F10919803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EF3BF7B4-B242-4EC2-B7C0-8626DD6534A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frame">
            <a:avLst>
              <a:gd name="adj1" fmla="val 10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9D161A8-F170-4C86-904A-1514C81C3B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5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701098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DBDA-88B7-493D-9B65-582E914C9A41}"/>
              </a:ext>
            </a:extLst>
          </p:cNvPr>
          <p:cNvSpPr txBox="1"/>
          <p:nvPr/>
        </p:nvSpPr>
        <p:spPr>
          <a:xfrm>
            <a:off x="-1738416" y="2676325"/>
            <a:ext cx="1566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ROAD TRAFFIC SIGN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30545-2ADD-4CCF-ADD5-F28E84BC799E}"/>
              </a:ext>
            </a:extLst>
          </p:cNvPr>
          <p:cNvSpPr txBox="1"/>
          <p:nvPr/>
        </p:nvSpPr>
        <p:spPr>
          <a:xfrm>
            <a:off x="7427351" y="5489908"/>
            <a:ext cx="393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Sunil Prajapat</a:t>
            </a:r>
          </a:p>
        </p:txBody>
      </p:sp>
    </p:spTree>
    <p:extLst>
      <p:ext uri="{BB962C8B-B14F-4D97-AF65-F5344CB8AC3E}">
        <p14:creationId xmlns:p14="http://schemas.microsoft.com/office/powerpoint/2010/main" val="835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 layer involves weights, biases, and neurons. It connects neurons in one layer to neurons in another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 Connected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501F-2C1A-4C58-9136-82DBB68517DB}"/>
              </a:ext>
            </a:extLst>
          </p:cNvPr>
          <p:cNvSpPr txBox="1"/>
          <p:nvPr/>
        </p:nvSpPr>
        <p:spPr>
          <a:xfrm>
            <a:off x="1973943" y="234819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SoftMax / logistic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7E5BB-B84F-4333-9F37-A160CC761BED}"/>
              </a:ext>
            </a:extLst>
          </p:cNvPr>
          <p:cNvSpPr txBox="1"/>
          <p:nvPr/>
        </p:nvSpPr>
        <p:spPr>
          <a:xfrm>
            <a:off x="1405719" y="4897712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 contains the label which is in the form of one-hot encoded.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A461-5DCB-4390-AD30-BA4E573A2659}"/>
              </a:ext>
            </a:extLst>
          </p:cNvPr>
          <p:cNvSpPr txBox="1"/>
          <p:nvPr/>
        </p:nvSpPr>
        <p:spPr>
          <a:xfrm>
            <a:off x="1973943" y="4128271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D0FD-7843-47F3-B333-3EA930AC2B79}"/>
              </a:ext>
            </a:extLst>
          </p:cNvPr>
          <p:cNvSpPr txBox="1"/>
          <p:nvPr/>
        </p:nvSpPr>
        <p:spPr>
          <a:xfrm>
            <a:off x="1405719" y="32325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 layer is sometimes called feature extractor layer because features of the image are get extracted within this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C092-388B-4962-9BA0-68479C1C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4" y="2498901"/>
            <a:ext cx="10774363" cy="2470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932564-88B3-4C0C-81AA-B800D96DC4B3}"/>
              </a:ext>
            </a:extLst>
          </p:cNvPr>
          <p:cNvSpPr/>
          <p:nvPr/>
        </p:nvSpPr>
        <p:spPr>
          <a:xfrm>
            <a:off x="708024" y="2498901"/>
            <a:ext cx="10774363" cy="2470150"/>
          </a:xfrm>
          <a:prstGeom prst="rect">
            <a:avLst/>
          </a:prstGeom>
          <a:gradFill>
            <a:gsLst>
              <a:gs pos="7000">
                <a:srgbClr val="F25245">
                  <a:alpha val="50000"/>
                </a:srgbClr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 up the terminal to access the project folder. To start the jupyter notebook you have to type “Jupyter notebook” in the terminal and it will open up in a browser.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Setup</a:t>
            </a:r>
            <a:endParaRPr lang="en-US" b="1" dirty="0">
              <a:solidFill>
                <a:srgbClr val="FFA956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E6B7A-5015-469C-9DDA-BCF8F10247B4}"/>
              </a:ext>
            </a:extLst>
          </p:cNvPr>
          <p:cNvSpPr txBox="1"/>
          <p:nvPr/>
        </p:nvSpPr>
        <p:spPr>
          <a:xfrm>
            <a:off x="4532658" y="2734320"/>
            <a:ext cx="280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First import the os module, numpy, pandas, matplotlib, pil, keras and we will explain the role of each function when we use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1FF8D-9069-43AD-B73A-5C34D8243D35}"/>
              </a:ext>
            </a:extLst>
          </p:cNvPr>
          <p:cNvSpPr txBox="1"/>
          <p:nvPr/>
        </p:nvSpPr>
        <p:spPr>
          <a:xfrm>
            <a:off x="4408833" y="22685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Importing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F02AF-4A55-46EC-BF0E-CF7599D4DF7A}"/>
              </a:ext>
            </a:extLst>
          </p:cNvPr>
          <p:cNvSpPr txBox="1"/>
          <p:nvPr/>
        </p:nvSpPr>
        <p:spPr>
          <a:xfrm>
            <a:off x="7862106" y="2692065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image is made up of pixels and each pixel has 3 values to specify its color. we use the PIL library that can perform many image manipulation tasks.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C9853-F283-430C-B7A9-50782A515876}"/>
              </a:ext>
            </a:extLst>
          </p:cNvPr>
          <p:cNvSpPr txBox="1"/>
          <p:nvPr/>
        </p:nvSpPr>
        <p:spPr>
          <a:xfrm>
            <a:off x="7710294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6766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are going to use the sklearn train_test_split() function that will randomly split the data into training and validation set. One hot encoding is a vector representation where all elements of the vector are 0 except one, which has 1 value.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Making data ready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3F3-FB62-4D6F-89F1-019217525A99}"/>
              </a:ext>
            </a:extLst>
          </p:cNvPr>
          <p:cNvSpPr txBox="1"/>
          <p:nvPr/>
        </p:nvSpPr>
        <p:spPr>
          <a:xfrm>
            <a:off x="4662294" y="2725103"/>
            <a:ext cx="2800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 Convolutional Neural Network(CNN) is made up of convolutional and pooling layers. We have also used the dropout layer which is used to handle the overfitting of the model.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C9101-4892-4DAE-BB33-CF91DB8AA848}"/>
              </a:ext>
            </a:extLst>
          </p:cNvPr>
          <p:cNvSpPr txBox="1"/>
          <p:nvPr/>
        </p:nvSpPr>
        <p:spPr>
          <a:xfrm>
            <a:off x="4538469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9130-BD42-4792-B241-6F9E4E12AD64}"/>
              </a:ext>
            </a:extLst>
          </p:cNvPr>
          <p:cNvSpPr txBox="1"/>
          <p:nvPr/>
        </p:nvSpPr>
        <p:spPr>
          <a:xfrm>
            <a:off x="8214761" y="2703660"/>
            <a:ext cx="2800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use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model.fit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() function which takes the training set, validation set, batch size and no of epochs.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F716-24CD-41C3-9437-3961F6583979}"/>
              </a:ext>
            </a:extLst>
          </p:cNvPr>
          <p:cNvSpPr txBox="1"/>
          <p:nvPr/>
        </p:nvSpPr>
        <p:spPr>
          <a:xfrm>
            <a:off x="8062949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979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use the model.fit() function which takes the training set, validation set, batch size and no of epochs.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3F3-FB62-4D6F-89F1-019217525A99}"/>
              </a:ext>
            </a:extLst>
          </p:cNvPr>
          <p:cNvSpPr txBox="1"/>
          <p:nvPr/>
        </p:nvSpPr>
        <p:spPr>
          <a:xfrm>
            <a:off x="4662294" y="2725103"/>
            <a:ext cx="2800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With the help of matplotlib functions, we will plot the graph of training and validation accuracy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C9101-4892-4DAE-BB33-CF91DB8AA848}"/>
              </a:ext>
            </a:extLst>
          </p:cNvPr>
          <p:cNvSpPr txBox="1"/>
          <p:nvPr/>
        </p:nvSpPr>
        <p:spPr>
          <a:xfrm>
            <a:off x="4538469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Plotting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9130-BD42-4792-B241-6F9E4E12AD64}"/>
              </a:ext>
            </a:extLst>
          </p:cNvPr>
          <p:cNvSpPr txBox="1"/>
          <p:nvPr/>
        </p:nvSpPr>
        <p:spPr>
          <a:xfrm>
            <a:off x="8214761" y="2703660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test folder that contains around 12,000 images. The test.csv file contains the path of the image along with the label of the class.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F716-24CD-41C3-9437-3961F6583979}"/>
              </a:ext>
            </a:extLst>
          </p:cNvPr>
          <p:cNvSpPr txBox="1"/>
          <p:nvPr/>
        </p:nvSpPr>
        <p:spPr>
          <a:xfrm>
            <a:off x="8062949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086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4588566" y="2721114"/>
            <a:ext cx="28003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 graphical user interface will save a lot of time in testing and seeing the results of our model prediction. We used Tkinter, which is an inbuilt library of python to make the GUI.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4464741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GUI</a:t>
            </a:r>
          </a:p>
        </p:txBody>
      </p:sp>
    </p:spTree>
    <p:extLst>
      <p:ext uri="{BB962C8B-B14F-4D97-AF65-F5344CB8AC3E}">
        <p14:creationId xmlns:p14="http://schemas.microsoft.com/office/powerpoint/2010/main" val="25953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A76865-077C-45C2-92AB-873AE187B019}"/>
              </a:ext>
            </a:extLst>
          </p:cNvPr>
          <p:cNvSpPr/>
          <p:nvPr/>
        </p:nvSpPr>
        <p:spPr>
          <a:xfrm>
            <a:off x="2210131" y="2826854"/>
            <a:ext cx="1013792" cy="1013792"/>
          </a:xfrm>
          <a:prstGeom prst="ellipse">
            <a:avLst/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31FE5-944D-400F-807C-AEFA2AEC82BB}"/>
              </a:ext>
            </a:extLst>
          </p:cNvPr>
          <p:cNvSpPr txBox="1"/>
          <p:nvPr/>
        </p:nvSpPr>
        <p:spPr>
          <a:xfrm>
            <a:off x="1372176" y="3916846"/>
            <a:ext cx="26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Computer vision</a:t>
            </a:r>
            <a:endParaRPr lang="en-US" sz="2400" b="1" dirty="0">
              <a:solidFill>
                <a:srgbClr val="00B05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A983B-7D0A-4CDE-A1E2-CAD7B7ACE27B}"/>
              </a:ext>
            </a:extLst>
          </p:cNvPr>
          <p:cNvSpPr/>
          <p:nvPr/>
        </p:nvSpPr>
        <p:spPr>
          <a:xfrm>
            <a:off x="5579370" y="2826854"/>
            <a:ext cx="1013792" cy="1013792"/>
          </a:xfrm>
          <a:prstGeom prst="ellipse">
            <a:avLst/>
          </a:prstGeom>
          <a:solidFill>
            <a:srgbClr val="FFA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AAAB7-960A-449F-AA09-C0AD6DD90D60}"/>
              </a:ext>
            </a:extLst>
          </p:cNvPr>
          <p:cNvSpPr txBox="1"/>
          <p:nvPr/>
        </p:nvSpPr>
        <p:spPr>
          <a:xfrm>
            <a:off x="4741415" y="3916846"/>
            <a:ext cx="268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Deep Learning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2212D9-F58B-40A1-8005-63861ECE0890}"/>
              </a:ext>
            </a:extLst>
          </p:cNvPr>
          <p:cNvSpPr/>
          <p:nvPr/>
        </p:nvSpPr>
        <p:spPr>
          <a:xfrm>
            <a:off x="9054675" y="2826854"/>
            <a:ext cx="1013792" cy="1013792"/>
          </a:xfrm>
          <a:prstGeom prst="ellipse">
            <a:avLst/>
          </a:prstGeom>
          <a:solidFill>
            <a:srgbClr val="273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7262A-9EE9-4795-8C79-086EDFEC13B4}"/>
              </a:ext>
            </a:extLst>
          </p:cNvPr>
          <p:cNvSpPr txBox="1"/>
          <p:nvPr/>
        </p:nvSpPr>
        <p:spPr>
          <a:xfrm>
            <a:off x="8216720" y="3916846"/>
            <a:ext cx="268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Convolutional neural network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0E4C9-D19D-4C90-AA38-336EDA9D56BE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BBEB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1E15-EDA7-45AB-97E2-ABBA01412D6B}"/>
              </a:ext>
            </a:extLst>
          </p:cNvPr>
          <p:cNvSpPr txBox="1"/>
          <p:nvPr/>
        </p:nvSpPr>
        <p:spPr>
          <a:xfrm>
            <a:off x="2570922" y="1519103"/>
            <a:ext cx="70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Hope you enjoyed and learned a lot with our project.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02E12-147A-4945-93E1-447C0D6E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64" y="3055288"/>
            <a:ext cx="556923" cy="556923"/>
          </a:xfrm>
          <a:prstGeom prst="rect">
            <a:avLst/>
          </a:prstGeom>
          <a:solidFill>
            <a:srgbClr val="FF0000">
              <a:alpha val="0"/>
            </a:srgbClr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C798FD-D5E0-42BD-98E7-B6911971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51" y="3079906"/>
            <a:ext cx="667298" cy="5195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63513-638C-42F1-B416-67A26BFF8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15" y="3057381"/>
            <a:ext cx="592310" cy="5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  <p:bldP spid="12" grpId="0"/>
      <p:bldP spid="13" grpId="0" animBg="1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0F0567F-F2EF-41CC-A731-9983E593FC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5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82800-4F87-4414-875E-C15FCBF3BDB1}"/>
              </a:ext>
            </a:extLst>
          </p:cNvPr>
          <p:cNvGrpSpPr/>
          <p:nvPr/>
        </p:nvGrpSpPr>
        <p:grpSpPr>
          <a:xfrm>
            <a:off x="2565086" y="2383240"/>
            <a:ext cx="7061829" cy="1722189"/>
            <a:chOff x="2565086" y="1971338"/>
            <a:chExt cx="7061829" cy="17221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83DBDA-88B7-493D-9B65-582E914C9A41}"/>
                </a:ext>
              </a:extLst>
            </p:cNvPr>
            <p:cNvSpPr txBox="1"/>
            <p:nvPr/>
          </p:nvSpPr>
          <p:spPr>
            <a:xfrm>
              <a:off x="3436601" y="1971338"/>
              <a:ext cx="531879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37C46-5F26-46DE-BBB5-265484A0588E}"/>
                </a:ext>
              </a:extLst>
            </p:cNvPr>
            <p:cNvSpPr txBox="1"/>
            <p:nvPr/>
          </p:nvSpPr>
          <p:spPr>
            <a:xfrm>
              <a:off x="2565086" y="3231862"/>
              <a:ext cx="7061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3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1950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69B9F1-8333-4C3A-933D-B1F9C10587F5}"/>
              </a:ext>
            </a:extLst>
          </p:cNvPr>
          <p:cNvGrpSpPr/>
          <p:nvPr/>
        </p:nvGrpSpPr>
        <p:grpSpPr>
          <a:xfrm>
            <a:off x="1293330" y="5113391"/>
            <a:ext cx="1820714" cy="640026"/>
            <a:chOff x="2183877" y="4228110"/>
            <a:chExt cx="1820714" cy="6400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F16CDD-FADE-4805-BE6A-FA2557096397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F4B9C4-B09D-48EB-A835-7A5740780D77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BB7F17-2EA6-4379-859E-67C5B26CA17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3BB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CFE95-39F1-40CE-9CA5-AA64A43390DC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D3581B-023D-4E27-BA70-993060AB2F91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BBE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60718-3027-40EE-AF08-597F73D6BA64}"/>
              </a:ext>
            </a:extLst>
          </p:cNvPr>
          <p:cNvGrpSpPr/>
          <p:nvPr/>
        </p:nvGrpSpPr>
        <p:grpSpPr>
          <a:xfrm>
            <a:off x="1293330" y="4390486"/>
            <a:ext cx="1820714" cy="640026"/>
            <a:chOff x="2183877" y="4228110"/>
            <a:chExt cx="1820714" cy="640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08ACB-DA4D-4783-A62C-04F5497C8E93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FD60ED-D499-47B1-A1D6-73D5032A32D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6343E20-719B-4018-9220-97E07CF9DB3F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D7865-EC85-46CA-8B54-A3E347ED03E5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104B2-668E-41AB-82AB-0EFDB7B822D3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98B45-D4EC-4830-91BE-7F3833C7054A}"/>
              </a:ext>
            </a:extLst>
          </p:cNvPr>
          <p:cNvGrpSpPr/>
          <p:nvPr/>
        </p:nvGrpSpPr>
        <p:grpSpPr>
          <a:xfrm>
            <a:off x="3194643" y="4390486"/>
            <a:ext cx="1820714" cy="640026"/>
            <a:chOff x="2183877" y="4228110"/>
            <a:chExt cx="1820714" cy="6400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524499-34F8-4BD0-B37F-B1065ECB30B4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434FA3-BE9D-42C8-8679-073EE83F562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31AB15F-0688-47A9-9C92-3EF168F2C36B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23A643-737E-4C83-95AA-C42D3C7D61A4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DA442C-7758-4313-BC40-086BCC045AC7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C5D7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Building The Project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29279F-E419-4BE8-9EC7-F8315CB24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r="9868"/>
          <a:stretch>
            <a:fillRect/>
          </a:stretch>
        </p:blipFill>
        <p:spPr/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3880" y="1255412"/>
            <a:ext cx="30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Topics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AADFA7-9137-43B6-ACC8-334AB866EBBF}"/>
              </a:ext>
            </a:extLst>
          </p:cNvPr>
          <p:cNvGrpSpPr/>
          <p:nvPr/>
        </p:nvGrpSpPr>
        <p:grpSpPr>
          <a:xfrm>
            <a:off x="1293330" y="3643413"/>
            <a:ext cx="1820714" cy="640026"/>
            <a:chOff x="2183877" y="4228110"/>
            <a:chExt cx="1820714" cy="6400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D28405-09C9-4DBB-8AFF-D92192FD6CCB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74A4A8-7C7D-43A3-9976-6078310D29CE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F6C5AD-DC74-4C53-BB89-6EC114D201E5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06BAC-8715-42F9-9F60-04609FA5DA3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489CE8-0F2E-4404-B0FF-9CA13857496B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Road Traffic Sign Recognition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698E-F597-4C53-A17D-6272C5669FBE}"/>
              </a:ext>
            </a:extLst>
          </p:cNvPr>
          <p:cNvGrpSpPr/>
          <p:nvPr/>
        </p:nvGrpSpPr>
        <p:grpSpPr>
          <a:xfrm>
            <a:off x="3194643" y="3643413"/>
            <a:ext cx="1820714" cy="640026"/>
            <a:chOff x="2183877" y="4228110"/>
            <a:chExt cx="1820714" cy="6400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2321DA-A149-4CA5-9BD6-7F020D17A2D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FD727F-F097-4775-8BD8-8DC05EDE58B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9170FD-C582-42CD-B7CC-4733129694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B6A39-9D38-43F4-9FF6-26F851495706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C7DB69-99F0-4CA3-A8B6-62A55953E6D3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Convolutional Neural Networks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96C5BB-5059-48CB-A9DA-377609063A7A}"/>
              </a:ext>
            </a:extLst>
          </p:cNvPr>
          <p:cNvSpPr/>
          <p:nvPr/>
        </p:nvSpPr>
        <p:spPr>
          <a:xfrm>
            <a:off x="1051560" y="2701962"/>
            <a:ext cx="4060314" cy="78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851E6-4D93-4808-875B-521FE45F88B6}"/>
              </a:ext>
            </a:extLst>
          </p:cNvPr>
          <p:cNvSpPr/>
          <p:nvPr/>
        </p:nvSpPr>
        <p:spPr>
          <a:xfrm>
            <a:off x="112966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CA526-6677-4417-AB92-4A5730C2CFBB}"/>
              </a:ext>
            </a:extLst>
          </p:cNvPr>
          <p:cNvGrpSpPr/>
          <p:nvPr/>
        </p:nvGrpSpPr>
        <p:grpSpPr>
          <a:xfrm>
            <a:off x="1246395" y="3039912"/>
            <a:ext cx="2855019" cy="1080980"/>
            <a:chOff x="1246395" y="3655797"/>
            <a:chExt cx="2855019" cy="10809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E12B-F817-436F-94E2-5F7731E01E0A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 improve the driver's safety on the road.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79957-CD43-4A95-845A-AE2DBCE441EC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Purpose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6A27-B64D-45C9-9E26-0763F3404A91}"/>
              </a:ext>
            </a:extLst>
          </p:cNvPr>
          <p:cNvCxnSpPr>
            <a:cxnSpLocks/>
          </p:cNvCxnSpPr>
          <p:nvPr/>
        </p:nvCxnSpPr>
        <p:spPr>
          <a:xfrm>
            <a:off x="1146335" y="2828924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32DBFD-68B8-4B30-B445-9953926E7EC5}"/>
              </a:ext>
            </a:extLst>
          </p:cNvPr>
          <p:cNvCxnSpPr>
            <a:cxnSpLocks/>
          </p:cNvCxnSpPr>
          <p:nvPr/>
        </p:nvCxnSpPr>
        <p:spPr>
          <a:xfrm rot="16200000">
            <a:off x="1696403" y="22774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6D1D-5BC9-4EAC-8660-D4B2BBD4C548}"/>
              </a:ext>
            </a:extLst>
          </p:cNvPr>
          <p:cNvCxnSpPr>
            <a:cxnSpLocks/>
          </p:cNvCxnSpPr>
          <p:nvPr/>
        </p:nvCxnSpPr>
        <p:spPr>
          <a:xfrm rot="10800000">
            <a:off x="4218145" y="3967162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0407B-06C8-44FD-94F4-573761D0C6B2}"/>
              </a:ext>
            </a:extLst>
          </p:cNvPr>
          <p:cNvCxnSpPr>
            <a:cxnSpLocks/>
          </p:cNvCxnSpPr>
          <p:nvPr/>
        </p:nvCxnSpPr>
        <p:spPr>
          <a:xfrm rot="5400000">
            <a:off x="3665696" y="45185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454342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4660155" y="3039912"/>
            <a:ext cx="2855019" cy="1850421"/>
            <a:chOff x="4660155" y="3655797"/>
            <a:chExt cx="2855019" cy="1850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Informs the condition of roads</a:t>
              </a:r>
              <a:r>
                <a:rPr lang="en-US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Helps regulate traffic.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Reduces accidents.</a:t>
              </a:r>
            </a:p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Advantages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4560095" y="2828924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5110163" y="22774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rot="10800000">
            <a:off x="7631905" y="3967162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7081837" y="45185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4804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171" y="3039912"/>
            <a:ext cx="2855747" cy="1357979"/>
            <a:chOff x="8071171" y="3655797"/>
            <a:chExt cx="2855747" cy="13579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171" y="4090446"/>
              <a:ext cx="2855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 Fully automated driving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 Driver assistance systems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Applications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rot="10800000">
            <a:off x="11043284" y="3967162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2267904" y="763590"/>
            <a:ext cx="765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Road Traffic Sign Recognition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98EB8-5EFD-4DDD-9723-BDA0083DCB01}"/>
              </a:ext>
            </a:extLst>
          </p:cNvPr>
          <p:cNvSpPr txBox="1"/>
          <p:nvPr/>
        </p:nvSpPr>
        <p:spPr>
          <a:xfrm>
            <a:off x="2205996" y="1466491"/>
            <a:ext cx="77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sign recognition is the process of automatically identifying which of the following class the sign belongs to.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3" grpId="0" animBg="1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63CDDD3-C8BB-4508-9957-B9B3ABD0D2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1" b="30231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4574E-46D9-4AD5-8A1D-BAC2E99CB3DE}"/>
              </a:ext>
            </a:extLst>
          </p:cNvPr>
          <p:cNvSpPr/>
          <p:nvPr/>
        </p:nvSpPr>
        <p:spPr>
          <a:xfrm>
            <a:off x="708024" y="2489200"/>
            <a:ext cx="10774363" cy="2470150"/>
          </a:xfrm>
          <a:prstGeom prst="rect">
            <a:avLst/>
          </a:prstGeom>
          <a:gradFill>
            <a:gsLst>
              <a:gs pos="7000">
                <a:srgbClr val="F25245">
                  <a:alpha val="50000"/>
                </a:srgbClr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D561B-7F8A-4E58-AF03-989F0BC7A38E}"/>
              </a:ext>
            </a:extLst>
          </p:cNvPr>
          <p:cNvSpPr txBox="1"/>
          <p:nvPr/>
        </p:nvSpPr>
        <p:spPr>
          <a:xfrm>
            <a:off x="1973944" y="81620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6A650-D773-44E5-884F-57D2D38D46ED}"/>
              </a:ext>
            </a:extLst>
          </p:cNvPr>
          <p:cNvSpPr txBox="1"/>
          <p:nvPr/>
        </p:nvSpPr>
        <p:spPr>
          <a:xfrm>
            <a:off x="1973942" y="1519103"/>
            <a:ext cx="82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 </a:t>
            </a:r>
            <a:r>
              <a:rPr lang="en-US" b="1" dirty="0"/>
              <a:t>convolutional neural network</a:t>
            </a:r>
            <a:r>
              <a:rPr lang="en-US" dirty="0"/>
              <a:t> (CNN) is a type of artificial </a:t>
            </a:r>
            <a:r>
              <a:rPr lang="en-US" b="1" dirty="0"/>
              <a:t>neural network</a:t>
            </a:r>
            <a:r>
              <a:rPr lang="en-US" dirty="0"/>
              <a:t> used in image recognition and processing that is specifically designed to process pixel data.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C4476-953B-49CC-A65D-ADAF6A3370BC}"/>
              </a:ext>
            </a:extLst>
          </p:cNvPr>
          <p:cNvSpPr txBox="1"/>
          <p:nvPr/>
        </p:nvSpPr>
        <p:spPr>
          <a:xfrm>
            <a:off x="721550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of 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62B4C-56D7-416C-872A-DFEAA6DE332B}"/>
              </a:ext>
            </a:extLst>
          </p:cNvPr>
          <p:cNvSpPr txBox="1"/>
          <p:nvPr/>
        </p:nvSpPr>
        <p:spPr>
          <a:xfrm>
            <a:off x="3301152" y="3241538"/>
            <a:ext cx="2504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Representation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F1EA1-7325-467C-A8AE-3E4E435F9871}"/>
              </a:ext>
            </a:extLst>
          </p:cNvPr>
          <p:cNvSpPr txBox="1"/>
          <p:nvPr/>
        </p:nvSpPr>
        <p:spPr>
          <a:xfrm>
            <a:off x="6245776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Edge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69B51-FC6D-43DE-9DAA-AE7FA3090BB0}"/>
              </a:ext>
            </a:extLst>
          </p:cNvPr>
          <p:cNvSpPr txBox="1"/>
          <p:nvPr/>
        </p:nvSpPr>
        <p:spPr>
          <a:xfrm>
            <a:off x="8825378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Layers in CNN</a:t>
            </a:r>
          </a:p>
        </p:txBody>
      </p:sp>
    </p:spTree>
    <p:extLst>
      <p:ext uri="{BB962C8B-B14F-4D97-AF65-F5344CB8AC3E}">
        <p14:creationId xmlns:p14="http://schemas.microsoft.com/office/powerpoint/2010/main" val="24523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8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5F7DD-BAC9-42AF-9157-76998A50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2767366"/>
            <a:ext cx="7115032" cy="2732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778758" y="1586947"/>
            <a:ext cx="863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2000" dirty="0"/>
              <a:t>In simple word what CNN does is, it extract the feature of image and convert it into lower dimension without loosing its characteristics</a:t>
            </a:r>
            <a:r>
              <a:rPr lang="en-US" dirty="0"/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of CNN</a:t>
            </a:r>
          </a:p>
        </p:txBody>
      </p:sp>
    </p:spTree>
    <p:extLst>
      <p:ext uri="{BB962C8B-B14F-4D97-AF65-F5344CB8AC3E}">
        <p14:creationId xmlns:p14="http://schemas.microsoft.com/office/powerpoint/2010/main" val="1800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are encoded into color channels, the image data is represented into each color intensity in a color channel at a given point, the most common one being RGB, which means Red, Blue and Green.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9901F-6EE9-4C1C-A5E3-0A5B3358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775503"/>
            <a:ext cx="6667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image has vertical and horizontal edges which actually combining to form a image. Convolution operation is used with some filters for detecting edges.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Edge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4E306-7C79-4A97-A225-A72C6B9E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4" y="2724423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7626B-21E5-4DE8-8616-EA8CCA9E5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/>
          <a:stretch/>
        </p:blipFill>
        <p:spPr>
          <a:xfrm>
            <a:off x="708025" y="2489200"/>
            <a:ext cx="10774362" cy="247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six different layers in CNN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Layers in 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F99D7-D4B1-4A6C-8A0D-A0D1E6546650}"/>
              </a:ext>
            </a:extLst>
          </p:cNvPr>
          <p:cNvSpPr txBox="1"/>
          <p:nvPr/>
        </p:nvSpPr>
        <p:spPr>
          <a:xfrm>
            <a:off x="412680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72465-095F-4B10-9BF7-52ACA64BF176}"/>
              </a:ext>
            </a:extLst>
          </p:cNvPr>
          <p:cNvSpPr txBox="1"/>
          <p:nvPr/>
        </p:nvSpPr>
        <p:spPr>
          <a:xfrm>
            <a:off x="3954388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Pooling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1C711-3CDE-4779-BA13-32F204FFD94E}"/>
              </a:ext>
            </a:extLst>
          </p:cNvPr>
          <p:cNvSpPr txBox="1"/>
          <p:nvPr/>
        </p:nvSpPr>
        <p:spPr>
          <a:xfrm>
            <a:off x="7496097" y="3938053"/>
            <a:ext cx="2504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Softmax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/logistic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BDFA4-AEA9-44C7-B126-13BABA38FEC2}"/>
              </a:ext>
            </a:extLst>
          </p:cNvPr>
          <p:cNvSpPr txBox="1"/>
          <p:nvPr/>
        </p:nvSpPr>
        <p:spPr>
          <a:xfrm>
            <a:off x="9295486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88A06-29DA-471B-BCA7-C8623C88805F}"/>
              </a:ext>
            </a:extLst>
          </p:cNvPr>
          <p:cNvSpPr txBox="1"/>
          <p:nvPr/>
        </p:nvSpPr>
        <p:spPr>
          <a:xfrm>
            <a:off x="2196922" y="3945455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0FE14-30DF-4445-904D-D95EE20F5E2E}"/>
              </a:ext>
            </a:extLst>
          </p:cNvPr>
          <p:cNvSpPr txBox="1"/>
          <p:nvPr/>
        </p:nvSpPr>
        <p:spPr>
          <a:xfrm>
            <a:off x="5666357" y="3947754"/>
            <a:ext cx="250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Connected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2181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 in CNN should contain image data. Image data is represented by three dimensional matrix as we saw earlier.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501F-2C1A-4C58-9136-82DBB68517DB}"/>
              </a:ext>
            </a:extLst>
          </p:cNvPr>
          <p:cNvSpPr txBox="1"/>
          <p:nvPr/>
        </p:nvSpPr>
        <p:spPr>
          <a:xfrm>
            <a:off x="1973943" y="234819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BBEB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7E5BB-B84F-4333-9F37-A160CC761BED}"/>
              </a:ext>
            </a:extLst>
          </p:cNvPr>
          <p:cNvSpPr txBox="1"/>
          <p:nvPr/>
        </p:nvSpPr>
        <p:spPr>
          <a:xfrm>
            <a:off x="1405719" y="4897712"/>
            <a:ext cx="93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 is used to reduce the spatial volume of input image after convolution.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A461-5DCB-4390-AD30-BA4E573A2659}"/>
              </a:ext>
            </a:extLst>
          </p:cNvPr>
          <p:cNvSpPr txBox="1"/>
          <p:nvPr/>
        </p:nvSpPr>
        <p:spPr>
          <a:xfrm>
            <a:off x="1973943" y="4128271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C5D7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Pooling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D0FD-7843-47F3-B333-3EA930AC2B79}"/>
              </a:ext>
            </a:extLst>
          </p:cNvPr>
          <p:cNvSpPr txBox="1"/>
          <p:nvPr/>
        </p:nvSpPr>
        <p:spPr>
          <a:xfrm>
            <a:off x="1405719" y="32325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 layer is sometimes called feature extractor layer because features of the image are get extracted within this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778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SUNIL PRAJAPAT</cp:lastModifiedBy>
  <cp:revision>112</cp:revision>
  <dcterms:created xsi:type="dcterms:W3CDTF">2019-09-26T18:34:37Z</dcterms:created>
  <dcterms:modified xsi:type="dcterms:W3CDTF">2025-05-28T20:01:53Z</dcterms:modified>
</cp:coreProperties>
</file>