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4" r:id="rId3"/>
    <p:sldId id="266" r:id="rId4"/>
    <p:sldId id="265" r:id="rId5"/>
    <p:sldId id="268" r:id="rId6"/>
    <p:sldId id="267" r:id="rId7"/>
    <p:sldId id="257" r:id="rId8"/>
    <p:sldId id="269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2"/>
  </p:normalViewPr>
  <p:slideViewPr>
    <p:cSldViewPr showGuides="1">
      <p:cViewPr>
        <p:scale>
          <a:sx n="75" d="100"/>
          <a:sy n="75" d="100"/>
        </p:scale>
        <p:origin x="898" y="216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-PC\Desktop\RedBull\Account%20Sales%20Data%20for%20Analysis%20v2%20af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Sales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Sheet1!$AF$9</c:f>
              <c:strCache>
                <c:ptCount val="1"/>
                <c:pt idx="0">
                  <c:v>Total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114-43AB-8DEF-2716B73CB6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114-43AB-8DEF-2716B73CB6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114-43AB-8DEF-2716B73CB6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114-43AB-8DEF-2716B73CB6A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114-43AB-8DEF-2716B73CB6A9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114-43AB-8DEF-2716B73CB6A9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Sheet1!$AG$9:$AK$9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14-43AB-8DEF-2716B73CB6A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0" i="0" u="none" strike="noStrike" baseline="0" dirty="0"/>
              <a:t>Impact of Digital Screen on Total Sales</a:t>
            </a:r>
            <a:endParaRPr lang="en-IN" sz="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383617648108644"/>
          <c:y val="0.33587603736437677"/>
          <c:w val="0.64944962919642291"/>
          <c:h val="0.46125077491182537"/>
        </c:manualLayout>
      </c:layout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4120303"/>
        <c:axId val="1654103983"/>
        <c:axId val="0"/>
      </c:bar3DChart>
      <c:catAx>
        <c:axId val="165412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03983"/>
        <c:crosses val="autoZero"/>
        <c:auto val="1"/>
        <c:lblAlgn val="ctr"/>
        <c:lblOffset val="100"/>
        <c:noMultiLvlLbl val="0"/>
      </c:catAx>
      <c:valAx>
        <c:axId val="165410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2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0" i="0" u="none" strike="noStrike" baseline="0" dirty="0"/>
              <a:t>Impact of Menu Inclusion on Total Sales</a:t>
            </a:r>
            <a:endParaRPr lang="en-IN" sz="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7388430432931932"/>
          <c:y val="0.3280912351013745"/>
          <c:w val="0.64938801850911043"/>
          <c:h val="0.46575859681156839"/>
        </c:manualLayout>
      </c:layout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4116943"/>
        <c:axId val="1654121743"/>
        <c:axId val="0"/>
      </c:bar3DChart>
      <c:catAx>
        <c:axId val="165411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21743"/>
        <c:crosses val="autoZero"/>
        <c:auto val="1"/>
        <c:lblAlgn val="ctr"/>
        <c:lblOffset val="100"/>
        <c:noMultiLvlLbl val="0"/>
      </c:catAx>
      <c:valAx>
        <c:axId val="165412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1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Cooler on Total Sales</a:t>
            </a:r>
            <a:endParaRPr lang="en-US" sz="8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Sheet1!$BH$4</c:f>
              <c:strCache>
                <c:ptCount val="1"/>
                <c:pt idx="0">
                  <c:v>Avg 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Sheet1!$BG$5:$BG$6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Sheet1!$BH$5:$BH$6</c:f>
              <c:numCache>
                <c:formatCode>General</c:formatCode>
                <c:ptCount val="2"/>
                <c:pt idx="0">
                  <c:v>23132.961538461539</c:v>
                </c:pt>
                <c:pt idx="1">
                  <c:v>25864.441176470587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4-436E-85A1-36A7A39B7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1060479"/>
        <c:axId val="2011060959"/>
        <c:axId val="0"/>
      </c:bar3DChart>
      <c:catAx>
        <c:axId val="2011060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60959"/>
        <c:crosses val="autoZero"/>
        <c:auto val="1"/>
        <c:lblAlgn val="ctr"/>
        <c:lblOffset val="100"/>
        <c:noMultiLvlLbl val="0"/>
      </c:catAx>
      <c:valAx>
        <c:axId val="201106095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6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Digital Screen on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Sheet1!$BK$4</c:f>
              <c:strCache>
                <c:ptCount val="1"/>
                <c:pt idx="0">
                  <c:v>Avg 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Sheet1!$BJ$5:$BJ$6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Sheet1!$BK$5:$BK$6</c:f>
              <c:numCache>
                <c:formatCode>General</c:formatCode>
                <c:ptCount val="2"/>
                <c:pt idx="0">
                  <c:v>23514.799999999999</c:v>
                </c:pt>
                <c:pt idx="1">
                  <c:v>25263.8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DF2-ADCB-B2C6D056C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1032639"/>
        <c:axId val="2011058559"/>
        <c:axId val="0"/>
      </c:bar3DChart>
      <c:catAx>
        <c:axId val="2011032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58559"/>
        <c:crosses val="autoZero"/>
        <c:auto val="1"/>
        <c:lblAlgn val="ctr"/>
        <c:lblOffset val="100"/>
        <c:noMultiLvlLbl val="0"/>
      </c:catAx>
      <c:valAx>
        <c:axId val="2011058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3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Menu Inclusion on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Sheet1!$BN$4</c:f>
              <c:strCache>
                <c:ptCount val="1"/>
                <c:pt idx="0">
                  <c:v>Avg 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Sheet1!$BM$5:$BM$6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Sheet1!$BN$5:$BN$6</c:f>
              <c:numCache>
                <c:formatCode>General</c:formatCode>
                <c:ptCount val="2"/>
                <c:pt idx="0">
                  <c:v>24537.833333333332</c:v>
                </c:pt>
                <c:pt idx="1">
                  <c:v>25014.388888888891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4-4A75-8E24-FC68B6CF2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1123359"/>
        <c:axId val="2011119039"/>
        <c:axId val="0"/>
      </c:bar3DChart>
      <c:catAx>
        <c:axId val="2011123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119039"/>
        <c:crosses val="autoZero"/>
        <c:auto val="1"/>
        <c:lblAlgn val="ctr"/>
        <c:lblOffset val="100"/>
        <c:noMultiLvlLbl val="0"/>
      </c:catAx>
      <c:valAx>
        <c:axId val="2011119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123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8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Impact of Posters on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Sheet1!$BQ$4</c:f>
              <c:strCache>
                <c:ptCount val="1"/>
                <c:pt idx="0">
                  <c:v>Avg 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Sheet1!$BP$5:$BP$6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Sheet1!$BQ$5:$BQ$6</c:f>
              <c:numCache>
                <c:formatCode>General</c:formatCode>
                <c:ptCount val="2"/>
                <c:pt idx="0">
                  <c:v>24224.823529411766</c:v>
                </c:pt>
                <c:pt idx="1">
                  <c:v>24861.069767441859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B-45E1-BCC4-2FF4F2840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1006719"/>
        <c:axId val="2011030719"/>
        <c:axId val="0"/>
      </c:bar3DChart>
      <c:catAx>
        <c:axId val="2011006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30719"/>
        <c:crosses val="autoZero"/>
        <c:auto val="1"/>
        <c:lblAlgn val="ctr"/>
        <c:lblOffset val="100"/>
        <c:noMultiLvlLbl val="0"/>
      </c:catAx>
      <c:valAx>
        <c:axId val="2011030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0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200" b="1" i="0" u="none" strike="noStrike" cap="all" normalizeH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Growth/Trends by Year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Sheet1!$AF$9</c:f>
              <c:strCache>
                <c:ptCount val="1"/>
                <c:pt idx="0">
                  <c:v>Total Sales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Sheet1!$AG$9:$AK$9</c:f>
              <c:numCache>
                <c:formatCode>General</c:formatCode>
                <c:ptCount val="5"/>
                <c:pt idx="0">
                  <c:v>189976</c:v>
                </c:pt>
                <c:pt idx="1">
                  <c:v>242995</c:v>
                </c:pt>
                <c:pt idx="2">
                  <c:v>288449</c:v>
                </c:pt>
                <c:pt idx="3">
                  <c:v>350234</c:v>
                </c:pt>
                <c:pt idx="4">
                  <c:v>409194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C-4245-95EB-4A3BE11076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83543647"/>
        <c:axId val="1283545567"/>
      </c:lineChart>
      <c:catAx>
        <c:axId val="1283543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545567"/>
        <c:crosses val="autoZero"/>
        <c:auto val="1"/>
        <c:lblAlgn val="ctr"/>
        <c:lblOffset val="100"/>
        <c:noMultiLvlLbl val="0"/>
      </c:catAx>
      <c:valAx>
        <c:axId val="1283545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3543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b="1" i="0" u="none" strike="noStrike" cap="all" baseline="0" dirty="0"/>
              <a:t>Visualize total Red Bull sales from 2017 to 2021</a:t>
            </a:r>
            <a:endParaRPr lang="en-IN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Sheet1!$AF$5</c:f>
              <c:strCache>
                <c:ptCount val="1"/>
                <c:pt idx="0">
                  <c:v>Bar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Sheet1!$AG$5:$AK$5</c:f>
              <c:numCache>
                <c:formatCode>General</c:formatCode>
                <c:ptCount val="5"/>
                <c:pt idx="0">
                  <c:v>51804</c:v>
                </c:pt>
                <c:pt idx="1">
                  <c:v>60121</c:v>
                </c:pt>
                <c:pt idx="2">
                  <c:v>60760</c:v>
                </c:pt>
                <c:pt idx="3">
                  <c:v>75991</c:v>
                </c:pt>
                <c:pt idx="4">
                  <c:v>94147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A-4B5A-B5A3-48CF0C8DC741}"/>
            </c:ext>
          </c:extLst>
        </c:ser>
        <c:ser>
          <c:idx val="1"/>
          <c:order val="1"/>
          <c:tx>
            <c:strRef>
              <c:f>Sheet1!$AF$6</c:f>
              <c:strCache>
                <c:ptCount val="1"/>
                <c:pt idx="0">
                  <c:v>Restaurant</c:v>
                </c:pt>
              </c:strCache>
            </c:strRef>
          </c:tx>
          <c:spPr>
            <a:gradFill>
              <a:gsLst>
                <a:gs pos="100000">
                  <a:schemeClr val="accent2">
                    <a:alpha val="0"/>
                  </a:schemeClr>
                </a:gs>
                <a:gs pos="50000">
                  <a:schemeClr val="accent2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Sheet1!$AG$6:$AK$6</c:f>
              <c:numCache>
                <c:formatCode>General</c:formatCode>
                <c:ptCount val="5"/>
                <c:pt idx="0">
                  <c:v>46025</c:v>
                </c:pt>
                <c:pt idx="1">
                  <c:v>65032</c:v>
                </c:pt>
                <c:pt idx="2">
                  <c:v>77731</c:v>
                </c:pt>
                <c:pt idx="3">
                  <c:v>89595</c:v>
                </c:pt>
                <c:pt idx="4">
                  <c:v>102185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0A-4B5A-B5A3-48CF0C8DC741}"/>
            </c:ext>
          </c:extLst>
        </c:ser>
        <c:ser>
          <c:idx val="2"/>
          <c:order val="2"/>
          <c:tx>
            <c:strRef>
              <c:f>Sheet1!$AF$7</c:f>
              <c:strCache>
                <c:ptCount val="1"/>
                <c:pt idx="0">
                  <c:v>Nightclub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Sheet1!$AG$7:$AK$7</c:f>
              <c:numCache>
                <c:formatCode>General</c:formatCode>
                <c:ptCount val="5"/>
                <c:pt idx="0">
                  <c:v>47259</c:v>
                </c:pt>
                <c:pt idx="1">
                  <c:v>67275</c:v>
                </c:pt>
                <c:pt idx="2">
                  <c:v>79646</c:v>
                </c:pt>
                <c:pt idx="3">
                  <c:v>102065</c:v>
                </c:pt>
                <c:pt idx="4">
                  <c:v>112270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0A-4B5A-B5A3-48CF0C8DC741}"/>
            </c:ext>
          </c:extLst>
        </c:ser>
        <c:ser>
          <c:idx val="3"/>
          <c:order val="3"/>
          <c:tx>
            <c:strRef>
              <c:f>Sheet1!$AF$8</c:f>
              <c:strCache>
                <c:ptCount val="1"/>
                <c:pt idx="0">
                  <c:v>Hotel</c:v>
                </c:pt>
              </c:strCache>
            </c:strRef>
          </c:tx>
          <c:spPr>
            <a:gradFill>
              <a:gsLst>
                <a:gs pos="100000">
                  <a:schemeClr val="accent4">
                    <a:alpha val="0"/>
                  </a:schemeClr>
                </a:gs>
                <a:gs pos="50000">
                  <a:schemeClr val="accent4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Sheet1!$AG$8:$AK$8</c:f>
              <c:numCache>
                <c:formatCode>General</c:formatCode>
                <c:ptCount val="5"/>
                <c:pt idx="0">
                  <c:v>44888</c:v>
                </c:pt>
                <c:pt idx="1">
                  <c:v>50567</c:v>
                </c:pt>
                <c:pt idx="2">
                  <c:v>70312</c:v>
                </c:pt>
                <c:pt idx="3">
                  <c:v>82583</c:v>
                </c:pt>
                <c:pt idx="4">
                  <c:v>100592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0A-4B5A-B5A3-48CF0C8DC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325367023"/>
        <c:axId val="1325367503"/>
        <c:axId val="0"/>
      </c:bar3DChart>
      <c:catAx>
        <c:axId val="132536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367503"/>
        <c:crosses val="autoZero"/>
        <c:auto val="1"/>
        <c:lblAlgn val="ctr"/>
        <c:lblOffset val="100"/>
        <c:noMultiLvlLbl val="0"/>
      </c:catAx>
      <c:valAx>
        <c:axId val="132536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36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000" b="1" i="0" u="none" strike="noStrike" kern="1200" cap="all" spc="0" normalizeH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Growth/Trends </a:t>
            </a:r>
          </a:p>
          <a:p>
            <a:pPr>
              <a:defRPr/>
            </a:pPr>
            <a:r>
              <a:rPr lang="en-IN" sz="1000" b="1" i="0" u="none" strike="noStrike" kern="1200" cap="all" spc="0" normalizeH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IN" sz="1000" b="1" dirty="0"/>
              <a:t>ACCOUNT</a:t>
            </a:r>
            <a:r>
              <a:rPr lang="en-IN" sz="1000" b="1" baseline="0" dirty="0"/>
              <a:t> TYPE</a:t>
            </a:r>
            <a:endParaRPr lang="en-IN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Sheet1!$AF$5</c:f>
              <c:strCache>
                <c:ptCount val="1"/>
                <c:pt idx="0">
                  <c:v>Bar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Sheet1!$AG$5:$AK$5</c:f>
              <c:numCache>
                <c:formatCode>General</c:formatCode>
                <c:ptCount val="5"/>
                <c:pt idx="0">
                  <c:v>51804</c:v>
                </c:pt>
                <c:pt idx="1">
                  <c:v>60121</c:v>
                </c:pt>
                <c:pt idx="2">
                  <c:v>60760</c:v>
                </c:pt>
                <c:pt idx="3">
                  <c:v>75991</c:v>
                </c:pt>
                <c:pt idx="4">
                  <c:v>94147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A-4FA5-B3CE-980B3106D476}"/>
            </c:ext>
          </c:extLst>
        </c:ser>
        <c:ser>
          <c:idx val="1"/>
          <c:order val="1"/>
          <c:tx>
            <c:strRef>
              <c:f>Sheet1!$AF$6</c:f>
              <c:strCache>
                <c:ptCount val="1"/>
                <c:pt idx="0">
                  <c:v>Restaurant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Sheet1!$AG$6:$AK$6</c:f>
              <c:numCache>
                <c:formatCode>General</c:formatCode>
                <c:ptCount val="5"/>
                <c:pt idx="0">
                  <c:v>46025</c:v>
                </c:pt>
                <c:pt idx="1">
                  <c:v>65032</c:v>
                </c:pt>
                <c:pt idx="2">
                  <c:v>77731</c:v>
                </c:pt>
                <c:pt idx="3">
                  <c:v>89595</c:v>
                </c:pt>
                <c:pt idx="4">
                  <c:v>102185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A-4FA5-B3CE-980B3106D476}"/>
            </c:ext>
          </c:extLst>
        </c:ser>
        <c:ser>
          <c:idx val="2"/>
          <c:order val="2"/>
          <c:tx>
            <c:strRef>
              <c:f>Sheet1!$AF$7</c:f>
              <c:strCache>
                <c:ptCount val="1"/>
                <c:pt idx="0">
                  <c:v>Nightclub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Sheet1!$AG$7:$AK$7</c:f>
              <c:numCache>
                <c:formatCode>General</c:formatCode>
                <c:ptCount val="5"/>
                <c:pt idx="0">
                  <c:v>47259</c:v>
                </c:pt>
                <c:pt idx="1">
                  <c:v>67275</c:v>
                </c:pt>
                <c:pt idx="2">
                  <c:v>79646</c:v>
                </c:pt>
                <c:pt idx="3">
                  <c:v>102065</c:v>
                </c:pt>
                <c:pt idx="4">
                  <c:v>112270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A-4FA5-B3CE-980B3106D476}"/>
            </c:ext>
          </c:extLst>
        </c:ser>
        <c:ser>
          <c:idx val="3"/>
          <c:order val="3"/>
          <c:tx>
            <c:strRef>
              <c:f>Sheet1!$AF$8</c:f>
              <c:strCache>
                <c:ptCount val="1"/>
                <c:pt idx="0">
                  <c:v>Hotel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Sheet1!$AG$4:$AK$4</c:f>
              <c:strCache>
                <c:ptCount val="5"/>
                <c:pt idx="0">
                  <c:v>2017 Sales</c:v>
                </c:pt>
                <c:pt idx="1">
                  <c:v>2018 Sales</c:v>
                </c:pt>
                <c:pt idx="2">
                  <c:v>2019 Sales</c:v>
                </c:pt>
                <c:pt idx="3">
                  <c:v>2020 Sales</c:v>
                </c:pt>
                <c:pt idx="4">
                  <c:v>2021 Sales</c:v>
                </c:pt>
              </c:strCache>
            </c:strRef>
          </c:cat>
          <c:val>
            <c:numRef>
              <c:f>Sheet1!$AG$8:$AK$8</c:f>
              <c:numCache>
                <c:formatCode>General</c:formatCode>
                <c:ptCount val="5"/>
                <c:pt idx="0">
                  <c:v>44888</c:v>
                </c:pt>
                <c:pt idx="1">
                  <c:v>50567</c:v>
                </c:pt>
                <c:pt idx="2">
                  <c:v>70312</c:v>
                </c:pt>
                <c:pt idx="3">
                  <c:v>82583</c:v>
                </c:pt>
                <c:pt idx="4">
                  <c:v>100592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A-4FA5-B3CE-980B3106D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4129423"/>
        <c:axId val="1654137103"/>
      </c:lineChart>
      <c:catAx>
        <c:axId val="1654129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37103"/>
        <c:crosses val="autoZero"/>
        <c:auto val="1"/>
        <c:lblAlgn val="ctr"/>
        <c:lblOffset val="100"/>
        <c:noMultiLvlLbl val="0"/>
      </c:catAx>
      <c:valAx>
        <c:axId val="165413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2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000" b="1" dirty="0">
                <a:latin typeface="+mn-lt"/>
              </a:rPr>
              <a:t>TOP PERFORMERS IN EVERY ACCOUNT</a:t>
            </a:r>
            <a:r>
              <a:rPr lang="en-US" sz="1000" b="1" baseline="0" dirty="0">
                <a:latin typeface="+mn-lt"/>
              </a:rPr>
              <a:t> TYPE (CAGR)</a:t>
            </a:r>
            <a:endParaRPr lang="en-US" sz="1000" b="1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Sheet1!$Y$4</c:f>
              <c:strCache>
                <c:ptCount val="1"/>
                <c:pt idx="0">
                  <c:v>CAGR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Sheet1!$X$5:$X$12</c:f>
              <c:strCache>
                <c:ptCount val="8"/>
                <c:pt idx="0">
                  <c:v>Bar 13</c:v>
                </c:pt>
                <c:pt idx="1">
                  <c:v>Bar 14</c:v>
                </c:pt>
                <c:pt idx="2">
                  <c:v>Resturant 5</c:v>
                </c:pt>
                <c:pt idx="3">
                  <c:v>Resturant 12</c:v>
                </c:pt>
                <c:pt idx="4">
                  <c:v>Nightclub 2</c:v>
                </c:pt>
                <c:pt idx="5">
                  <c:v>Nightclub 10</c:v>
                </c:pt>
                <c:pt idx="6">
                  <c:v>Event Venue 11</c:v>
                </c:pt>
                <c:pt idx="7">
                  <c:v>Event Venue 2</c:v>
                </c:pt>
              </c:strCache>
            </c:strRef>
          </c:cat>
          <c:val>
            <c:numRef>
              <c:f>Sheet1!$Y$5:$Y$12</c:f>
              <c:numCache>
                <c:formatCode>0.00%</c:formatCode>
                <c:ptCount val="8"/>
                <c:pt idx="0">
                  <c:v>2.2416999999999998</c:v>
                </c:pt>
                <c:pt idx="1">
                  <c:v>0.60850000000000004</c:v>
                </c:pt>
                <c:pt idx="2">
                  <c:v>1.5647</c:v>
                </c:pt>
                <c:pt idx="3">
                  <c:v>1.0949</c:v>
                </c:pt>
                <c:pt idx="4">
                  <c:v>1.2882</c:v>
                </c:pt>
                <c:pt idx="5">
                  <c:v>0.82340000000000002</c:v>
                </c:pt>
                <c:pt idx="6">
                  <c:v>1.1838</c:v>
                </c:pt>
                <c:pt idx="7">
                  <c:v>0.97920000000000007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6-46CC-85F8-3E392AB97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0271679"/>
        <c:axId val="1890255359"/>
        <c:axId val="0"/>
      </c:bar3DChart>
      <c:catAx>
        <c:axId val="1890271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255359"/>
        <c:crosses val="autoZero"/>
        <c:auto val="1"/>
        <c:lblAlgn val="ctr"/>
        <c:lblOffset val="100"/>
        <c:noMultiLvlLbl val="0"/>
      </c:catAx>
      <c:valAx>
        <c:axId val="1890255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27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glow rad="127000">
        <a:schemeClr val="tx1"/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BOTTOM PERFORMERS IN EVERY ACCOUNT TYPE (CAGR)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Sheet1!$AB$4</c:f>
              <c:strCache>
                <c:ptCount val="1"/>
                <c:pt idx="0">
                  <c:v>CAGR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Sheet1!$AA$5:$AA$12</c:f>
              <c:strCache>
                <c:ptCount val="8"/>
                <c:pt idx="0">
                  <c:v>Bar 7</c:v>
                </c:pt>
                <c:pt idx="1">
                  <c:v>Bar 15</c:v>
                </c:pt>
                <c:pt idx="2">
                  <c:v>Resturant 8</c:v>
                </c:pt>
                <c:pt idx="3">
                  <c:v>Resturant 11</c:v>
                </c:pt>
                <c:pt idx="4">
                  <c:v>Nightclub 11</c:v>
                </c:pt>
                <c:pt idx="5">
                  <c:v>Nightclub 8</c:v>
                </c:pt>
                <c:pt idx="6">
                  <c:v>Event Venue 1</c:v>
                </c:pt>
                <c:pt idx="7">
                  <c:v>Event Venue 4</c:v>
                </c:pt>
              </c:strCache>
            </c:strRef>
          </c:cat>
          <c:val>
            <c:numRef>
              <c:f>Sheet1!$AB$5:$AB$12</c:f>
              <c:numCache>
                <c:formatCode>0.00%</c:formatCode>
                <c:ptCount val="8"/>
                <c:pt idx="0">
                  <c:v>-0.53049999999999997</c:v>
                </c:pt>
                <c:pt idx="1">
                  <c:v>-0.4728</c:v>
                </c:pt>
                <c:pt idx="2">
                  <c:v>-0.46210000000000001</c:v>
                </c:pt>
                <c:pt idx="3">
                  <c:v>-0.30909999999999999</c:v>
                </c:pt>
                <c:pt idx="4">
                  <c:v>-0.35039999999999999</c:v>
                </c:pt>
                <c:pt idx="5">
                  <c:v>-0.27789999999999998</c:v>
                </c:pt>
                <c:pt idx="6">
                  <c:v>-0.64810000000000001</c:v>
                </c:pt>
                <c:pt idx="7">
                  <c:v>-0.27500000000000002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E-4997-860D-96376725A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11071039"/>
        <c:axId val="2011065759"/>
        <c:axId val="0"/>
      </c:bar3DChart>
      <c:catAx>
        <c:axId val="2011071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65759"/>
        <c:crosses val="autoZero"/>
        <c:auto val="1"/>
        <c:lblAlgn val="ctr"/>
        <c:lblOffset val="0"/>
        <c:tickLblSkip val="1"/>
        <c:noMultiLvlLbl val="0"/>
      </c:catAx>
      <c:valAx>
        <c:axId val="2011065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071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Avg Sales vs Product Assortment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Sheet1!$AS$4</c:f>
              <c:strCache>
                <c:ptCount val="1"/>
                <c:pt idx="0">
                  <c:v>Product Count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val>
            <c:numRef>
              <c:f>Sheet1!$AS$5:$AS$7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5-479F-8C72-BC67E931B362}"/>
            </c:ext>
          </c:extLst>
        </c:ser>
        <c:ser>
          <c:idx val="1"/>
          <c:order val="1"/>
          <c:tx>
            <c:strRef>
              <c:f>Sheet1!$AT$4</c:f>
              <c:strCache>
                <c:ptCount val="1"/>
                <c:pt idx="0">
                  <c:v>Avg Total Sales</c:v>
                </c:pt>
              </c:strCache>
            </c:strRef>
          </c:tx>
          <c:spPr>
            <a:solidFill>
              <a:srgbClr val="F07D35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C15-479F-8C72-BC67E931B3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EC15-479F-8C72-BC67E931B362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25447.16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86184822589287"/>
                      <c:h val="0.1377843550416299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EC15-479F-8C72-BC67E931B36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Sheet1!$AT$5:$AT$7</c:f>
              <c:numCache>
                <c:formatCode>General</c:formatCode>
                <c:ptCount val="3"/>
                <c:pt idx="0">
                  <c:v>21182</c:v>
                </c:pt>
                <c:pt idx="1">
                  <c:v>25447.166666666668</c:v>
                </c:pt>
                <c:pt idx="2">
                  <c:v>25620.5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15-479F-8C72-BC67E931B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05202895"/>
        <c:axId val="1805201935"/>
        <c:axId val="0"/>
      </c:bar3DChart>
      <c:catAx>
        <c:axId val="18052028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201935"/>
        <c:crosses val="autoZero"/>
        <c:auto val="1"/>
        <c:lblAlgn val="ctr"/>
        <c:lblOffset val="100"/>
        <c:noMultiLvlLbl val="0"/>
      </c:catAx>
      <c:valAx>
        <c:axId val="180520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20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Distribution of Product Assortment Across Accounts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Sheet1!$AS$4</c:f>
              <c:strCache>
                <c:ptCount val="1"/>
                <c:pt idx="0">
                  <c:v>Product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CAA-47CD-BD8A-480E437A26E7}"/>
              </c:ext>
            </c:extLst>
          </c:dPt>
          <c:dPt>
            <c:idx val="1"/>
            <c:invertIfNegative val="0"/>
            <c:bubble3D val="0"/>
            <c:spPr>
              <a:solidFill>
                <a:srgbClr val="80808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CCAA-47CD-BD8A-480E437A26E7}"/>
              </c:ext>
            </c:extLst>
          </c:dPt>
          <c:val>
            <c:numRef>
              <c:f>Sheet1!$AS$5:$AS$7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A-47CD-BD8A-480E437A2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3"/>
        <c:gapDepth val="105"/>
        <c:shape val="cone"/>
        <c:axId val="1805165455"/>
        <c:axId val="1805165935"/>
        <c:axId val="0"/>
      </c:bar3DChart>
      <c:catAx>
        <c:axId val="18051654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165935"/>
        <c:crosses val="autoZero"/>
        <c:auto val="1"/>
        <c:lblAlgn val="ctr"/>
        <c:lblOffset val="100"/>
        <c:noMultiLvlLbl val="0"/>
      </c:catAx>
      <c:valAx>
        <c:axId val="180516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165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Average</a:t>
            </a:r>
            <a:r>
              <a:rPr lang="en-IN" sz="1200" baseline="0" dirty="0"/>
              <a:t> Sales with </a:t>
            </a:r>
            <a:r>
              <a:rPr lang="en-IN" sz="1200" b="1" baseline="0" dirty="0"/>
              <a:t>1 | 2 | 3 </a:t>
            </a:r>
            <a:r>
              <a:rPr lang="en-IN" sz="1200" baseline="0" dirty="0"/>
              <a:t>Product by Account Type</a:t>
            </a:r>
            <a:endParaRPr lang="en-IN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918624608547758"/>
          <c:y val="0.23597901318790626"/>
          <c:w val="0.83446843787056202"/>
          <c:h val="0.4030915603897027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Sheet1!$AY$4</c:f>
              <c:strCache>
                <c:ptCount val="1"/>
                <c:pt idx="0">
                  <c:v>Avg Sales with 1 Product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Sheet1!$AX$5:$AX$8</c:f>
              <c:strCache>
                <c:ptCount val="4"/>
                <c:pt idx="0">
                  <c:v>Bar</c:v>
                </c:pt>
                <c:pt idx="1">
                  <c:v>Restaurant</c:v>
                </c:pt>
                <c:pt idx="2">
                  <c:v>Nightclub</c:v>
                </c:pt>
                <c:pt idx="3">
                  <c:v>Hotel</c:v>
                </c:pt>
              </c:strCache>
            </c:strRef>
          </c:cat>
          <c:val>
            <c:numRef>
              <c:f>Sheet1!$AY$5:$AY$8</c:f>
              <c:numCache>
                <c:formatCode>General</c:formatCode>
                <c:ptCount val="4"/>
                <c:pt idx="0">
                  <c:v>23343.5</c:v>
                </c:pt>
                <c:pt idx="1">
                  <c:v>22554</c:v>
                </c:pt>
                <c:pt idx="2">
                  <c:v>22490</c:v>
                </c:pt>
                <c:pt idx="3">
                  <c:v>17680.5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C-4539-9707-0D816105FA19}"/>
            </c:ext>
          </c:extLst>
        </c:ser>
        <c:ser>
          <c:idx val="1"/>
          <c:order val="1"/>
          <c:tx>
            <c:strRef>
              <c:f>Sheet1!$AZ$4</c:f>
              <c:strCache>
                <c:ptCount val="1"/>
                <c:pt idx="0">
                  <c:v>2 Products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Sheet1!$AX$5:$AX$8</c:f>
              <c:strCache>
                <c:ptCount val="4"/>
                <c:pt idx="0">
                  <c:v>Bar</c:v>
                </c:pt>
                <c:pt idx="1">
                  <c:v>Restaurant</c:v>
                </c:pt>
                <c:pt idx="2">
                  <c:v>Nightclub</c:v>
                </c:pt>
                <c:pt idx="3">
                  <c:v>Hotel</c:v>
                </c:pt>
              </c:strCache>
            </c:strRef>
          </c:cat>
          <c:val>
            <c:numRef>
              <c:f>Sheet1!$AZ$5:$AZ$8</c:f>
              <c:numCache>
                <c:formatCode>General</c:formatCode>
                <c:ptCount val="4"/>
                <c:pt idx="0">
                  <c:v>18481.666666666668</c:v>
                </c:pt>
                <c:pt idx="1">
                  <c:v>25804.615384615383</c:v>
                </c:pt>
                <c:pt idx="2">
                  <c:v>30193</c:v>
                </c:pt>
                <c:pt idx="3">
                  <c:v>36951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C-4539-9707-0D816105FA19}"/>
            </c:ext>
          </c:extLst>
        </c:ser>
        <c:ser>
          <c:idx val="2"/>
          <c:order val="2"/>
          <c:tx>
            <c:strRef>
              <c:f>Sheet1!$BA$4</c:f>
              <c:strCache>
                <c:ptCount val="1"/>
                <c:pt idx="0">
                  <c:v>3 Products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Sheet1!$AX$5:$AX$8</c:f>
              <c:strCache>
                <c:ptCount val="4"/>
                <c:pt idx="0">
                  <c:v>Bar</c:v>
                </c:pt>
                <c:pt idx="1">
                  <c:v>Restaurant</c:v>
                </c:pt>
                <c:pt idx="2">
                  <c:v>Nightclub</c:v>
                </c:pt>
                <c:pt idx="3">
                  <c:v>Hotel</c:v>
                </c:pt>
              </c:strCache>
            </c:strRef>
          </c:cat>
          <c:val>
            <c:numRef>
              <c:f>Sheet1!$BA$5:$BA$8</c:f>
              <c:numCache>
                <c:formatCode>General</c:formatCode>
                <c:ptCount val="4"/>
                <c:pt idx="0">
                  <c:v>24250.5</c:v>
                </c:pt>
                <c:pt idx="1">
                  <c:v>0</c:v>
                </c:pt>
                <c:pt idx="2">
                  <c:v>27778.5</c:v>
                </c:pt>
                <c:pt idx="3">
                  <c:v>24126.9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3C-4539-9707-0D816105F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324835903"/>
        <c:axId val="1324836383"/>
        <c:axId val="0"/>
      </c:bar3DChart>
      <c:catAx>
        <c:axId val="132483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836383"/>
        <c:crosses val="autoZero"/>
        <c:auto val="1"/>
        <c:lblAlgn val="ctr"/>
        <c:lblOffset val="100"/>
        <c:noMultiLvlLbl val="0"/>
      </c:catAx>
      <c:valAx>
        <c:axId val="132483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83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E6634-8F75-FF70-428E-27F21AE0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A42F6-F28E-2F61-9F97-3177B31CD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50462-6AE8-A90E-30FC-B4E64AE7F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3FE8F-DD08-CDB1-2A32-DFC9F5C3F1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100CE-D900-4ECD-579D-99EA98F64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34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8B931-CD66-D675-62AB-E5B555D8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27004-672E-78F8-BB2E-DF48F006A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FBA06C-0485-A6CF-BD05-C5E34E303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AAAA3-834C-4FE8-5FA9-EA1399E6E7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6A528-971F-6A55-045F-B5470B4AE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6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60D0-AC5B-9477-2178-D647E30A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7D5078-92EA-A850-7882-4377B3704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272F6-85A1-C03F-539E-F870C190B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6C530-B894-52E0-A530-0FB959645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142EF-0ECC-3D13-441A-0485633CD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46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D590-D444-C17F-4355-DD4C85CE5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F2A69-7DCF-351A-7043-3BE696803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15376-FFCA-C1FD-E8B1-8AE73123D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80109-3C99-01B0-4C72-138716C2B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0D1A-234C-E588-38E0-AAEA6CC27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52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C91A1-0F1B-E74E-692F-88D6D3A2F986}"/>
              </a:ext>
            </a:extLst>
          </p:cNvPr>
          <p:cNvSpPr txBox="1"/>
          <p:nvPr/>
        </p:nvSpPr>
        <p:spPr>
          <a:xfrm>
            <a:off x="323528" y="1700808"/>
            <a:ext cx="8424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Objective:</a:t>
            </a:r>
            <a:r>
              <a:rPr lang="en-US" sz="1600" dirty="0"/>
              <a:t> Identify sales trends, high/low performers and evaluate promotion effectiveness to guide future sales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analysis examines Red Bull sales across different accounts and account types over a </a:t>
            </a:r>
            <a:r>
              <a:rPr lang="en-US" sz="1600" b="1" dirty="0"/>
              <a:t>5-year period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 includes sales volume, revenue, product assortment and promotion data for various accounts categorized into types such as Retail, Wholesale and On-Premise.</a:t>
            </a:r>
          </a:p>
          <a:p>
            <a:endParaRPr lang="en-US"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88FDD8-0830-E187-55B3-97BF5C0DC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293707"/>
              </p:ext>
            </p:extLst>
          </p:nvPr>
        </p:nvGraphicFramePr>
        <p:xfrm>
          <a:off x="3779912" y="4005064"/>
          <a:ext cx="475252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F54208-54A6-4E79-A7A2-07B8CE0D0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117730"/>
              </p:ext>
            </p:extLst>
          </p:nvPr>
        </p:nvGraphicFramePr>
        <p:xfrm>
          <a:off x="683568" y="4005064"/>
          <a:ext cx="3693861" cy="219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Growth/Trends by Year (All Account Combined)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525759" y="1302567"/>
            <a:ext cx="826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1. Year-over-Year Growth: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sales consistently </a:t>
            </a:r>
            <a:r>
              <a:rPr lang="en-US" sz="1600" b="1" dirty="0"/>
              <a:t>increased from 2017 to 2021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2021 is the peak year</a:t>
            </a:r>
            <a:r>
              <a:rPr lang="en-US" sz="1600" dirty="0"/>
              <a:t>, with the highest overall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significant drop in 2020, suggesting </a:t>
            </a:r>
            <a:r>
              <a:rPr lang="en-US" sz="1600" b="1" dirty="0"/>
              <a:t>brand resilience during COVID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4DE28-4BF8-474C-B045-80216C631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97126"/>
              </p:ext>
            </p:extLst>
          </p:nvPr>
        </p:nvGraphicFramePr>
        <p:xfrm>
          <a:off x="971600" y="2564904"/>
          <a:ext cx="691276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A6A2-62ED-1078-F1F4-2881B8496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0F85B-74EC-1CEC-83C8-A0E8E101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Growth/Trends by Account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3D6A0-CC8F-EC50-9E4C-97130E7392AE}"/>
              </a:ext>
            </a:extLst>
          </p:cNvPr>
          <p:cNvSpPr txBox="1"/>
          <p:nvPr/>
        </p:nvSpPr>
        <p:spPr>
          <a:xfrm>
            <a:off x="445062" y="1217603"/>
            <a:ext cx="826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2. Account Type Performance: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Bars and Nightclubs</a:t>
            </a:r>
            <a:r>
              <a:rPr lang="en-US" sz="1600" dirty="0"/>
              <a:t> consistently outperform </a:t>
            </a:r>
            <a:r>
              <a:rPr lang="en-US" sz="1600" b="1" dirty="0"/>
              <a:t>Restaurants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Sales in Restaurants are growing slowly, indicating </a:t>
            </a:r>
            <a:r>
              <a:rPr lang="en-US" sz="1600" b="1" dirty="0"/>
              <a:t>a need for further engagement or new strategies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Nightclubs show sharp upward trends post-2019, likely due to promotional synergy or higher traffic volume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CCDE60-EDC0-4E7D-96C7-B6D1B52BC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7697"/>
              </p:ext>
            </p:extLst>
          </p:nvPr>
        </p:nvGraphicFramePr>
        <p:xfrm>
          <a:off x="1979712" y="2777121"/>
          <a:ext cx="54726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0FF0B5-EBBB-F0F7-47C5-3ADB92B6AC55}"/>
              </a:ext>
            </a:extLst>
          </p:cNvPr>
          <p:cNvSpPr txBox="1"/>
          <p:nvPr/>
        </p:nvSpPr>
        <p:spPr>
          <a:xfrm>
            <a:off x="424576" y="5301208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trends show strong year-over-year growth, especially in Bars and Nightclubs. </a:t>
            </a:r>
          </a:p>
          <a:p>
            <a:r>
              <a:rPr lang="en-US" sz="1200" dirty="0"/>
              <a:t>To </a:t>
            </a:r>
            <a:r>
              <a:rPr lang="en-US" sz="1200" b="1" dirty="0"/>
              <a:t>maintain momentum</a:t>
            </a:r>
            <a:r>
              <a:rPr lang="en-US" sz="1200" dirty="0"/>
              <a:t>, </a:t>
            </a:r>
            <a:r>
              <a:rPr lang="en-US" sz="1200" b="1" dirty="0">
                <a:solidFill>
                  <a:schemeClr val="accent2"/>
                </a:solidFill>
              </a:rPr>
              <a:t>Red Bull </a:t>
            </a:r>
            <a:r>
              <a:rPr lang="en-US" sz="1200" dirty="0"/>
              <a:t>should prioritize product expansion and targeted promotions in these high-performing venues. Re-engaging Restaurants with tailored strategies like menu inclusion can unlock further growth. Aligning our marketing tools with these insights will help fuel this upward trend even further.</a:t>
            </a:r>
          </a:p>
        </p:txBody>
      </p:sp>
    </p:spTree>
    <p:extLst>
      <p:ext uri="{BB962C8B-B14F-4D97-AF65-F5344CB8AC3E}">
        <p14:creationId xmlns:p14="http://schemas.microsoft.com/office/powerpoint/2010/main" val="388158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480A1-B86D-9B09-76D6-7F4B4E8244B5}"/>
              </a:ext>
            </a:extLst>
          </p:cNvPr>
          <p:cNvSpPr txBox="1"/>
          <p:nvPr/>
        </p:nvSpPr>
        <p:spPr>
          <a:xfrm>
            <a:off x="445062" y="1217603"/>
            <a:ext cx="82624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Top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accounts showed </a:t>
            </a:r>
            <a:r>
              <a:rPr lang="en-US" sz="1600" b="1" dirty="0"/>
              <a:t>strong and consistent sales growth</a:t>
            </a:r>
            <a:r>
              <a:rPr lang="en-US" sz="1600" dirty="0"/>
              <a:t> over the 5-year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top accounts are from </a:t>
            </a:r>
            <a:r>
              <a:rPr lang="en-US" sz="1600" b="1" dirty="0"/>
              <a:t>Bars and Nightclubs</a:t>
            </a:r>
            <a:r>
              <a:rPr lang="en-US" sz="1600" dirty="0"/>
              <a:t>, indicating a strong fit between Red Bull and high-energy 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Common traits include: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Multi-product availability (2 or 3 SKUs)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Often had higher traffic venues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/>
              <a:t>Some had promotions in place (though not always consistently effective)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A22EF0B-9BD8-1C5C-E21F-76F51701A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890139"/>
              </p:ext>
            </p:extLst>
          </p:nvPr>
        </p:nvGraphicFramePr>
        <p:xfrm>
          <a:off x="1763688" y="3310484"/>
          <a:ext cx="6192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4ED95-766A-4AB4-F860-7C37D2E2A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16AB44-7B5D-009B-C7C2-692E891F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5069556-E447-1299-622E-5A332E4D8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8633"/>
              </p:ext>
            </p:extLst>
          </p:nvPr>
        </p:nvGraphicFramePr>
        <p:xfrm>
          <a:off x="1453174" y="1268760"/>
          <a:ext cx="7348826" cy="1990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5973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23647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458919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2680287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3218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(Hotel)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808638">
                <a:tc>
                  <a:txBody>
                    <a:bodyPr/>
                    <a:lstStyle/>
                    <a:p>
                      <a:r>
                        <a:rPr lang="en-US" dirty="0"/>
                        <a:t>Bar 13 </a:t>
                      </a:r>
                    </a:p>
                    <a:p>
                      <a:r>
                        <a:rPr lang="en-US" sz="1000" dirty="0"/>
                        <a:t>(224.17%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5</a:t>
                      </a:r>
                    </a:p>
                    <a:p>
                      <a:r>
                        <a:rPr lang="en-US" sz="1000" dirty="0"/>
                        <a:t>(156.47%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Nightclub 2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(128.82%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11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(118.38% -  CAGR)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808638">
                <a:tc>
                  <a:txBody>
                    <a:bodyPr/>
                    <a:lstStyle/>
                    <a:p>
                      <a:r>
                        <a:rPr lang="en-US" dirty="0"/>
                        <a:t>Bar 14 </a:t>
                      </a:r>
                    </a:p>
                    <a:p>
                      <a:r>
                        <a:rPr lang="en-US" sz="1000" dirty="0"/>
                        <a:t>(60.85% -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12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(109.49% -  CAGR)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10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(82.34%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2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(97.92% -  CAGR)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18EC12-6BBE-2205-D0ED-449EC681F58A}"/>
              </a:ext>
            </a:extLst>
          </p:cNvPr>
          <p:cNvSpPr txBox="1"/>
          <p:nvPr/>
        </p:nvSpPr>
        <p:spPr>
          <a:xfrm>
            <a:off x="252058" y="11678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6586-C8F9-D3B1-301D-EAA93DC599F8}"/>
              </a:ext>
            </a:extLst>
          </p:cNvPr>
          <p:cNvSpPr txBox="1"/>
          <p:nvPr/>
        </p:nvSpPr>
        <p:spPr>
          <a:xfrm>
            <a:off x="251520" y="357301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Bottom 2 Accounts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12147B-2B01-B278-2FDA-56C16D064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825917"/>
              </p:ext>
            </p:extLst>
          </p:nvPr>
        </p:nvGraphicFramePr>
        <p:xfrm>
          <a:off x="1453175" y="3629428"/>
          <a:ext cx="7348826" cy="1990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5973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23647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458919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2680287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3218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(Hotel)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808638">
                <a:tc>
                  <a:txBody>
                    <a:bodyPr/>
                    <a:lstStyle/>
                    <a:p>
                      <a:r>
                        <a:rPr lang="en-US" dirty="0"/>
                        <a:t>Bar 7 </a:t>
                      </a:r>
                    </a:p>
                    <a:p>
                      <a:r>
                        <a:rPr lang="en-US" sz="1000" dirty="0"/>
                        <a:t>(-53.05%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8</a:t>
                      </a:r>
                    </a:p>
                    <a:p>
                      <a:r>
                        <a:rPr lang="en-US" sz="1000" dirty="0"/>
                        <a:t>(-46.21%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Nightclub 11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(-35.04%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(-64.81% -  CAGR)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808638">
                <a:tc>
                  <a:txBody>
                    <a:bodyPr/>
                    <a:lstStyle/>
                    <a:p>
                      <a:r>
                        <a:rPr lang="en-US" dirty="0"/>
                        <a:t>Bar 15 </a:t>
                      </a:r>
                    </a:p>
                    <a:p>
                      <a:r>
                        <a:rPr lang="en-US" sz="1000" dirty="0"/>
                        <a:t>(-47.28% -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11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(-30.91% -  CAGR)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8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(-27.79% -  CAGR)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4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(-27.50% -  CAGR)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1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8C4F-CB55-AF21-1F3B-2AB87C84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63C0D5-3F9E-A500-EB20-7A11FC71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F63B8-CD0C-AE4B-184C-E1BFBC897A85}"/>
              </a:ext>
            </a:extLst>
          </p:cNvPr>
          <p:cNvSpPr txBox="1"/>
          <p:nvPr/>
        </p:nvSpPr>
        <p:spPr>
          <a:xfrm>
            <a:off x="440776" y="4660291"/>
            <a:ext cx="826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performance snapshot highlights clear growth opportunities in Bars and Nightclubs, while signaling the need to </a:t>
            </a:r>
            <a:r>
              <a:rPr lang="en-US" sz="1200" b="1" dirty="0"/>
              <a:t>reassess strategy</a:t>
            </a:r>
            <a:r>
              <a:rPr lang="en-US" sz="1200" dirty="0"/>
              <a:t> in underperforming Restaurant accounts.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accent2"/>
                </a:solidFill>
              </a:rPr>
              <a:t>Red Bull </a:t>
            </a:r>
            <a:r>
              <a:rPr lang="en-US" sz="1200" dirty="0"/>
              <a:t>should focus 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Expanding product lines in growing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Offering </a:t>
            </a:r>
            <a:r>
              <a:rPr lang="en-US" sz="1200" b="1" dirty="0"/>
              <a:t>custom promotional support</a:t>
            </a:r>
            <a:r>
              <a:rPr lang="en-US" sz="1200" dirty="0"/>
              <a:t> to lagging venues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Investigating low-CAGR accounts for operational or engagement issues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7C8F8C9-0C81-641D-A9D8-ED80325E2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998418"/>
              </p:ext>
            </p:extLst>
          </p:nvPr>
        </p:nvGraphicFramePr>
        <p:xfrm>
          <a:off x="3442000" y="1209936"/>
          <a:ext cx="5347424" cy="3068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4A5FB1-C1A3-3D54-7475-5BFB4FC0E251}"/>
              </a:ext>
            </a:extLst>
          </p:cNvPr>
          <p:cNvSpPr txBox="1"/>
          <p:nvPr/>
        </p:nvSpPr>
        <p:spPr>
          <a:xfrm>
            <a:off x="463697" y="1209936"/>
            <a:ext cx="2812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Bottom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Mainly Restaurants and low-assortment venues.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had no promotional activity and only 1 product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Flat or negative CAGR highlights poor engagement, possible placement mismatch, or low customer demand.</a:t>
            </a:r>
          </a:p>
        </p:txBody>
      </p:sp>
    </p:spTree>
    <p:extLst>
      <p:ext uri="{BB962C8B-B14F-4D97-AF65-F5344CB8AC3E}">
        <p14:creationId xmlns:p14="http://schemas.microsoft.com/office/powerpoint/2010/main" val="348148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Assortment (Product Lines) Presence on Sales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78525-FC53-215E-7859-640E9CFBA482}"/>
              </a:ext>
            </a:extLst>
          </p:cNvPr>
          <p:cNvSpPr txBox="1"/>
          <p:nvPr/>
        </p:nvSpPr>
        <p:spPr>
          <a:xfrm>
            <a:off x="445062" y="1217603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Accounts offering 3 product lines had the highest average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 increasing from 1 to 2 products led to a significant jump.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shows a clear positive correlation between assortment and total sales.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FA4FC9-9109-1E55-3BE3-3BB54CCA48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544266"/>
              </p:ext>
            </p:extLst>
          </p:nvPr>
        </p:nvGraphicFramePr>
        <p:xfrm>
          <a:off x="4522786" y="2326549"/>
          <a:ext cx="4057675" cy="1966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E42625A-61F0-4090-E403-9D004EA01B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67748"/>
              </p:ext>
            </p:extLst>
          </p:nvPr>
        </p:nvGraphicFramePr>
        <p:xfrm>
          <a:off x="467544" y="2323507"/>
          <a:ext cx="4055242" cy="2041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4205CC9-90C8-41A8-4E30-180FFDDC492E}"/>
              </a:ext>
            </a:extLst>
          </p:cNvPr>
          <p:cNvSpPr txBox="1"/>
          <p:nvPr/>
        </p:nvSpPr>
        <p:spPr>
          <a:xfrm>
            <a:off x="440776" y="4660291"/>
            <a:ext cx="45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Increasing product assortment is a clear growth lever.</a:t>
            </a:r>
          </a:p>
          <a:p>
            <a:r>
              <a:rPr lang="en-US" sz="1200" dirty="0"/>
              <a:t>To maximize revenue per account, </a:t>
            </a:r>
            <a:r>
              <a:rPr lang="en-US" sz="1200" b="1" dirty="0">
                <a:solidFill>
                  <a:schemeClr val="accent2"/>
                </a:solidFill>
              </a:rPr>
              <a:t>Red Bull </a:t>
            </a:r>
            <a:r>
              <a:rPr lang="en-US" sz="1200" dirty="0"/>
              <a:t>should: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Expand product assortment in low-performing or mid-tier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Prioritize upgrading 1-product accounts to at least 2 or 3 SKUs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this data to target sales efforts and product upsell pitches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15C274A-F28E-1872-7FB6-9336901E7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767223"/>
              </p:ext>
            </p:extLst>
          </p:nvPr>
        </p:nvGraphicFramePr>
        <p:xfrm>
          <a:off x="4618782" y="4310610"/>
          <a:ext cx="4183217" cy="218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3C305E0-DB7D-1C81-D892-7491B9C46D7F}"/>
              </a:ext>
            </a:extLst>
          </p:cNvPr>
          <p:cNvSpPr txBox="1"/>
          <p:nvPr/>
        </p:nvSpPr>
        <p:spPr>
          <a:xfrm>
            <a:off x="5436096" y="6388451"/>
            <a:ext cx="2767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Any Restaurant haven’t 3 items together (Showing in Graph ‘0’)</a:t>
            </a:r>
          </a:p>
        </p:txBody>
      </p:sp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0970E-8AA7-1FEC-FB87-7D49D57D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890824-E8C9-4A51-A884-081D4AD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pPr lvl="0"/>
            <a:r>
              <a:rPr lang="en-IN" dirty="0"/>
              <a:t>Effectiveness of the different marketing/promotion programs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B48DA-CDE8-0491-5BF6-A83B858F5414}"/>
              </a:ext>
            </a:extLst>
          </p:cNvPr>
          <p:cNvSpPr txBox="1"/>
          <p:nvPr/>
        </p:nvSpPr>
        <p:spPr>
          <a:xfrm>
            <a:off x="445062" y="1217603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Accounts offering 3 product lines had the highest average sales.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76AF340E-9FBD-B076-A82F-11428903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9880"/>
              </p:ext>
            </p:extLst>
          </p:nvPr>
        </p:nvGraphicFramePr>
        <p:xfrm>
          <a:off x="309600" y="1757368"/>
          <a:ext cx="5197120" cy="31094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5733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928892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2602495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</a:tblGrid>
              <a:tr h="555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Promotional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Total Sales (</a:t>
                      </a:r>
                      <a:r>
                        <a:rPr lang="en-IN" sz="1400" dirty="0"/>
                        <a:t>₹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29582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Cooler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₹23,133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531087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₹25,864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263958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Digital Screen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₹23,515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170454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₹25,264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66229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Menu Inclusion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₹24,538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09201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₹25,014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289271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Posters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₹24,225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929712"/>
                  </a:ext>
                </a:extLst>
              </a:tr>
              <a:tr h="317713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₹24,861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95491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174B30-72A8-5F4B-090D-D961B1509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773109"/>
              </p:ext>
            </p:extLst>
          </p:nvPr>
        </p:nvGraphicFramePr>
        <p:xfrm>
          <a:off x="6550372" y="2629101"/>
          <a:ext cx="2054076" cy="137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64F0E60-5CE6-0CAC-3CD8-A29C03052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8934"/>
              </p:ext>
            </p:extLst>
          </p:nvPr>
        </p:nvGraphicFramePr>
        <p:xfrm>
          <a:off x="6517512" y="3933056"/>
          <a:ext cx="2086936" cy="129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F30C018-7454-BF15-9640-31DF52A901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437353"/>
              </p:ext>
            </p:extLst>
          </p:nvPr>
        </p:nvGraphicFramePr>
        <p:xfrm>
          <a:off x="6372200" y="1556157"/>
          <a:ext cx="2544379" cy="991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68970EF-47B0-2FF9-B5B7-E7E0DD23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148756"/>
              </p:ext>
            </p:extLst>
          </p:nvPr>
        </p:nvGraphicFramePr>
        <p:xfrm>
          <a:off x="6407235" y="2680145"/>
          <a:ext cx="2509344" cy="1005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9B14813-EDCF-FCDA-3844-FF9B9F229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0972"/>
              </p:ext>
            </p:extLst>
          </p:nvPr>
        </p:nvGraphicFramePr>
        <p:xfrm>
          <a:off x="6389717" y="3737060"/>
          <a:ext cx="2509344" cy="99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1E05B16-D31B-B929-7EE3-D6C938F59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374871"/>
              </p:ext>
            </p:extLst>
          </p:nvPr>
        </p:nvGraphicFramePr>
        <p:xfrm>
          <a:off x="6407235" y="4866784"/>
          <a:ext cx="2518104" cy="99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66F9183-7909-36D6-A90C-266D728614C7}"/>
              </a:ext>
            </a:extLst>
          </p:cNvPr>
          <p:cNvCxnSpPr>
            <a:endCxn id="12" idx="1"/>
          </p:cNvCxnSpPr>
          <p:nvPr/>
        </p:nvCxnSpPr>
        <p:spPr>
          <a:xfrm flipV="1">
            <a:off x="5506720" y="2052012"/>
            <a:ext cx="865480" cy="5770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E739554-96A4-CC78-46C4-914870E1C8D8}"/>
              </a:ext>
            </a:extLst>
          </p:cNvPr>
          <p:cNvCxnSpPr>
            <a:endCxn id="14" idx="1"/>
          </p:cNvCxnSpPr>
          <p:nvPr/>
        </p:nvCxnSpPr>
        <p:spPr>
          <a:xfrm flipV="1">
            <a:off x="5506720" y="3183080"/>
            <a:ext cx="900515" cy="1019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219A478-A6DE-CCAB-4ED3-59D4297D2AC9}"/>
              </a:ext>
            </a:extLst>
          </p:cNvPr>
          <p:cNvCxnSpPr/>
          <p:nvPr/>
        </p:nvCxnSpPr>
        <p:spPr>
          <a:xfrm>
            <a:off x="5506720" y="3933056"/>
            <a:ext cx="1043652" cy="3770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5A205AD-14E9-639F-51AB-CCF00BE47E91}"/>
              </a:ext>
            </a:extLst>
          </p:cNvPr>
          <p:cNvCxnSpPr/>
          <p:nvPr/>
        </p:nvCxnSpPr>
        <p:spPr>
          <a:xfrm>
            <a:off x="5506720" y="4581128"/>
            <a:ext cx="1153512" cy="8396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3CD387-7E4F-0F9F-7FB2-9C489ACB126E}"/>
              </a:ext>
            </a:extLst>
          </p:cNvPr>
          <p:cNvSpPr txBox="1"/>
          <p:nvPr/>
        </p:nvSpPr>
        <p:spPr>
          <a:xfrm>
            <a:off x="342000" y="4813271"/>
            <a:ext cx="552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b="1" dirty="0">
                <a:solidFill>
                  <a:schemeClr val="accent2"/>
                </a:solidFill>
              </a:rPr>
              <a:t>Red Bull </a:t>
            </a:r>
            <a:r>
              <a:rPr lang="en-US" sz="1200" dirty="0"/>
              <a:t>should: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Reevaluate the targeting and placement of promotional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Conduct A/B tests to measure true effectiveness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Consider reallocating promotions to higher-traffic accounts (e.g., top-performing Bars &amp; Nightclubs)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insights to create venue-type-specific promotion strategies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57A68-65F6-F586-AAC1-0731AE0CC05C}"/>
              </a:ext>
            </a:extLst>
          </p:cNvPr>
          <p:cNvSpPr txBox="1"/>
          <p:nvPr/>
        </p:nvSpPr>
        <p:spPr>
          <a:xfrm>
            <a:off x="5940152" y="5912371"/>
            <a:ext cx="276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"Across all tools, accounts without promotions show higher average sales — indicating a need to reevaluate current promotion placement strategy."</a:t>
            </a:r>
          </a:p>
        </p:txBody>
      </p:sp>
    </p:spTree>
    <p:extLst>
      <p:ext uri="{BB962C8B-B14F-4D97-AF65-F5344CB8AC3E}">
        <p14:creationId xmlns:p14="http://schemas.microsoft.com/office/powerpoint/2010/main" val="316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Insights &amp;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43C00-F61F-EE9E-27F0-F43982AFACC0}"/>
              </a:ext>
            </a:extLst>
          </p:cNvPr>
          <p:cNvSpPr txBox="1"/>
          <p:nvPr/>
        </p:nvSpPr>
        <p:spPr>
          <a:xfrm>
            <a:off x="525759" y="1302567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/>
                </a:solidFill>
              </a:rPr>
              <a:t>Sales Trends</a:t>
            </a:r>
            <a:r>
              <a:rPr lang="en-US" sz="1600" b="1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 growth from 2017–2021; 2021 had the highest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COVID dip → strong brand resilience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98A67-31BF-3190-0477-0ABD4E80C390}"/>
              </a:ext>
            </a:extLst>
          </p:cNvPr>
          <p:cNvSpPr txBox="1"/>
          <p:nvPr/>
        </p:nvSpPr>
        <p:spPr>
          <a:xfrm>
            <a:off x="525759" y="2155308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Account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Bars &amp; Nightclubs outperform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Focus growth strategy on high-energy venues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17725-6203-A54C-1A28-8F6EB787A680}"/>
              </a:ext>
            </a:extLst>
          </p:cNvPr>
          <p:cNvSpPr txBox="1"/>
          <p:nvPr/>
        </p:nvSpPr>
        <p:spPr>
          <a:xfrm>
            <a:off x="525759" y="2986305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Product Assortment: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products = higher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assortment in low-performing accounts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66652-D646-982C-6698-4E5CF4C513DA}"/>
              </a:ext>
            </a:extLst>
          </p:cNvPr>
          <p:cNvSpPr txBox="1"/>
          <p:nvPr/>
        </p:nvSpPr>
        <p:spPr>
          <a:xfrm>
            <a:off x="516879" y="3798510"/>
            <a:ext cx="826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Promotion Effectiveness: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"No promo" accounts had higher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Suggests misplaced or underperforming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Reallocate promotions, test by venue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A3535-1A65-4312-4819-0FEF78517A4A}"/>
              </a:ext>
            </a:extLst>
          </p:cNvPr>
          <p:cNvSpPr txBox="1"/>
          <p:nvPr/>
        </p:nvSpPr>
        <p:spPr>
          <a:xfrm>
            <a:off x="525759" y="5046275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***Strategic Actions***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Scale up high-performing accounts, upsell product lines and optimize promotion targeting to drive smarter growth.</a:t>
            </a:r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1023</Words>
  <Application>Microsoft Office PowerPoint</Application>
  <PresentationFormat>On-screen Show (4:3)</PresentationFormat>
  <Paragraphs>165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TradeGothic</vt:lpstr>
      <vt:lpstr>Wingdings</vt:lpstr>
      <vt:lpstr>Linklaters HouseStyle</vt:lpstr>
      <vt:lpstr>PowerPoint Presentation</vt:lpstr>
      <vt:lpstr>Sales Growth/Trends by Year (All Account Combined)</vt:lpstr>
      <vt:lpstr>Sales Growth/Trends by Account Type</vt:lpstr>
      <vt:lpstr>Best and Worst Performing Accounts by Account Type  (5 Year CAGR)</vt:lpstr>
      <vt:lpstr>Best and Worst Performing Accounts by Account Type  (5 Year CAGR)</vt:lpstr>
      <vt:lpstr>Best and Worst Performing Accounts by Account Type  (5 Year CAGR)</vt:lpstr>
      <vt:lpstr>Effect of Assortment (Product Lines) Presence on Sales</vt:lpstr>
      <vt:lpstr>Effectiveness of the different marketing/promotion programs</vt:lpstr>
      <vt:lpstr>Final Insights &amp;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Sunil Prajapati</cp:lastModifiedBy>
  <cp:revision>47</cp:revision>
  <dcterms:created xsi:type="dcterms:W3CDTF">2020-08-24T16:57:34Z</dcterms:created>
  <dcterms:modified xsi:type="dcterms:W3CDTF">2025-06-30T13:30:29Z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