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4" r:id="rId5"/>
    <p:sldMasterId id="2147483687" r:id="rId6"/>
    <p:sldMasterId id="214748370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</p:sldIdLst>
  <p:sldSz cy="6858000" cx="9144000"/>
  <p:notesSz cx="6858000" cy="9144000"/>
  <p:embeddedFontLst>
    <p:embeddedFont>
      <p:font typeface="Rasa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9" roundtripDataSignature="AMtx7mjvrXh1pSWfxdShomcVEb0m5ERi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font" Target="fonts/Rasa-bold.fntdata"/><Relationship Id="rId45" Type="http://schemas.openxmlformats.org/officeDocument/2006/relationships/font" Target="fonts/Rasa-regular.fntdata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48" Type="http://schemas.openxmlformats.org/officeDocument/2006/relationships/font" Target="fonts/Rasa-boldItalic.fntdata"/><Relationship Id="rId47" Type="http://schemas.openxmlformats.org/officeDocument/2006/relationships/font" Target="fonts/Rasa-italic.fntdata"/><Relationship Id="rId49" Type="http://customschemas.google.com/relationships/presentationmetadata" Target="meta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:notes"/>
          <p:cNvSpPr/>
          <p:nvPr/>
        </p:nvSpPr>
        <p:spPr>
          <a:xfrm>
            <a:off x="3884760" y="8685360"/>
            <a:ext cx="2969280" cy="454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214920" lvl="0" marL="21564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1" name="Google Shape;35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7" name="Google Shape;35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2" name="Google Shape;36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7" name="Google Shape;36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8" name="Google Shape;37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0" name="Google Shape;39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6" name="Google Shape;39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2" name="Google Shape;40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:notes"/>
          <p:cNvSpPr/>
          <p:nvPr/>
        </p:nvSpPr>
        <p:spPr>
          <a:xfrm>
            <a:off x="3884760" y="8685360"/>
            <a:ext cx="2969280" cy="454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214920" lvl="0" marL="21564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0" name="Google Shape;2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8" name="Google Shape;40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4" name="Google Shape;41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1" name="Google Shape;42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7" name="Google Shape;42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3" name="Google Shape;43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0" name="Google Shape;44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7" name="Google Shape;44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3" name="Google Shape;45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9" name="Google Shape;45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5" name="Google Shape;46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1" name="Google Shape;47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1:notes"/>
          <p:cNvSpPr/>
          <p:nvPr/>
        </p:nvSpPr>
        <p:spPr>
          <a:xfrm>
            <a:off x="3884760" y="8685360"/>
            <a:ext cx="2969280" cy="454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214920" lvl="0" marL="21564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1:notes"/>
          <p:cNvSpPr/>
          <p:nvPr/>
        </p:nvSpPr>
        <p:spPr>
          <a:xfrm>
            <a:off x="3884760" y="8685360"/>
            <a:ext cx="2971080" cy="456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1:notes"/>
          <p:cNvSpPr/>
          <p:nvPr/>
        </p:nvSpPr>
        <p:spPr>
          <a:xfrm>
            <a:off x="685800" y="4343400"/>
            <a:ext cx="5485680" cy="4114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Google Shape;47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0" name="Google Shape;48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2:notes"/>
          <p:cNvSpPr/>
          <p:nvPr/>
        </p:nvSpPr>
        <p:spPr>
          <a:xfrm>
            <a:off x="3884760" y="8685360"/>
            <a:ext cx="2969280" cy="454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214920" lvl="0" marL="21564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32:notes"/>
          <p:cNvSpPr/>
          <p:nvPr/>
        </p:nvSpPr>
        <p:spPr>
          <a:xfrm>
            <a:off x="3884760" y="8685360"/>
            <a:ext cx="2971080" cy="456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2:notes"/>
          <p:cNvSpPr/>
          <p:nvPr/>
        </p:nvSpPr>
        <p:spPr>
          <a:xfrm>
            <a:off x="685800" y="4343400"/>
            <a:ext cx="5485680" cy="4114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Google Shape;49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1" name="Google Shape;491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3:notes"/>
          <p:cNvSpPr/>
          <p:nvPr/>
        </p:nvSpPr>
        <p:spPr>
          <a:xfrm>
            <a:off x="3884760" y="8685360"/>
            <a:ext cx="2969280" cy="454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214920" lvl="0" marL="21564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3:notes"/>
          <p:cNvSpPr/>
          <p:nvPr/>
        </p:nvSpPr>
        <p:spPr>
          <a:xfrm>
            <a:off x="3884760" y="8685360"/>
            <a:ext cx="2971080" cy="456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33:notes"/>
          <p:cNvSpPr/>
          <p:nvPr/>
        </p:nvSpPr>
        <p:spPr>
          <a:xfrm>
            <a:off x="685800" y="4343400"/>
            <a:ext cx="5485680" cy="4114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0" name="Google Shape;50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1" name="Google Shape;50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4:notes"/>
          <p:cNvSpPr/>
          <p:nvPr/>
        </p:nvSpPr>
        <p:spPr>
          <a:xfrm>
            <a:off x="3884760" y="8685360"/>
            <a:ext cx="2969280" cy="454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214920" lvl="0" marL="21564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4:notes"/>
          <p:cNvSpPr/>
          <p:nvPr/>
        </p:nvSpPr>
        <p:spPr>
          <a:xfrm>
            <a:off x="3884760" y="8685360"/>
            <a:ext cx="2971080" cy="4564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4:notes"/>
          <p:cNvSpPr/>
          <p:nvPr/>
        </p:nvSpPr>
        <p:spPr>
          <a:xfrm>
            <a:off x="685800" y="4343400"/>
            <a:ext cx="5485680" cy="4114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1" name="Google Shape;51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2" name="Google Shape;51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5:notes"/>
          <p:cNvSpPr/>
          <p:nvPr/>
        </p:nvSpPr>
        <p:spPr>
          <a:xfrm>
            <a:off x="3884760" y="8685360"/>
            <a:ext cx="2969280" cy="4546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-214920" lvl="0" marL="21564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35:notes"/>
          <p:cNvSpPr/>
          <p:nvPr/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1" name="Google Shape;521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9" name="Google Shape;529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5" name="Google Shape;3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1" name="Google Shape;3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7" name="Google Shape;3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3" name="Google Shape;3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8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6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6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7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7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8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58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7" name="Google Shape;57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9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1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61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3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64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64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8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6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6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6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6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7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67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6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68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68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69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1" name="Google Shape;111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1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7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73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73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4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7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75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75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7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7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7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7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7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7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78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78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7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7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7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79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8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80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66" name="Google Shape;166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7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8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0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50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8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8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4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8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85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85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86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8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86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87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8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87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88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88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89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8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8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89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90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90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21" name="Google Shape;221;p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91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9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93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93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5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9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96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96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97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97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6" name="Google Shape;256;p97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9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9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98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99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99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10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10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100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p100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2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0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p101"/>
          <p:cNvSpPr txBox="1"/>
          <p:nvPr>
            <p:ph idx="2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76" name="Google Shape;276;p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1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3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3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4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4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4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5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1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theme" Target="../theme/theme6.xml"/><Relationship Id="rId1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" Type="http://schemas.openxmlformats.org/officeDocument/2006/relationships/image" Target="../media/image1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/>
          <p:nvPr/>
        </p:nvSpPr>
        <p:spPr>
          <a:xfrm>
            <a:off x="716040" y="5002200"/>
            <a:ext cx="3801240" cy="1442160"/>
          </a:xfrm>
          <a:custGeom>
            <a:rect b="b" l="l" r="r" t="t"/>
            <a:pathLst>
              <a:path extrusionOk="0" h="337" w="7485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FCBDC">
              <a:alpha val="40000"/>
            </a:srgbClr>
          </a:solidFill>
          <a:ln>
            <a:noFill/>
          </a:ln>
        </p:spPr>
      </p:sp>
      <p:sp>
        <p:nvSpPr>
          <p:cNvPr id="7" name="Google Shape;7;p37"/>
          <p:cNvSpPr/>
          <p:nvPr/>
        </p:nvSpPr>
        <p:spPr>
          <a:xfrm>
            <a:off x="-54000" y="5784840"/>
            <a:ext cx="3801240" cy="837360"/>
          </a:xfrm>
          <a:custGeom>
            <a:rect b="b" l="l" r="r" t="t"/>
            <a:pathLst>
              <a:path extrusionOk="0" h="588" w="5591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pic>
        <p:nvPicPr>
          <p:cNvPr id="8" name="Google Shape;8;p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2600" y="5784840"/>
            <a:ext cx="3413880" cy="10915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37"/>
          <p:cNvSpPr/>
          <p:nvPr/>
        </p:nvSpPr>
        <p:spPr>
          <a:xfrm>
            <a:off x="277920" y="6421320"/>
            <a:ext cx="1699560" cy="359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pic>
        <p:nvPicPr>
          <p:cNvPr id="10" name="Google Shape;1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80" y="5772240"/>
            <a:ext cx="3420360" cy="11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7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9"/>
          <p:cNvSpPr/>
          <p:nvPr/>
        </p:nvSpPr>
        <p:spPr>
          <a:xfrm>
            <a:off x="716040" y="5002200"/>
            <a:ext cx="3801240" cy="1442160"/>
          </a:xfrm>
          <a:custGeom>
            <a:rect b="b" l="l" r="r" t="t"/>
            <a:pathLst>
              <a:path extrusionOk="0" h="337" w="7485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FCBDC">
              <a:alpha val="40000"/>
            </a:srgbClr>
          </a:solidFill>
          <a:ln>
            <a:noFill/>
          </a:ln>
        </p:spPr>
      </p:sp>
      <p:sp>
        <p:nvSpPr>
          <p:cNvPr id="61" name="Google Shape;61;p39"/>
          <p:cNvSpPr/>
          <p:nvPr/>
        </p:nvSpPr>
        <p:spPr>
          <a:xfrm>
            <a:off x="-54000" y="5784840"/>
            <a:ext cx="3801240" cy="837360"/>
          </a:xfrm>
          <a:custGeom>
            <a:rect b="b" l="l" r="r" t="t"/>
            <a:pathLst>
              <a:path extrusionOk="0" h="588" w="5591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pic>
        <p:nvPicPr>
          <p:cNvPr id="62" name="Google Shape;62;p3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2600" y="5784840"/>
            <a:ext cx="3413880" cy="109152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9"/>
          <p:cNvSpPr/>
          <p:nvPr/>
        </p:nvSpPr>
        <p:spPr>
          <a:xfrm>
            <a:off x="277920" y="6421320"/>
            <a:ext cx="1699560" cy="359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pic>
        <p:nvPicPr>
          <p:cNvPr id="64" name="Google Shape;6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80" y="5772240"/>
            <a:ext cx="3420360" cy="11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39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1"/>
          <p:cNvSpPr/>
          <p:nvPr/>
        </p:nvSpPr>
        <p:spPr>
          <a:xfrm>
            <a:off x="0" y="4664160"/>
            <a:ext cx="914976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7897"/>
              </a:gs>
              <a:gs pos="50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</p:sp>
      <p:sp>
        <p:nvSpPr>
          <p:cNvPr id="115" name="Google Shape;115;p41"/>
          <p:cNvSpPr/>
          <p:nvPr/>
        </p:nvSpPr>
        <p:spPr>
          <a:xfrm>
            <a:off x="1693440" y="4952880"/>
            <a:ext cx="7443720" cy="485280"/>
          </a:xfrm>
          <a:custGeom>
            <a:rect b="b" l="l" r="r" t="t"/>
            <a:pathLst>
              <a:path extrusionOk="0" h="367" w="4697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rgbClr val="9FCBDC">
              <a:alpha val="40000"/>
            </a:srgbClr>
          </a:solidFill>
          <a:ln>
            <a:noFill/>
          </a:ln>
        </p:spPr>
      </p:sp>
      <p:sp>
        <p:nvSpPr>
          <p:cNvPr id="116" name="Google Shape;116;p41"/>
          <p:cNvSpPr/>
          <p:nvPr/>
        </p:nvSpPr>
        <p:spPr>
          <a:xfrm>
            <a:off x="45360" y="5236200"/>
            <a:ext cx="9092160" cy="785880"/>
          </a:xfrm>
          <a:custGeom>
            <a:rect b="b" l="l" r="r" t="t"/>
            <a:pathLst>
              <a:path extrusionOk="0" h="528" w="5760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pic>
        <p:nvPicPr>
          <p:cNvPr id="117" name="Google Shape;117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20" y="4992120"/>
            <a:ext cx="9140760" cy="1871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1"/>
          <p:cNvSpPr/>
          <p:nvPr/>
        </p:nvSpPr>
        <p:spPr>
          <a:xfrm>
            <a:off x="9000" y="5000400"/>
            <a:ext cx="36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pic>
        <p:nvPicPr>
          <p:cNvPr id="119" name="Google Shape;11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240" y="4986000"/>
            <a:ext cx="9146520" cy="8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1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4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3"/>
          <p:cNvSpPr/>
          <p:nvPr/>
        </p:nvSpPr>
        <p:spPr>
          <a:xfrm>
            <a:off x="0" y="4664160"/>
            <a:ext cx="914976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7897"/>
              </a:gs>
              <a:gs pos="50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</p:sp>
      <p:sp>
        <p:nvSpPr>
          <p:cNvPr id="170" name="Google Shape;170;p43"/>
          <p:cNvSpPr/>
          <p:nvPr/>
        </p:nvSpPr>
        <p:spPr>
          <a:xfrm>
            <a:off x="1693440" y="4952880"/>
            <a:ext cx="7443720" cy="485280"/>
          </a:xfrm>
          <a:custGeom>
            <a:rect b="b" l="l" r="r" t="t"/>
            <a:pathLst>
              <a:path extrusionOk="0" h="367" w="4697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rgbClr val="9FCBDC">
              <a:alpha val="40000"/>
            </a:srgbClr>
          </a:solidFill>
          <a:ln>
            <a:noFill/>
          </a:ln>
        </p:spPr>
      </p:sp>
      <p:sp>
        <p:nvSpPr>
          <p:cNvPr id="171" name="Google Shape;171;p43"/>
          <p:cNvSpPr/>
          <p:nvPr/>
        </p:nvSpPr>
        <p:spPr>
          <a:xfrm>
            <a:off x="45360" y="5236200"/>
            <a:ext cx="9092160" cy="785880"/>
          </a:xfrm>
          <a:custGeom>
            <a:rect b="b" l="l" r="r" t="t"/>
            <a:pathLst>
              <a:path extrusionOk="0" h="528" w="5760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pic>
        <p:nvPicPr>
          <p:cNvPr id="172" name="Google Shape;172;p4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20" y="4992120"/>
            <a:ext cx="9140760" cy="187164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3"/>
          <p:cNvSpPr/>
          <p:nvPr/>
        </p:nvSpPr>
        <p:spPr>
          <a:xfrm>
            <a:off x="9000" y="5000400"/>
            <a:ext cx="36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pic>
        <p:nvPicPr>
          <p:cNvPr id="174" name="Google Shape;174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240" y="4986000"/>
            <a:ext cx="9146520" cy="8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43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/>
          <p:nvPr/>
        </p:nvSpPr>
        <p:spPr>
          <a:xfrm>
            <a:off x="0" y="4664160"/>
            <a:ext cx="914976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7897"/>
              </a:gs>
              <a:gs pos="50000">
                <a:srgbClr val="4ABBE0"/>
              </a:gs>
              <a:gs pos="100000">
                <a:srgbClr val="007897"/>
              </a:gs>
            </a:gsLst>
            <a:lin ang="3000000" scaled="0"/>
          </a:gradFill>
          <a:ln>
            <a:noFill/>
          </a:ln>
        </p:spPr>
      </p:sp>
      <p:sp>
        <p:nvSpPr>
          <p:cNvPr id="225" name="Google Shape;225;p45"/>
          <p:cNvSpPr/>
          <p:nvPr/>
        </p:nvSpPr>
        <p:spPr>
          <a:xfrm>
            <a:off x="1693440" y="4952880"/>
            <a:ext cx="7443720" cy="485280"/>
          </a:xfrm>
          <a:custGeom>
            <a:rect b="b" l="l" r="r" t="t"/>
            <a:pathLst>
              <a:path extrusionOk="0" h="367" w="4697">
                <a:moveTo>
                  <a:pt x="4697" y="0"/>
                </a:moveTo>
                <a:lnTo>
                  <a:pt x="4697" y="367"/>
                </a:lnTo>
                <a:lnTo>
                  <a:pt x="0" y="218"/>
                </a:lnTo>
                <a:lnTo>
                  <a:pt x="4697" y="0"/>
                </a:lnTo>
                <a:close/>
              </a:path>
            </a:pathLst>
          </a:custGeom>
          <a:solidFill>
            <a:srgbClr val="9FCBDC">
              <a:alpha val="40000"/>
            </a:srgbClr>
          </a:solidFill>
          <a:ln>
            <a:noFill/>
          </a:ln>
        </p:spPr>
      </p:sp>
      <p:sp>
        <p:nvSpPr>
          <p:cNvPr id="226" name="Google Shape;226;p45"/>
          <p:cNvSpPr/>
          <p:nvPr/>
        </p:nvSpPr>
        <p:spPr>
          <a:xfrm>
            <a:off x="45360" y="5236200"/>
            <a:ext cx="9092160" cy="785880"/>
          </a:xfrm>
          <a:custGeom>
            <a:rect b="b" l="l" r="r" t="t"/>
            <a:pathLst>
              <a:path extrusionOk="0" h="528" w="5760">
                <a:moveTo>
                  <a:pt x="0" y="0"/>
                </a:moveTo>
                <a:lnTo>
                  <a:pt x="5760" y="0"/>
                </a:lnTo>
                <a:lnTo>
                  <a:pt x="5760" y="528"/>
                </a:lnTo>
                <a:lnTo>
                  <a:pt x="48" y="0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pic>
        <p:nvPicPr>
          <p:cNvPr id="227" name="Google Shape;227;p4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20" y="4992120"/>
            <a:ext cx="9140760" cy="187164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5"/>
          <p:cNvSpPr/>
          <p:nvPr/>
        </p:nvSpPr>
        <p:spPr>
          <a:xfrm>
            <a:off x="9000" y="5000400"/>
            <a:ext cx="36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pic>
        <p:nvPicPr>
          <p:cNvPr id="229" name="Google Shape;229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3240" y="4986000"/>
            <a:ext cx="9146520" cy="8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5"/>
          <p:cNvSpPr txBox="1"/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45"/>
          <p:cNvSpPr txBox="1"/>
          <p:nvPr>
            <p:ph idx="1"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Relationship Id="rId4" Type="http://schemas.openxmlformats.org/officeDocument/2006/relationships/image" Target="../media/image27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3.png"/><Relationship Id="rId4" Type="http://schemas.openxmlformats.org/officeDocument/2006/relationships/image" Target="../media/image30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Relationship Id="rId4" Type="http://schemas.openxmlformats.org/officeDocument/2006/relationships/image" Target="../media/image2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Relationship Id="rId4" Type="http://schemas.openxmlformats.org/officeDocument/2006/relationships/image" Target="../media/image3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png"/><Relationship Id="rId4" Type="http://schemas.openxmlformats.org/officeDocument/2006/relationships/image" Target="../media/image38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360" y="414360"/>
            <a:ext cx="8168400" cy="281556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"/>
          <p:cNvSpPr/>
          <p:nvPr/>
        </p:nvSpPr>
        <p:spPr>
          <a:xfrm>
            <a:off x="8647200" y="6408720"/>
            <a:ext cx="365760" cy="364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0"/>
          <p:cNvSpPr/>
          <p:nvPr/>
        </p:nvSpPr>
        <p:spPr>
          <a:xfrm>
            <a:off x="457200" y="174240"/>
            <a:ext cx="8228880" cy="1342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-IN" sz="4100" u="none" cap="none" strike="noStrik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The Indexed Sequential file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920" y="1223280"/>
            <a:ext cx="8108280" cy="335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840" y="1062720"/>
            <a:ext cx="8170560" cy="4377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760" y="939240"/>
            <a:ext cx="7438320" cy="501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1160" y="214200"/>
            <a:ext cx="5306400" cy="6643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4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-IN" sz="4100" u="none" cap="none" strike="noStrik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Indexed file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39640"/>
            <a:ext cx="9143280" cy="215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5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-IN" sz="4100" u="none" cap="none" strike="noStrik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Indexed file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1" name="Google Shape;3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920" y="1326960"/>
            <a:ext cx="8541720" cy="419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6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Directories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6"/>
          <p:cNvSpPr txBox="1"/>
          <p:nvPr/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I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I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2)Structure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I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3)Naming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7"/>
          <p:cNvSpPr txBox="1"/>
          <p:nvPr/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Directories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7"/>
          <p:cNvSpPr txBox="1"/>
          <p:nvPr/>
        </p:nvSpPr>
        <p:spPr>
          <a:xfrm>
            <a:off x="176760" y="1152000"/>
            <a:ext cx="8509680" cy="546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I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1)Contents: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Char char="•"/>
            </a:pPr>
            <a:r>
              <a:rPr b="0" i="0" lang="en-I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Directory contains the information about the files, including attributes, location and ownership.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1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Arial"/>
              <a:buChar char="•"/>
            </a:pPr>
            <a:r>
              <a:rPr b="0" i="0" lang="en-I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Directory itself is a file accessible by various file management routines.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I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6000" lvl="2" marL="648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∙"/>
            </a:pPr>
            <a:r>
              <a:rPr b="0" i="0" lang="en-IN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"/>
          <p:cNvSpPr txBox="1"/>
          <p:nvPr/>
        </p:nvSpPr>
        <p:spPr>
          <a:xfrm>
            <a:off x="0" y="7200"/>
            <a:ext cx="8229240" cy="622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I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Directories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9"/>
          <p:cNvSpPr txBox="1"/>
          <p:nvPr/>
        </p:nvSpPr>
        <p:spPr>
          <a:xfrm>
            <a:off x="0" y="694260"/>
            <a:ext cx="9144000" cy="546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1)Contents: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889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Char char="•"/>
            </a:pPr>
            <a:r>
              <a:rPr b="0" i="0" lang="en-I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Users point of view directory provides a mapping between file names known to users and application and files themselves.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889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Char char="•"/>
            </a:pPr>
            <a:r>
              <a:rPr b="0" i="0" lang="en-I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Directory provides following 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1) Name of a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2) Types of file and file organizations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3) Its storage location and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4) For shared system, it provides access 		   		permissions and privileges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5) File usage information with date and time of 			creation of file and last modification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43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8"/>
          <p:cNvSpPr txBox="1"/>
          <p:nvPr>
            <p:ph type="title"/>
          </p:nvPr>
        </p:nvSpPr>
        <p:spPr>
          <a:xfrm>
            <a:off x="0" y="0"/>
            <a:ext cx="82293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File Directory Contents</a:t>
            </a:r>
            <a:endParaRPr/>
          </a:p>
        </p:txBody>
      </p:sp>
      <p:sp>
        <p:nvSpPr>
          <p:cNvPr id="405" name="Google Shape;405;p18"/>
          <p:cNvSpPr txBox="1"/>
          <p:nvPr>
            <p:ph idx="1" type="subTitle"/>
          </p:nvPr>
        </p:nvSpPr>
        <p:spPr>
          <a:xfrm>
            <a:off x="137160" y="1291590"/>
            <a:ext cx="8869680" cy="4812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en-IN"/>
              <a:t>Basic Information </a:t>
            </a:r>
            <a:r>
              <a:rPr lang="en-IN" sz="2400"/>
              <a:t>: File name, File Type, File Organization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en-IN"/>
              <a:t>Address Information: </a:t>
            </a:r>
            <a:r>
              <a:rPr lang="en-IN" sz="2400"/>
              <a:t>Volume starting address size used and allocated.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en-IN"/>
              <a:t>Access Control Information: </a:t>
            </a:r>
            <a:r>
              <a:rPr lang="en-IN" sz="2400"/>
              <a:t>Owner, Access Information, Permitted actions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lang="en-IN"/>
              <a:t>Usage Information: </a:t>
            </a:r>
            <a:r>
              <a:rPr lang="en-IN" sz="2400"/>
              <a:t>Date Created, Identity of creator, Date of last read access, Identity of last reader, Date of last modified, Identity of last modifier, Date of last backup and current usage.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"/>
          <p:cNvSpPr/>
          <p:nvPr/>
        </p:nvSpPr>
        <p:spPr>
          <a:xfrm>
            <a:off x="533520" y="6248520"/>
            <a:ext cx="2361240" cy="519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I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"/>
          <p:cNvSpPr/>
          <p:nvPr/>
        </p:nvSpPr>
        <p:spPr>
          <a:xfrm>
            <a:off x="304920" y="228600"/>
            <a:ext cx="2361240" cy="367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programs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"/>
          <p:cNvSpPr/>
          <p:nvPr/>
        </p:nvSpPr>
        <p:spPr>
          <a:xfrm>
            <a:off x="457200" y="5105520"/>
            <a:ext cx="2361600" cy="367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I/O Control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"/>
          <p:cNvSpPr/>
          <p:nvPr/>
        </p:nvSpPr>
        <p:spPr>
          <a:xfrm>
            <a:off x="609480" y="1523880"/>
            <a:ext cx="2361600" cy="367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Logical file system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"/>
          <p:cNvSpPr/>
          <p:nvPr/>
        </p:nvSpPr>
        <p:spPr>
          <a:xfrm>
            <a:off x="0" y="2666880"/>
            <a:ext cx="3809160" cy="367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Organization module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"/>
          <p:cNvSpPr/>
          <p:nvPr/>
        </p:nvSpPr>
        <p:spPr>
          <a:xfrm>
            <a:off x="304920" y="3886200"/>
            <a:ext cx="2361240" cy="3675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file system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"/>
          <p:cNvSpPr/>
          <p:nvPr/>
        </p:nvSpPr>
        <p:spPr>
          <a:xfrm>
            <a:off x="1295280" y="609480"/>
            <a:ext cx="105840" cy="761400"/>
          </a:xfrm>
          <a:custGeom>
            <a:rect b="b" l="l" r="r" t="t"/>
            <a:pathLst>
              <a:path extrusionOk="0" h="2119" w="298">
                <a:moveTo>
                  <a:pt x="223" y="0"/>
                </a:moveTo>
                <a:lnTo>
                  <a:pt x="223" y="1970"/>
                </a:lnTo>
                <a:lnTo>
                  <a:pt x="297" y="1970"/>
                </a:lnTo>
                <a:lnTo>
                  <a:pt x="149" y="2118"/>
                </a:lnTo>
                <a:lnTo>
                  <a:pt x="0" y="1970"/>
                </a:lnTo>
                <a:lnTo>
                  <a:pt x="75" y="1970"/>
                </a:lnTo>
                <a:lnTo>
                  <a:pt x="75" y="0"/>
                </a:lnTo>
                <a:lnTo>
                  <a:pt x="223" y="0"/>
                </a:lnTo>
              </a:path>
            </a:pathLst>
          </a:custGeom>
          <a:solidFill>
            <a:srgbClr val="2DA2BF"/>
          </a:solidFill>
          <a:ln cap="flat" cmpd="sng" w="55075">
            <a:solidFill>
              <a:srgbClr val="1E768C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99" name="Google Shape;299;p2"/>
          <p:cNvSpPr/>
          <p:nvPr/>
        </p:nvSpPr>
        <p:spPr>
          <a:xfrm>
            <a:off x="1295280" y="1905120"/>
            <a:ext cx="105840" cy="761040"/>
          </a:xfrm>
          <a:custGeom>
            <a:rect b="b" l="l" r="r" t="t"/>
            <a:pathLst>
              <a:path extrusionOk="0" h="2118" w="298">
                <a:moveTo>
                  <a:pt x="223" y="0"/>
                </a:moveTo>
                <a:lnTo>
                  <a:pt x="223" y="1969"/>
                </a:lnTo>
                <a:lnTo>
                  <a:pt x="297" y="1969"/>
                </a:lnTo>
                <a:lnTo>
                  <a:pt x="149" y="2117"/>
                </a:lnTo>
                <a:lnTo>
                  <a:pt x="0" y="1969"/>
                </a:lnTo>
                <a:lnTo>
                  <a:pt x="75" y="1969"/>
                </a:lnTo>
                <a:lnTo>
                  <a:pt x="75" y="0"/>
                </a:lnTo>
                <a:lnTo>
                  <a:pt x="223" y="0"/>
                </a:lnTo>
              </a:path>
            </a:pathLst>
          </a:custGeom>
          <a:solidFill>
            <a:srgbClr val="2DA2BF"/>
          </a:solidFill>
          <a:ln cap="flat" cmpd="sng" w="55075">
            <a:solidFill>
              <a:srgbClr val="1E768C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00" name="Google Shape;300;p2"/>
          <p:cNvSpPr/>
          <p:nvPr/>
        </p:nvSpPr>
        <p:spPr>
          <a:xfrm>
            <a:off x="1295280" y="3048120"/>
            <a:ext cx="105840" cy="761040"/>
          </a:xfrm>
          <a:custGeom>
            <a:rect b="b" l="l" r="r" t="t"/>
            <a:pathLst>
              <a:path extrusionOk="0" h="2118" w="298">
                <a:moveTo>
                  <a:pt x="223" y="0"/>
                </a:moveTo>
                <a:lnTo>
                  <a:pt x="223" y="1969"/>
                </a:lnTo>
                <a:lnTo>
                  <a:pt x="297" y="1969"/>
                </a:lnTo>
                <a:lnTo>
                  <a:pt x="149" y="2117"/>
                </a:lnTo>
                <a:lnTo>
                  <a:pt x="0" y="1969"/>
                </a:lnTo>
                <a:lnTo>
                  <a:pt x="75" y="1969"/>
                </a:lnTo>
                <a:lnTo>
                  <a:pt x="75" y="0"/>
                </a:lnTo>
                <a:lnTo>
                  <a:pt x="223" y="0"/>
                </a:lnTo>
              </a:path>
            </a:pathLst>
          </a:custGeom>
          <a:solidFill>
            <a:srgbClr val="2DA2BF"/>
          </a:solidFill>
          <a:ln cap="flat" cmpd="sng" w="55075">
            <a:solidFill>
              <a:srgbClr val="1E768C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01" name="Google Shape;301;p2"/>
          <p:cNvSpPr/>
          <p:nvPr/>
        </p:nvSpPr>
        <p:spPr>
          <a:xfrm>
            <a:off x="1295280" y="5410080"/>
            <a:ext cx="105840" cy="761400"/>
          </a:xfrm>
          <a:custGeom>
            <a:rect b="b" l="l" r="r" t="t"/>
            <a:pathLst>
              <a:path extrusionOk="0" h="2119" w="298">
                <a:moveTo>
                  <a:pt x="223" y="0"/>
                </a:moveTo>
                <a:lnTo>
                  <a:pt x="223" y="1970"/>
                </a:lnTo>
                <a:lnTo>
                  <a:pt x="297" y="1970"/>
                </a:lnTo>
                <a:lnTo>
                  <a:pt x="149" y="2118"/>
                </a:lnTo>
                <a:lnTo>
                  <a:pt x="0" y="1970"/>
                </a:lnTo>
                <a:lnTo>
                  <a:pt x="75" y="1970"/>
                </a:lnTo>
                <a:lnTo>
                  <a:pt x="75" y="0"/>
                </a:lnTo>
                <a:lnTo>
                  <a:pt x="223" y="0"/>
                </a:lnTo>
              </a:path>
            </a:pathLst>
          </a:custGeom>
          <a:solidFill>
            <a:srgbClr val="2DA2BF"/>
          </a:solidFill>
          <a:ln cap="flat" cmpd="sng" w="55075">
            <a:solidFill>
              <a:srgbClr val="1E768C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02" name="Google Shape;302;p2"/>
          <p:cNvSpPr/>
          <p:nvPr/>
        </p:nvSpPr>
        <p:spPr>
          <a:xfrm>
            <a:off x="1295280" y="4267080"/>
            <a:ext cx="105840" cy="761400"/>
          </a:xfrm>
          <a:custGeom>
            <a:rect b="b" l="l" r="r" t="t"/>
            <a:pathLst>
              <a:path extrusionOk="0" h="2119" w="298">
                <a:moveTo>
                  <a:pt x="223" y="0"/>
                </a:moveTo>
                <a:lnTo>
                  <a:pt x="223" y="1970"/>
                </a:lnTo>
                <a:lnTo>
                  <a:pt x="297" y="1970"/>
                </a:lnTo>
                <a:lnTo>
                  <a:pt x="149" y="2118"/>
                </a:lnTo>
                <a:lnTo>
                  <a:pt x="0" y="1970"/>
                </a:lnTo>
                <a:lnTo>
                  <a:pt x="75" y="1970"/>
                </a:lnTo>
                <a:lnTo>
                  <a:pt x="75" y="0"/>
                </a:lnTo>
                <a:lnTo>
                  <a:pt x="223" y="0"/>
                </a:lnTo>
              </a:path>
            </a:pathLst>
          </a:custGeom>
          <a:solidFill>
            <a:srgbClr val="2DA2BF"/>
          </a:solidFill>
          <a:ln cap="flat" cmpd="sng" w="55075">
            <a:solidFill>
              <a:srgbClr val="1E768C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03" name="Google Shape;303;p2"/>
          <p:cNvSpPr/>
          <p:nvPr/>
        </p:nvSpPr>
        <p:spPr>
          <a:xfrm>
            <a:off x="2895480" y="0"/>
            <a:ext cx="6247800" cy="68572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54878" lvl="0" marL="3632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2500"/>
              <a:buFont typeface="Noto Sans Symbols"/>
              <a:buChar char="🞂"/>
            </a:pPr>
            <a:r>
              <a:rPr b="0" i="0" lang="en-IN" sz="2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Applications call the LFS via system calls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8" lvl="0" marL="3632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8" lvl="0" marL="3632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2500"/>
              <a:buFont typeface="Noto Sans Symbols"/>
              <a:buChar char="🞂"/>
            </a:pPr>
            <a:r>
              <a:rPr b="0" i="0" lang="en-IN" sz="2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LFS deals with file names, file and directory operations, file tables, security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8" lvl="0" marL="3632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8" lvl="0" marL="3632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2500"/>
              <a:buFont typeface="Noto Sans Symbols"/>
              <a:buChar char="🞂"/>
            </a:pPr>
            <a:r>
              <a:rPr b="0" i="0" lang="en-IN" sz="2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FOM maps logical to physical, buffers, tracks free blocks, tracks bad blocks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8" lvl="0" marL="3632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8" lvl="0" marL="3632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2500"/>
              <a:buFont typeface="Noto Sans Symbols"/>
              <a:buChar char="🞂"/>
            </a:pPr>
            <a:r>
              <a:rPr b="0" i="0" lang="en-IN" sz="2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BFS sends commands to DDs to access specified blocks on the device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8" lvl="0" marL="3632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IN" sz="2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8" lvl="0" marL="3632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2500"/>
              <a:buFont typeface="Noto Sans Symbols"/>
              <a:buChar char="🞂"/>
            </a:pPr>
            <a:r>
              <a:rPr b="0" i="0" lang="en-IN" sz="25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I/O control consists of device drivers and interrupts handlers for each device.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"/>
          <p:cNvSpPr/>
          <p:nvPr/>
        </p:nvSpPr>
        <p:spPr>
          <a:xfrm>
            <a:off x="8647200" y="6408720"/>
            <a:ext cx="365760" cy="364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/>
          <p:nvPr>
            <p:ph idx="4294967295" type="title"/>
          </p:nvPr>
        </p:nvSpPr>
        <p:spPr>
          <a:xfrm>
            <a:off x="0" y="0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/>
              <a:t>Structure</a:t>
            </a:r>
            <a:endParaRPr/>
          </a:p>
        </p:txBody>
      </p:sp>
      <p:sp>
        <p:nvSpPr>
          <p:cNvPr id="411" name="Google Shape;411;p20"/>
          <p:cNvSpPr txBox="1"/>
          <p:nvPr>
            <p:ph idx="4294967295" type="subTitle"/>
          </p:nvPr>
        </p:nvSpPr>
        <p:spPr>
          <a:xfrm>
            <a:off x="0" y="715963"/>
            <a:ext cx="8582025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simplest form of structure for a directory is list of entries one for each file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this is not efficient when if two files has same name in multiuser environment and even with single user with many files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 two level scheme is used,One directory for each user and a master directory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 directory has an entry for each user directory and providing access control information.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user directory has contains a simple list of files with unique name with access restriction on files and directories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 structured directory approach is shown as in next as: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1572" y="1138473"/>
            <a:ext cx="4884868" cy="5187376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/>
              <a:t>Tree structured directory</a:t>
            </a:r>
            <a:endParaRPr/>
          </a:p>
        </p:txBody>
      </p:sp>
      <p:pic>
        <p:nvPicPr>
          <p:cNvPr id="418" name="Google Shape;41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124262"/>
            <a:ext cx="3155430" cy="518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2"/>
          <p:cNvSpPr txBox="1"/>
          <p:nvPr>
            <p:ph idx="1" type="subTitle"/>
          </p:nvPr>
        </p:nvSpPr>
        <p:spPr>
          <a:xfrm>
            <a:off x="457200" y="273600"/>
            <a:ext cx="8229240" cy="68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need to be able to refer to a file by symbolic name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file in the system must have a unique name in order that file references be unambiguous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Tree structured directory minimizes the difficulty in assigning unique names.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file is referred through the pathname.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is used to delimit names in the sequence </a:t>
            </a:r>
            <a:endParaRPr/>
          </a:p>
          <a:p>
            <a:pPr indent="-254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/>
              <a:t>Naming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886792" cy="6483246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3"/>
          <p:cNvSpPr txBox="1"/>
          <p:nvPr/>
        </p:nvSpPr>
        <p:spPr>
          <a:xfrm>
            <a:off x="4572000" y="134910"/>
            <a:ext cx="5021705" cy="7974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files with same name ABC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Path1- User_B/Word/Unit_A/ABC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Path2 –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Unit_A/ABC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example states three things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1)Master directory is compulsory in each path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2) Path2 is indicates </a:t>
            </a:r>
            <a:r>
              <a:rPr b="0" i="0" lang="en-IN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 directory(Word) </a:t>
            </a: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 of User 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called as </a:t>
            </a:r>
            <a:r>
              <a:rPr b="0" i="0" lang="en-IN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 pathname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Path1 indicates </a:t>
            </a:r>
            <a:r>
              <a:rPr b="0" i="0" lang="en-IN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absolute pathname</a:t>
            </a:r>
            <a:br>
              <a:rPr b="0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4"/>
          <p:cNvSpPr txBox="1"/>
          <p:nvPr>
            <p:ph type="title"/>
          </p:nvPr>
        </p:nvSpPr>
        <p:spPr>
          <a:xfrm>
            <a:off x="307298" y="-11523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/>
              <a:t>File sharing</a:t>
            </a:r>
            <a:endParaRPr/>
          </a:p>
        </p:txBody>
      </p:sp>
      <p:sp>
        <p:nvSpPr>
          <p:cNvPr id="436" name="Google Shape;436;p24"/>
          <p:cNvSpPr txBox="1"/>
          <p:nvPr>
            <p:ph idx="1" type="body"/>
          </p:nvPr>
        </p:nvSpPr>
        <p:spPr>
          <a:xfrm>
            <a:off x="457200" y="1260817"/>
            <a:ext cx="8229240" cy="747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 to be shared among a no.of users.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437" name="Google Shape;4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4966" y="2136222"/>
            <a:ext cx="7051474" cy="4145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/>
              <a:t>File sharing</a:t>
            </a:r>
            <a:endParaRPr/>
          </a:p>
        </p:txBody>
      </p:sp>
      <p:sp>
        <p:nvSpPr>
          <p:cNvPr id="443" name="Google Shape;443;p25"/>
          <p:cNvSpPr txBox="1"/>
          <p:nvPr>
            <p:ph idx="1" type="body"/>
          </p:nvPr>
        </p:nvSpPr>
        <p:spPr>
          <a:xfrm>
            <a:off x="262327" y="1202989"/>
            <a:ext cx="8229240" cy="52577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rights: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444" name="Google Shape;4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327" y="1597973"/>
            <a:ext cx="8792474" cy="4986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32736"/>
            <a:ext cx="8102184" cy="4381877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6"/>
          <p:cNvSpPr txBox="1"/>
          <p:nvPr/>
        </p:nvSpPr>
        <p:spPr>
          <a:xfrm>
            <a:off x="307298" y="-11523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I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sharing Contd..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"/>
          <p:cNvSpPr txBox="1"/>
          <p:nvPr>
            <p:ph type="title"/>
          </p:nvPr>
        </p:nvSpPr>
        <p:spPr>
          <a:xfrm>
            <a:off x="614596" y="273600"/>
            <a:ext cx="8071843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IN"/>
              <a:t>File sharing Contd…</a:t>
            </a:r>
            <a:endParaRPr/>
          </a:p>
        </p:txBody>
      </p:sp>
      <p:sp>
        <p:nvSpPr>
          <p:cNvPr id="456" name="Google Shape;456;p27"/>
          <p:cNvSpPr txBox="1"/>
          <p:nvPr>
            <p:ph idx="1" type="body"/>
          </p:nvPr>
        </p:nvSpPr>
        <p:spPr>
          <a:xfrm>
            <a:off x="457200" y="1467148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Simultaneous Access: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access is granted to append or update a file to more than one user,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File management system </a:t>
            </a:r>
            <a:r>
              <a:rPr b="1" i="0" lang="en-IN" sz="3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enforce locking mechanism either for entire file or or individual record during update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I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issues of mutual exclusion and deadlock must be addressed in designing the shared and simultaneous access capability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560" y="1657440"/>
            <a:ext cx="7784280" cy="193896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28"/>
          <p:cNvSpPr/>
          <p:nvPr/>
        </p:nvSpPr>
        <p:spPr>
          <a:xfrm>
            <a:off x="8647200" y="6408720"/>
            <a:ext cx="365760" cy="364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/>
          <p:nvPr/>
        </p:nvSpPr>
        <p:spPr>
          <a:xfrm>
            <a:off x="457200" y="84960"/>
            <a:ext cx="8686080" cy="6323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54880" lvl="0" marL="365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836"/>
              <a:buFont typeface="Noto Sans Symbols"/>
              <a:buChar char="🞂"/>
            </a:pPr>
            <a:r>
              <a:rPr b="0" i="0" lang="en-IN" sz="27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OS is responsible for allocating  blocks to a file.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80" lvl="0" marL="365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836"/>
              <a:buFont typeface="Noto Sans Symbols"/>
              <a:buChar char="🞂"/>
            </a:pPr>
            <a:r>
              <a:rPr b="0" i="0" lang="en-IN" sz="27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Two management issues: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01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IN" sz="27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1.Space on secondary storage must be 	allocated to files.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01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IN" sz="27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2.To keep track with free space available 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80" lvl="0" marL="365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836"/>
              <a:buFont typeface="Noto Sans Symbols"/>
              <a:buChar char="🞂"/>
            </a:pPr>
            <a:r>
              <a:rPr b="0" i="0" lang="en-IN" sz="27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1</a:t>
            </a:r>
            <a:r>
              <a:rPr b="0" baseline="30000" i="0" lang="en-IN" sz="27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st</a:t>
            </a:r>
            <a:r>
              <a:rPr b="0" i="0" lang="en-IN" sz="27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issue File allocation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01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IN" sz="27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Preallocation Vs Dynamic allocation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016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80" lvl="0" marL="365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836"/>
              <a:buFont typeface="Noto Sans Symbols"/>
              <a:buChar char="🞂"/>
            </a:pPr>
            <a:r>
              <a:rPr b="0" i="0" lang="en-IN" sz="27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r>
              <a:rPr b="0" baseline="30000" i="0" lang="en-IN" sz="27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nd</a:t>
            </a:r>
            <a:r>
              <a:rPr b="0" i="0" lang="en-IN" sz="27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issue Portion size:</a:t>
            </a:r>
            <a:endParaRPr b="0" i="0" sz="270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490538" lvl="0" marL="85407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836"/>
              <a:buFont typeface="Noto Sans Symbols"/>
              <a:buChar char="🞂"/>
            </a:pPr>
            <a:r>
              <a:rPr b="0" i="0" lang="en-IN" sz="27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Two alternatives 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35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IN" sz="27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1) Variable, large contiguous portions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9" lvl="0" marL="365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IN" sz="27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	File allocation table size remain small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44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IN" sz="27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2) Blocks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9" lvl="0" marL="365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IN" sz="27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	 File allocation table size remain large plus complex data structure.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9" lvl="0" marL="365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IN" sz="27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r>
              <a:rPr b="0" baseline="30000" i="0" lang="en-IN" sz="27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rd</a:t>
            </a:r>
            <a:r>
              <a:rPr b="0" i="0" lang="en-IN" sz="27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Issue is data structure used to keep track of portion assigned to a file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9" lvl="0" marL="3650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IN" sz="27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9"/>
          <p:cNvSpPr/>
          <p:nvPr/>
        </p:nvSpPr>
        <p:spPr>
          <a:xfrm>
            <a:off x="8647200" y="6408720"/>
            <a:ext cx="365760" cy="364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"/>
          <p:cNvSpPr/>
          <p:nvPr/>
        </p:nvSpPr>
        <p:spPr>
          <a:xfrm>
            <a:off x="8647200" y="6408720"/>
            <a:ext cx="365760" cy="364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"/>
          <p:cNvSpPr/>
          <p:nvPr/>
        </p:nvSpPr>
        <p:spPr>
          <a:xfrm>
            <a:off x="312840" y="2064960"/>
            <a:ext cx="8228880" cy="1921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IN" sz="6000" u="none" cap="none" strike="noStrik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File Organization and Access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/>
          <p:cNvSpPr/>
          <p:nvPr/>
        </p:nvSpPr>
        <p:spPr>
          <a:xfrm>
            <a:off x="457200" y="148104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54880" lvl="0" marL="365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3264"/>
              <a:buFont typeface="Noto Sans Symbols"/>
              <a:buChar char="🞂"/>
            </a:pPr>
            <a:r>
              <a:rPr b="0" i="0" lang="en-IN" sz="48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File Allocation Methods: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6480" lvl="1" marL="849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4400"/>
              <a:buFont typeface="Noto Sans Symbols"/>
              <a:buAutoNum type="arabicParenR"/>
            </a:pPr>
            <a:r>
              <a:rPr b="0" i="0" lang="en-IN" sz="4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Contiguous File Allocation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6480" lvl="1" marL="849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4400"/>
              <a:buFont typeface="Noto Sans Symbols"/>
              <a:buAutoNum type="arabicParenR"/>
            </a:pPr>
            <a:r>
              <a:rPr b="0" i="0" lang="en-IN" sz="4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Linked File Allocation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6480" lvl="1" marL="849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4400"/>
              <a:buFont typeface="Noto Sans Symbols"/>
              <a:buAutoNum type="arabicParenR"/>
            </a:pPr>
            <a:r>
              <a:rPr b="0" i="0" lang="en-IN" sz="44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Indexed File Allocation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0"/>
          <p:cNvSpPr/>
          <p:nvPr/>
        </p:nvSpPr>
        <p:spPr>
          <a:xfrm>
            <a:off x="8647200" y="6408720"/>
            <a:ext cx="365760" cy="364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0"/>
            <a:ext cx="7509600" cy="53892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31"/>
          <p:cNvSpPr/>
          <p:nvPr/>
        </p:nvSpPr>
        <p:spPr>
          <a:xfrm>
            <a:off x="2057400" y="4734000"/>
            <a:ext cx="7771680" cy="21042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for sequential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Drawback: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External Fragmentation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 is </a:t>
            </a:r>
            <a:r>
              <a:rPr b="1" i="0" lang="en-IN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compaction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1"/>
          <p:cNvSpPr/>
          <p:nvPr/>
        </p:nvSpPr>
        <p:spPr>
          <a:xfrm>
            <a:off x="8647200" y="6408720"/>
            <a:ext cx="365760" cy="364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Google Shape;48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8762400" cy="449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0"/>
            <a:ext cx="7509600" cy="114228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2"/>
          <p:cNvSpPr/>
          <p:nvPr/>
        </p:nvSpPr>
        <p:spPr>
          <a:xfrm>
            <a:off x="8647200" y="6408720"/>
            <a:ext cx="365760" cy="364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5" name="Google Shape;49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760" y="1447920"/>
            <a:ext cx="8431920" cy="497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881120" cy="63252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3"/>
          <p:cNvSpPr/>
          <p:nvPr/>
        </p:nvSpPr>
        <p:spPr>
          <a:xfrm>
            <a:off x="457200" y="4952880"/>
            <a:ext cx="8686080" cy="1799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for sequential 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Removes External Fragmentation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Drawback:Series of access to a different part of disk is inefficient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33"/>
          <p:cNvSpPr/>
          <p:nvPr/>
        </p:nvSpPr>
        <p:spPr>
          <a:xfrm>
            <a:off x="8647200" y="6408720"/>
            <a:ext cx="364320" cy="362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6" name="Google Shape;50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685800"/>
            <a:ext cx="7848000" cy="426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080" y="128520"/>
            <a:ext cx="7881480" cy="77868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34"/>
          <p:cNvSpPr/>
          <p:nvPr/>
        </p:nvSpPr>
        <p:spPr>
          <a:xfrm>
            <a:off x="8647200" y="6408720"/>
            <a:ext cx="364320" cy="3628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6" name="Google Shape;51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920" y="838080"/>
            <a:ext cx="8165160" cy="474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5"/>
          <p:cNvSpPr/>
          <p:nvPr/>
        </p:nvSpPr>
        <p:spPr>
          <a:xfrm>
            <a:off x="5714280" y="0"/>
            <a:ext cx="3429000" cy="3351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54878" lvl="0" marL="363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2700"/>
              <a:buFont typeface="Noto Sans Symbols"/>
              <a:buChar char="🞂"/>
            </a:pPr>
            <a:r>
              <a:rPr b="1" i="0" lang="en-IN" sz="2700" u="none" cap="none" strike="noStrike">
                <a:solidFill>
                  <a:srgbClr val="3366FF"/>
                </a:solidFill>
                <a:latin typeface="Lucida Sans"/>
                <a:ea typeface="Lucida Sans"/>
                <a:cs typeface="Lucida Sans"/>
                <a:sym typeface="Lucida Sans"/>
              </a:rPr>
              <a:t>Indexed allocation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6080" lvl="1" marL="618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2300"/>
              <a:buFont typeface="Verdana"/>
              <a:buChar char="◦"/>
            </a:pPr>
            <a:r>
              <a:rPr b="0" i="0" lang="en-IN" sz="23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Each file has its own </a:t>
            </a:r>
            <a:r>
              <a:rPr b="1" i="0" lang="en-IN" sz="2300" u="none" cap="none" strike="noStrike">
                <a:solidFill>
                  <a:srgbClr val="3366FF"/>
                </a:solidFill>
                <a:latin typeface="Lucida Sans"/>
                <a:ea typeface="Lucida Sans"/>
                <a:cs typeface="Lucida Sans"/>
                <a:sym typeface="Lucida Sans"/>
              </a:rPr>
              <a:t>index block</a:t>
            </a:r>
            <a:r>
              <a:rPr b="0" i="0" lang="en-IN" sz="23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(s) of pointers to its data blocks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6080" lvl="1" marL="618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2300"/>
              <a:buFont typeface="Verdana"/>
              <a:buChar char="◦"/>
            </a:pPr>
            <a:r>
              <a:rPr b="0" i="0" lang="en-IN" sz="23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Supports sequential as well as Indexed file access &amp; hence most popular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6080" lvl="1" marL="618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2300"/>
              <a:buFont typeface="Verdana"/>
              <a:buChar char="◦"/>
            </a:pPr>
            <a:r>
              <a:rPr b="0" i="0" lang="en-IN" sz="23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8" lvl="0" marL="363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IN" sz="27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8" lvl="0" marL="363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IN" sz="27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8" lvl="0" marL="363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IN" sz="27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4" name="Google Shape;52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2080" y="-6480"/>
            <a:ext cx="7509960" cy="115812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35"/>
          <p:cNvSpPr/>
          <p:nvPr/>
        </p:nvSpPr>
        <p:spPr>
          <a:xfrm>
            <a:off x="8647200" y="6408720"/>
            <a:ext cx="365760" cy="364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6" name="Google Shape;52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990720"/>
            <a:ext cx="5714280" cy="5637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6"/>
          <p:cNvSpPr/>
          <p:nvPr/>
        </p:nvSpPr>
        <p:spPr>
          <a:xfrm>
            <a:off x="8647200" y="6408720"/>
            <a:ext cx="365760" cy="364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2" name="Google Shape;53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240" y="436680"/>
            <a:ext cx="8825760" cy="603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"/>
          <p:cNvSpPr/>
          <p:nvPr/>
        </p:nvSpPr>
        <p:spPr>
          <a:xfrm>
            <a:off x="0" y="0"/>
            <a:ext cx="8228880" cy="763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-IN" sz="4100" u="none" cap="none" strike="noStrik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Def’n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"/>
          <p:cNvSpPr/>
          <p:nvPr/>
        </p:nvSpPr>
        <p:spPr>
          <a:xfrm>
            <a:off x="0" y="764640"/>
            <a:ext cx="91440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254880" lvl="0" marL="365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836"/>
              <a:buFont typeface="Noto Sans Symbols"/>
              <a:buChar char="🞂"/>
            </a:pPr>
            <a:r>
              <a:rPr b="0" i="0" lang="en-IN" sz="27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File organization to refer to the logical structuring of records as determined by the way in which they are accessed.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80" lvl="0" marL="365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836"/>
              <a:buFont typeface="Noto Sans Symbols"/>
              <a:buChar char="🞂"/>
            </a:pPr>
            <a:r>
              <a:rPr b="0" i="0" lang="en-IN" sz="27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Several criteria for choosing a file organization are: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92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IN" sz="23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1) Short access time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92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IN" sz="23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2) Ease of update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92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IN" sz="23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3) Economy of storage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92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IN" sz="23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4) Simple maintenance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92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IN" sz="23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5)Reliability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-IN" sz="4100" u="none" cap="none" strike="noStrik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Types of file organization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"/>
          <p:cNvSpPr/>
          <p:nvPr/>
        </p:nvSpPr>
        <p:spPr>
          <a:xfrm>
            <a:off x="457200" y="148104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IN" sz="27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1) The pile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IN" sz="27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2) The sequential file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IN" sz="27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3)The indexed sequential file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IN" sz="27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4) The indexed file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IN" sz="270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5) The direct or hashed file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-IN" sz="4100" u="none" cap="none" strike="noStrik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The Pile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0" y="1760040"/>
            <a:ext cx="9025920" cy="438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-IN" sz="4100" u="none" cap="none" strike="noStrik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The Pile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0600">
            <a:off x="329040" y="1339560"/>
            <a:ext cx="8528760" cy="334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8"/>
          <p:cNvSpPr/>
          <p:nvPr/>
        </p:nvSpPr>
        <p:spPr>
          <a:xfrm>
            <a:off x="457200" y="27432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-IN" sz="4100" u="none" cap="none" strike="noStrik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The Sequential file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160" y="1417320"/>
            <a:ext cx="7494120" cy="358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9"/>
          <p:cNvSpPr/>
          <p:nvPr/>
        </p:nvSpPr>
        <p:spPr>
          <a:xfrm>
            <a:off x="0" y="0"/>
            <a:ext cx="8228880" cy="865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i="0" lang="en-IN" sz="4100" u="none" cap="none" strike="noStrik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The Sequential file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9"/>
          <p:cNvSpPr/>
          <p:nvPr/>
        </p:nvSpPr>
        <p:spPr>
          <a:xfrm>
            <a:off x="0" y="99036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551815" lvl="0" marL="365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8690"/>
              <a:buFont typeface="Noto Sans Symbols"/>
              <a:buChar char="🞂"/>
            </a:pPr>
            <a:r>
              <a:rPr b="0" i="0" lang="en-IN" sz="1278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879" lvl="0" marL="365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2992"/>
              <a:buFont typeface="Noto Sans Symbols"/>
              <a:buChar char="🞂"/>
            </a:pPr>
            <a:r>
              <a:rPr b="0" i="0" lang="en-IN" sz="44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9"/>
          <p:cNvSpPr/>
          <p:nvPr/>
        </p:nvSpPr>
        <p:spPr>
          <a:xfrm>
            <a:off x="3306240" y="6561000"/>
            <a:ext cx="545040" cy="76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040" y="1200240"/>
            <a:ext cx="8761320" cy="403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2014-09-03T09:22:17Z</dcterms:created>
  <dc:creator>COMP</dc:creator>
</cp:coreProperties>
</file>