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y="6858000" cx="9144000"/>
  <p:notesSz cx="6858000" cy="9144000"/>
  <p:embeddedFontLst>
    <p:embeddedFont>
      <p:font typeface="Constanti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4" roundtripDataSignature="AMtx7mg5VO9y+i5krTEc4aQ71jPvubMm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C2B7F-F768-4936-B8E6-19828FD84921}">
  <a:tblStyle styleId="{6DBC2B7F-F768-4936-B8E6-19828FD849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regular.fntdata"/><Relationship Id="rId20" Type="http://schemas.openxmlformats.org/officeDocument/2006/relationships/slide" Target="slides/slide11.xml"/><Relationship Id="rId42" Type="http://schemas.openxmlformats.org/officeDocument/2006/relationships/font" Target="fonts/Constantia-italic.fntdata"/><Relationship Id="rId41" Type="http://schemas.openxmlformats.org/officeDocument/2006/relationships/font" Target="fonts/Constantia-bold.fntdata"/><Relationship Id="rId22" Type="http://schemas.openxmlformats.org/officeDocument/2006/relationships/slide" Target="slides/slide13.xml"/><Relationship Id="rId44" Type="http://customschemas.google.com/relationships/presentationmetadata" Target="metadata"/><Relationship Id="rId21" Type="http://schemas.openxmlformats.org/officeDocument/2006/relationships/slide" Target="slides/slide12.xml"/><Relationship Id="rId43" Type="http://schemas.openxmlformats.org/officeDocument/2006/relationships/font" Target="fonts/Constantia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slide" Target="slides/slide30.xml"/><Relationship Id="rId16" Type="http://schemas.openxmlformats.org/officeDocument/2006/relationships/slide" Target="slides/slide7.xml"/><Relationship Id="rId38" Type="http://schemas.openxmlformats.org/officeDocument/2006/relationships/slide" Target="slides/slide29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5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5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5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3" name="Google Shape;13;p3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34" name="Google Shape;34;p33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35" name="Google Shape;35;p3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42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91" name="Google Shape;91;p4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Google Shape;9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b="0" i="0" sz="120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4"/>
          <p:cNvSpPr/>
          <p:nvPr/>
        </p:nvSpPr>
        <p:spPr>
          <a:xfrm flipH="1" rot="-10380000">
            <a:off x="3165475" y="1108075"/>
            <a:ext cx="5257800" cy="4114800"/>
          </a:xfrm>
          <a:custGeom>
            <a:rect b="b" l="l" r="r" t="t"/>
            <a:pathLst>
              <a:path extrusionOk="0" h="4114800" w="5257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98485" dir="7500041" dist="38499" sy="100079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4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4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4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4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1" name="Google Shape;11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44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b="0" i="0" sz="120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idx="4294967295"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3886200" y="1981200"/>
            <a:ext cx="2514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0" y="6858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1) Main memory is divided into partitions.</a:t>
            </a:r>
            <a:endParaRPr/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2) Partition size could be of different sizes.(decided at system generation)</a:t>
            </a:r>
            <a:endParaRPr/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3) OS creates the PDT once static partitions are made.</a:t>
            </a:r>
            <a:endParaRPr/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4) PDT is partition description table.</a:t>
            </a:r>
            <a:endParaRPr/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1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5) PCB of each process contains Partition ID. This acts a pointer to physical memory location field in PCB.</a:t>
            </a:r>
            <a:endParaRPr/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Fixed partition</a:t>
            </a:r>
            <a:endParaRPr/>
          </a:p>
        </p:txBody>
      </p:sp>
      <p:graphicFrame>
        <p:nvGraphicFramePr>
          <p:cNvPr id="195" name="Google Shape;195;p10"/>
          <p:cNvGraphicFramePr/>
          <p:nvPr/>
        </p:nvGraphicFramePr>
        <p:xfrm>
          <a:off x="4572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{6DBC2B7F-F768-4936-B8E6-19828FD84921}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Partition Id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Starting address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Size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Status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100k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Allocated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100k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200k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tant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Free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 term scheduler decides which process to brought into main memory.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Finds size of process to be loaded.(header of the executable program)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Makes a request for partition allocation routine of Memory Management.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Load the binary program in allocated partition.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Makes a entry of partition id in the PCB.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 partition status  as “Allocated”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process management schedules this process.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0" y="0"/>
            <a:ext cx="9144000" cy="1466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Actions taken while partition allocation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1752600" cy="590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2362200" y="381000"/>
            <a:ext cx="6781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Two difficulties: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1) Program is too big to fit.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    Solution is overlay program design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2) Internal fragmentation: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If program size is of = 2Mbytes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partition size =8Mbytes.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Wasted area= 6Mbytes.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wasted area is called as internal fragmentation.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0414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2362200" y="381000"/>
            <a:ext cx="6781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1)Here if program is of 16Mb then can be easily placed without Overlays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 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Less internal fragmentation: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Partition of  with 8Mb allow smaller programs to accommodate.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4800"/>
            <a:ext cx="20193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/>
        </p:nvSpPr>
        <p:spPr>
          <a:xfrm>
            <a:off x="3886200" y="1981200"/>
            <a:ext cx="2514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0" y="14478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equal size partition: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1) As partition size are of equal size ,so does not matter which partition is used.(First fit)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2) If all partitions  are not free then swapping is used to make space for new process.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unequal size partition: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1) Scheduling queue is used as per partition to hold swapped out process.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Or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2) Only one queue common to all partitions</a:t>
            </a:r>
            <a:endParaRPr/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1" name="Google Shape;221;p14"/>
          <p:cNvSpPr txBox="1"/>
          <p:nvPr>
            <p:ph type="title"/>
          </p:nvPr>
        </p:nvSpPr>
        <p:spPr>
          <a:xfrm>
            <a:off x="0" y="685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Placement algorithms for Fixed partition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14400"/>
            <a:ext cx="35814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838200"/>
            <a:ext cx="3868737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0" y="304800"/>
            <a:ext cx="8686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Issues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1) Relocation: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Two ways of Relocation: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Static relocation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Dynamic relocation.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 Static relocation:		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228600" y="3962400"/>
            <a:ext cx="2057400" cy="16764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Compiled Program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3657600" y="3962400"/>
            <a:ext cx="2057400" cy="16764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Relocating linker/loader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6858000" y="4038600"/>
            <a:ext cx="2057400" cy="16764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Relocated program with changed addresses</a:t>
            </a:r>
            <a:endParaRPr/>
          </a:p>
        </p:txBody>
      </p:sp>
      <p:cxnSp>
        <p:nvCxnSpPr>
          <p:cNvPr id="236" name="Google Shape;236;p16"/>
          <p:cNvCxnSpPr/>
          <p:nvPr/>
        </p:nvCxnSpPr>
        <p:spPr>
          <a:xfrm>
            <a:off x="2286000" y="4800600"/>
            <a:ext cx="13716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37" name="Google Shape;237;p16"/>
          <p:cNvCxnSpPr/>
          <p:nvPr/>
        </p:nvCxnSpPr>
        <p:spPr>
          <a:xfrm>
            <a:off x="5715000" y="4724400"/>
            <a:ext cx="1143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228600" y="990600"/>
            <a:ext cx="8534400" cy="530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Dynamic relocation.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               Base register        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IR                                              Physical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	                      address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/>
          </a:p>
        </p:txBody>
      </p:sp>
      <p:sp>
        <p:nvSpPr>
          <p:cNvPr id="243" name="Google Shape;243;p17"/>
          <p:cNvSpPr txBox="1"/>
          <p:nvPr/>
        </p:nvSpPr>
        <p:spPr>
          <a:xfrm>
            <a:off x="533400" y="4038600"/>
            <a:ext cx="914400" cy="6858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tantia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500</a:t>
            </a:r>
            <a:endParaRPr/>
          </a:p>
        </p:txBody>
      </p:sp>
      <p:cxnSp>
        <p:nvCxnSpPr>
          <p:cNvPr id="244" name="Google Shape;244;p17"/>
          <p:cNvCxnSpPr/>
          <p:nvPr/>
        </p:nvCxnSpPr>
        <p:spPr>
          <a:xfrm>
            <a:off x="1447800" y="4419600"/>
            <a:ext cx="13716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5" name="Google Shape;245;p17"/>
          <p:cNvSpPr txBox="1"/>
          <p:nvPr/>
        </p:nvSpPr>
        <p:spPr>
          <a:xfrm>
            <a:off x="2819400" y="2514600"/>
            <a:ext cx="914400" cy="6858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1000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2819400" y="4114800"/>
            <a:ext cx="914400" cy="6858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n-US" sz="3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+</a:t>
            </a:r>
            <a:endParaRPr/>
          </a:p>
        </p:txBody>
      </p:sp>
      <p:sp>
        <p:nvSpPr>
          <p:cNvPr id="247" name="Google Shape;247;p17"/>
          <p:cNvSpPr txBox="1"/>
          <p:nvPr/>
        </p:nvSpPr>
        <p:spPr>
          <a:xfrm>
            <a:off x="5105400" y="4038600"/>
            <a:ext cx="838200" cy="6096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1500</a:t>
            </a:r>
            <a:endParaRPr/>
          </a:p>
        </p:txBody>
      </p:sp>
      <p:cxnSp>
        <p:nvCxnSpPr>
          <p:cNvPr id="248" name="Google Shape;248;p17"/>
          <p:cNvCxnSpPr/>
          <p:nvPr/>
        </p:nvCxnSpPr>
        <p:spPr>
          <a:xfrm rot="5400000">
            <a:off x="2667000" y="3657600"/>
            <a:ext cx="9144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49" name="Google Shape;249;p17"/>
          <p:cNvCxnSpPr/>
          <p:nvPr/>
        </p:nvCxnSpPr>
        <p:spPr>
          <a:xfrm>
            <a:off x="3733800" y="4419600"/>
            <a:ext cx="13716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0" name="Google Shape;250;p17"/>
          <p:cNvSpPr txBox="1"/>
          <p:nvPr/>
        </p:nvSpPr>
        <p:spPr>
          <a:xfrm>
            <a:off x="6629400" y="1828800"/>
            <a:ext cx="1447800" cy="4343400"/>
          </a:xfrm>
          <a:prstGeom prst="rect">
            <a:avLst/>
          </a:prstGeom>
          <a:gradFill>
            <a:gsLst>
              <a:gs pos="0">
                <a:srgbClr val="8CABEE"/>
              </a:gs>
              <a:gs pos="50000">
                <a:srgbClr val="BACBF2"/>
              </a:gs>
              <a:gs pos="100000">
                <a:srgbClr val="DEE5F8"/>
              </a:gs>
            </a:gsLst>
            <a:lin ang="5400000" scaled="0"/>
          </a:gra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5867400" y="1828800"/>
            <a:ext cx="8382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1500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2500</a:t>
            </a:r>
            <a:endParaRPr/>
          </a:p>
        </p:txBody>
      </p:sp>
      <p:cxnSp>
        <p:nvCxnSpPr>
          <p:cNvPr id="252" name="Google Shape;252;p17"/>
          <p:cNvCxnSpPr/>
          <p:nvPr/>
        </p:nvCxnSpPr>
        <p:spPr>
          <a:xfrm>
            <a:off x="5943600" y="4267200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53" name="Google Shape;253;p17"/>
          <p:cNvSpPr txBox="1"/>
          <p:nvPr/>
        </p:nvSpPr>
        <p:spPr>
          <a:xfrm>
            <a:off x="6324600" y="6248400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Memory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304800" y="1828800"/>
            <a:ext cx="1752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LDA   500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0" y="152400"/>
            <a:ext cx="8686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Protection: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This involve use of two things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a) Protection key.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  b) Limit register.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a) Protection bits: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1) Say 4 bits are reserved for key and 16 partitions.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2) partition 0 has 0000 protection key and so 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  partition 15 has 1111 protection key.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3) Each program has PSW which maintains protection key value of each partition.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4) Whenever process makes any address reference in an instruction, address translation takes place.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5) then protection key of partition and PSW protection key is compared.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6) If not then process is trying to access location from different partition.</a:t>
            </a:r>
            <a:endParaRPr/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a) Disadvantage of Protection bits: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Due to hardware malfunction, if different address get generated of same partition then it is not detected by this method.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b) Limit register: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Image result for Diagram of limit register for relocation" id="266" name="Google Shape;266;p19"/>
          <p:cNvSpPr txBox="1"/>
          <p:nvPr/>
        </p:nvSpPr>
        <p:spPr>
          <a:xfrm>
            <a:off x="0" y="-136525"/>
            <a:ext cx="25336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Diagram of limit register for relocation" id="267" name="Google Shape;267;p19"/>
          <p:cNvSpPr txBox="1"/>
          <p:nvPr/>
        </p:nvSpPr>
        <p:spPr>
          <a:xfrm>
            <a:off x="0" y="-136525"/>
            <a:ext cx="25336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62000" y="3886200"/>
            <a:ext cx="2514600" cy="2438400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&lt;=Limit Register</a:t>
            </a:r>
            <a:endParaRPr/>
          </a:p>
        </p:txBody>
      </p:sp>
      <p:cxnSp>
        <p:nvCxnSpPr>
          <p:cNvPr id="269" name="Google Shape;269;p19"/>
          <p:cNvCxnSpPr/>
          <p:nvPr/>
        </p:nvCxnSpPr>
        <p:spPr>
          <a:xfrm>
            <a:off x="3276600" y="5105400"/>
            <a:ext cx="13716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0" name="Google Shape;270;p19"/>
          <p:cNvSpPr txBox="1"/>
          <p:nvPr/>
        </p:nvSpPr>
        <p:spPr>
          <a:xfrm>
            <a:off x="4648200" y="4876800"/>
            <a:ext cx="914400" cy="6858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tantia"/>
              <a:buNone/>
            </a:pPr>
            <a:r>
              <a:rPr b="0" i="0" lang="en-US" sz="3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+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4191000" y="3429000"/>
            <a:ext cx="1828800" cy="6858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Base register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6400800" y="4876800"/>
            <a:ext cx="990600" cy="609600"/>
          </a:xfrm>
          <a:prstGeom prst="rect">
            <a:avLst/>
          </a:prstGeom>
          <a:noFill/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</a:t>
            </a:r>
            <a:endParaRPr/>
          </a:p>
        </p:txBody>
      </p:sp>
      <p:cxnSp>
        <p:nvCxnSpPr>
          <p:cNvPr id="273" name="Google Shape;273;p19"/>
          <p:cNvCxnSpPr/>
          <p:nvPr/>
        </p:nvCxnSpPr>
        <p:spPr>
          <a:xfrm>
            <a:off x="0" y="5105400"/>
            <a:ext cx="762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4" name="Google Shape;274;p19"/>
          <p:cNvCxnSpPr/>
          <p:nvPr/>
        </p:nvCxnSpPr>
        <p:spPr>
          <a:xfrm rot="5400000">
            <a:off x="4570412" y="4495800"/>
            <a:ext cx="76358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5" name="Google Shape;275;p19"/>
          <p:cNvCxnSpPr/>
          <p:nvPr/>
        </p:nvCxnSpPr>
        <p:spPr>
          <a:xfrm>
            <a:off x="5562600" y="5181600"/>
            <a:ext cx="838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76" name="Google Shape;276;p19"/>
          <p:cNvCxnSpPr/>
          <p:nvPr/>
        </p:nvCxnSpPr>
        <p:spPr>
          <a:xfrm>
            <a:off x="7391400" y="5105400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7" name="Google Shape;277;p19"/>
          <p:cNvSpPr txBox="1"/>
          <p:nvPr/>
        </p:nvSpPr>
        <p:spPr>
          <a:xfrm>
            <a:off x="7696200" y="3200400"/>
            <a:ext cx="1447800" cy="3211512"/>
          </a:xfrm>
          <a:prstGeom prst="rect">
            <a:avLst/>
          </a:prstGeom>
          <a:gradFill>
            <a:gsLst>
              <a:gs pos="0">
                <a:srgbClr val="8CABEE"/>
              </a:gs>
              <a:gs pos="50000">
                <a:srgbClr val="BACBF2"/>
              </a:gs>
              <a:gs pos="100000">
                <a:srgbClr val="DEE5F8"/>
              </a:gs>
            </a:gsLst>
            <a:lin ang="5400000" scaled="0"/>
          </a:gradFill>
          <a:ln cap="flat" cmpd="sng" w="25400">
            <a:solidFill>
              <a:srgbClr val="0850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7239000" y="6488112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Memory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0" y="5257800"/>
            <a:ext cx="1447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cxnSp>
        <p:nvCxnSpPr>
          <p:cNvPr id="280" name="Google Shape;280;p19"/>
          <p:cNvCxnSpPr/>
          <p:nvPr/>
        </p:nvCxnSpPr>
        <p:spPr>
          <a:xfrm flipH="1" rot="-5400000">
            <a:off x="1771650" y="6572250"/>
            <a:ext cx="5334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81" name="Google Shape;281;p19"/>
          <p:cNvSpPr txBox="1"/>
          <p:nvPr/>
        </p:nvSpPr>
        <p:spPr>
          <a:xfrm>
            <a:off x="2362200" y="5934075"/>
            <a:ext cx="1447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 Violation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Error.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3429000" y="4572000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304800" y="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Functions of Memory Management	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457200" y="14478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keep track of all free memory locations or allocated  and if allocated ,to which process and how much.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decide the memory allocation policy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use various techniques and algorithms to allocate and deallocate memory locations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idx="1" type="body"/>
          </p:nvPr>
        </p:nvSpPr>
        <p:spPr>
          <a:xfrm>
            <a:off x="457200" y="838200"/>
            <a:ext cx="8534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3) Sharing: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Three solutions were made for sharing: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sharable code or data </a:t>
            </a:r>
            <a:r>
              <a:rPr b="0" i="0" lang="en-US" sz="28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access through OS,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which is very tedious and increases burden of OS.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sharable code or data is placed </a:t>
            </a:r>
            <a:r>
              <a:rPr b="0" i="0" lang="en-US" sz="28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 all partitions ,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but it leads to inconsistencies.</a:t>
            </a:r>
            <a:endParaRPr/>
          </a:p>
          <a:p>
            <a:pPr indent="-246061" lvl="1" marL="6397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sharable code or data in </a:t>
            </a:r>
            <a:r>
              <a:rPr b="0" i="0" lang="en-US" sz="2800" u="sng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one partition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with controlled access but it needs some complex hardware and program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 Partition</a:t>
            </a:r>
            <a:endParaRPr/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block of available memory; holes of various size are scattered throughout memory.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a process arrives, it is allocated memory from a hole large enough to accommodate it.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Operating system maintains information about: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a) allocated partitions    b) free partitions (hole)</a:t>
            </a:r>
            <a:endParaRPr/>
          </a:p>
          <a:p>
            <a:pPr indent="-128270" lvl="0" marL="27305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38600"/>
            <a:ext cx="7881937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Long term scheduler decides which process to brought into memory.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Finds size of process to be loaded.(header of the executable program)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Makes a request for partition allocation routine of Memory Management.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Load the binary program in allocated partition.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Makes a entry of partition id in the PCB.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 partition status  as “Allocated”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process management schedules this process.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0" name="Google Shape;300;p22"/>
          <p:cNvSpPr txBox="1"/>
          <p:nvPr>
            <p:ph type="title"/>
          </p:nvPr>
        </p:nvSpPr>
        <p:spPr>
          <a:xfrm>
            <a:off x="0" y="0"/>
            <a:ext cx="9144000" cy="1466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Actions taken while partition allocation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61p920b\d\suny-f02\cs350-f02\silber-resources-java-book\ext-frag.jpg" id="305" name="Google Shape;3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54102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23"/>
          <p:cNvCxnSpPr/>
          <p:nvPr/>
        </p:nvCxnSpPr>
        <p:spPr>
          <a:xfrm flipH="1" rot="5400000">
            <a:off x="2552700" y="5219700"/>
            <a:ext cx="1447800" cy="1371600"/>
          </a:xfrm>
          <a:prstGeom prst="straightConnector1">
            <a:avLst/>
          </a:prstGeom>
          <a:noFill/>
          <a:ln cap="flat" cmpd="sng" w="9525">
            <a:solidFill>
              <a:srgbClr val="065093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7" name="Google Shape;307;p23"/>
          <p:cNvCxnSpPr/>
          <p:nvPr/>
        </p:nvCxnSpPr>
        <p:spPr>
          <a:xfrm flipH="1" rot="5400000">
            <a:off x="3238500" y="5829300"/>
            <a:ext cx="1371600" cy="76200"/>
          </a:xfrm>
          <a:prstGeom prst="straightConnector1">
            <a:avLst/>
          </a:prstGeom>
          <a:noFill/>
          <a:ln cap="flat" cmpd="sng" w="9525">
            <a:solidFill>
              <a:srgbClr val="065093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8" name="Google Shape;308;p23"/>
          <p:cNvCxnSpPr/>
          <p:nvPr/>
        </p:nvCxnSpPr>
        <p:spPr>
          <a:xfrm rot="-5400000">
            <a:off x="3619500" y="4991100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rgbClr val="065093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09" name="Google Shape;309;p23"/>
          <p:cNvSpPr txBox="1"/>
          <p:nvPr/>
        </p:nvSpPr>
        <p:spPr>
          <a:xfrm>
            <a:off x="4191000" y="6488112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Fragmentation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14424" l="695" r="670" t="14392"/>
          <a:stretch/>
        </p:blipFill>
        <p:spPr>
          <a:xfrm>
            <a:off x="228600" y="1447800"/>
            <a:ext cx="86106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>
            <p:ph idx="4294967295" type="title"/>
          </p:nvPr>
        </p:nvSpPr>
        <p:spPr>
          <a:xfrm>
            <a:off x="152400" y="685800"/>
            <a:ext cx="9372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Another example of External Fragmentation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457200" y="19812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Technique to overcome external fragmentation: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1) Compaction: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All unused area is converted to a contiguous free  	memory area by shifting processes.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    Shifting of processes done by OS.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Disadvantage: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Time consuming and processor time get wasted.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Hence placement algorithms are designed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/>
        </p:nvSpPr>
        <p:spPr>
          <a:xfrm>
            <a:off x="3886200" y="1981200"/>
            <a:ext cx="2514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 txBox="1"/>
          <p:nvPr>
            <p:ph idx="1" type="body"/>
          </p:nvPr>
        </p:nvSpPr>
        <p:spPr>
          <a:xfrm>
            <a:off x="-36512" y="60325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First-fit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 Allocate the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first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hole that is big enough.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Best-fit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 Allocate the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smallest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hole that is big enough; must search entire list, unless ordered by size.  Produces the smallest leftover hole.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Next-fit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 Scan a memory from location of last placement and chooses the next available block that is large enough.</a:t>
            </a:r>
            <a:endParaRPr/>
          </a:p>
          <a:p>
            <a:pPr indent="-12827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Worst Fit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a) In this allocation technique, the process traverses the whole     	memory and always search for the largest hole/partition, 	and then the process is placed in that hole/partition.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  b) It is a slow process because it has to traverse the entire 	memory to search the largest hole. </a:t>
            </a:r>
            <a:endParaRPr/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25400" y="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Placement algorithms for variable partition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61p920b\d\suny-f02\cs350-f02\silber-resources-java-book\alloc-algs.jpg" id="333" name="Google Shape;3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0"/>
            <a:ext cx="85344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/>
        </p:nvSpPr>
        <p:spPr>
          <a:xfrm>
            <a:off x="5029200" y="228600"/>
            <a:ext cx="4114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16Mb program comes as allocation request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14287" y="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 of worst fit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60325" y="4192587"/>
            <a:ext cx="908367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Process P1=30K is allocated with the Worst Fit-Allocation technique, so it traverses the entire memory and selects memory size 400K which is the largest,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there is an external fragmentation of 370K which is very large and so many other processes can also utilize this leftover space. 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63562"/>
            <a:ext cx="73152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Issues: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1) Relocation and Address translation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	Same as fixed partitions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2) Protection: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Is provided by limit register.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3) Sharing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Here it is provided by overlapping partition.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P1--- base=3000 and limit= 4000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P2 ---base=6000 and limit=3000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So shared area for p1 and p2 is 6000 to 7000.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Schemes of Memory Management  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0" y="1935162"/>
            <a:ext cx="8686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0" y="2438400"/>
            <a:ext cx="3048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Contiguous Real Memory Management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3048000" y="25146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Contiguous Real Memory Management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6248400" y="25146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contiguous Virtual Memory Management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0" y="3352800"/>
            <a:ext cx="29718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1.Single contiguous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Fixed partition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3.Variable partition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2971800" y="3429000"/>
            <a:ext cx="29718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1.Simple Paging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2.Simple segmentation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6019800" y="3429000"/>
            <a:ext cx="3429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Virtual Memory Paging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2.Virtual memory segmentation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685800"/>
            <a:ext cx="51816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>
            <p:ph type="title"/>
          </p:nvPr>
        </p:nvSpPr>
        <p:spPr>
          <a:xfrm>
            <a:off x="381000" y="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Multistep Processing of a User Program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6096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Binding of Instructions and Data to Memory addresses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228600" y="1219200"/>
            <a:ext cx="87090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binding of instructions and data to memory addresses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happen at three different stages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514350" y="2286000"/>
            <a:ext cx="86296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Compile time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If memory location is known a priori,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absolute code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can be generated; must recompile code if starting location changes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Load time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Must generate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relocatable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code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if memory location is not known at compile time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b="1" i="0" lang="en-US" sz="2400" u="non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Execution time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 Binding delayed until run time if the process can be moved during its execution from one memory segment to another.  Need hardware support for address maps (e.g.,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base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limit registers</a:t>
            </a: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A5002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Logical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generated by the CPU; also referred to as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virtual address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rgbClr val="A50021"/>
                </a:solidFill>
                <a:latin typeface="Constantia"/>
                <a:ea typeface="Constantia"/>
                <a:cs typeface="Constantia"/>
                <a:sym typeface="Constantia"/>
              </a:rPr>
              <a:t>Physical address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address seen by the memory unit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Logical and physical addresses are the same in compile-time and load-time address-binding schemes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Logical (virtual) and physical addresses differ in execution-time address-binding</a:t>
            </a:r>
            <a:endParaRPr/>
          </a:p>
        </p:txBody>
      </p:sp>
      <p:sp>
        <p:nvSpPr>
          <p:cNvPr id="162" name="Google Shape;162;p6"/>
          <p:cNvSpPr txBox="1"/>
          <p:nvPr>
            <p:ph type="title"/>
          </p:nvPr>
        </p:nvSpPr>
        <p:spPr>
          <a:xfrm>
            <a:off x="457200" y="228600"/>
            <a:ext cx="85344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Logical vs. Physical Address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304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Issues in Memory Management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0" y="1447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Relocation and address translation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1) It is a process of finding physical memory location for a       	program.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2) One of the need of relocation-	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Running program may get swapped out( e.g I/O event)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</a:t>
            </a:r>
            <a:endParaRPr/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686175"/>
            <a:ext cx="48672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3048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Issues in Memory Management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0" y="14478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Protection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refers to the preventing of one program from interfering with other programs.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arenR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Reason is “hardware malfunction”.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Sharing: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Multiple processes have to refer to the same memory 	locations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ex: Word processor.  (10 .doc files)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br>
              <a:rPr b="0" i="0" lang="en-US" sz="5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Contiguous Real Memory Management</a:t>
            </a:r>
            <a:br>
              <a:rPr b="0" i="0" lang="en-US" sz="3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82" name="Google Shape;18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23622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3886200" y="1981200"/>
            <a:ext cx="2514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895600" y="762000"/>
            <a:ext cx="6248400" cy="754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Only one process is in memory at a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1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a) Relocation and address translation: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 problem of relocation and address translation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1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b) Protection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1. mode bit is used (present in hardware)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If mode bit could be 0 –word belongs to OS    			     memory  area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If mode  bit could be 1–word belongs to    			      User  program  memory area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Disadvantage-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Additional storage required on disk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2. Fence 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Fence register=p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	Contents of MAR and fence register are 	compared for hardware violation.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1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c) Sharing of code and data not supported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tantia"/>
              <a:buNone/>
            </a:pPr>
            <a:r>
              <a:rPr b="0" i="0" lang="en-US" sz="2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2971800" y="2819400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Fence</a:t>
            </a:r>
            <a:endParaRPr/>
          </a:p>
        </p:txBody>
      </p:sp>
      <p:cxnSp>
        <p:nvCxnSpPr>
          <p:cNvPr id="186" name="Google Shape;186;p9"/>
          <p:cNvCxnSpPr/>
          <p:nvPr/>
        </p:nvCxnSpPr>
        <p:spPr>
          <a:xfrm rot="10800000">
            <a:off x="2667000" y="2971800"/>
            <a:ext cx="381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2014-07-23T04:29:13Z</dcterms:created>
  <dc:creator>TSEC</dc:creator>
</cp:coreProperties>
</file>