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7545" y="1021461"/>
            <a:ext cx="3216909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691617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6225" y="285750"/>
            <a:ext cx="1990725" cy="419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7475" y="228600"/>
            <a:ext cx="1647825" cy="533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4350" y="285750"/>
            <a:ext cx="1133475" cy="4191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5225" y="133350"/>
            <a:ext cx="714375" cy="7143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3884" y="2717418"/>
            <a:ext cx="336423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972" y="2098611"/>
            <a:ext cx="10854055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17515" y="6608841"/>
            <a:ext cx="25876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?resource=download" TargetMode="External"/><Relationship Id="rId2" Type="http://schemas.openxmlformats.org/officeDocument/2006/relationships/hyperlink" Target="https://www.kaggle.com/datasets/lakshmi25npathi/imdb-dataset-of-50k-movie-reviews?resou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ilraj-R/au91762112099sunilraj.com" TargetMode="External"/><Relationship Id="rId2" Type="http://schemas.openxmlformats.org/officeDocument/2006/relationships/hyperlink" Target="Microsoft%20Edge.ln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713993"/>
            <a:ext cx="8745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65" dirty="0">
                <a:solidFill>
                  <a:srgbClr val="2E5496"/>
                </a:solidFill>
              </a:rPr>
              <a:t>T</a:t>
            </a:r>
            <a:r>
              <a:rPr sz="3200" spc="35" dirty="0">
                <a:solidFill>
                  <a:srgbClr val="2E5496"/>
                </a:solidFill>
              </a:rPr>
              <a:t>S</a:t>
            </a:r>
            <a:r>
              <a:rPr sz="3200" spc="45" dirty="0">
                <a:solidFill>
                  <a:srgbClr val="2E5496"/>
                </a:solidFill>
              </a:rPr>
              <a:t>P</a:t>
            </a:r>
            <a:r>
              <a:rPr sz="3200" spc="10" dirty="0">
                <a:solidFill>
                  <a:srgbClr val="2E5496"/>
                </a:solidFill>
              </a:rPr>
              <a:t>-</a:t>
            </a:r>
            <a:r>
              <a:rPr sz="3200" spc="-315" dirty="0">
                <a:solidFill>
                  <a:srgbClr val="2E5496"/>
                </a:solidFill>
              </a:rPr>
              <a:t> </a:t>
            </a:r>
            <a:r>
              <a:rPr sz="3200" spc="15" dirty="0">
                <a:solidFill>
                  <a:srgbClr val="2E5496"/>
                </a:solidFill>
              </a:rPr>
              <a:t>AI</a:t>
            </a:r>
            <a:r>
              <a:rPr sz="3200" spc="5" dirty="0">
                <a:solidFill>
                  <a:srgbClr val="2E5496"/>
                </a:solidFill>
              </a:rPr>
              <a:t> </a:t>
            </a:r>
            <a:r>
              <a:rPr sz="3200" spc="10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L</a:t>
            </a:r>
            <a:r>
              <a:rPr sz="3200" spc="-240" dirty="0">
                <a:solidFill>
                  <a:srgbClr val="2E5496"/>
                </a:solidFill>
              </a:rPr>
              <a:t> </a:t>
            </a:r>
            <a:r>
              <a:rPr sz="3200" spc="-10" dirty="0">
                <a:solidFill>
                  <a:srgbClr val="2E5496"/>
                </a:solidFill>
              </a:rPr>
              <a:t>Fund</a:t>
            </a:r>
            <a:r>
              <a:rPr sz="3200" spc="15" dirty="0">
                <a:solidFill>
                  <a:srgbClr val="2E5496"/>
                </a:solidFill>
              </a:rPr>
              <a:t>a</a:t>
            </a:r>
            <a:r>
              <a:rPr sz="3200" spc="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5" dirty="0">
                <a:solidFill>
                  <a:srgbClr val="2E5496"/>
                </a:solidFill>
              </a:rPr>
              <a:t>n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10" dirty="0">
                <a:solidFill>
                  <a:srgbClr val="2E5496"/>
                </a:solidFill>
              </a:rPr>
              <a:t>als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-20" dirty="0">
                <a:solidFill>
                  <a:srgbClr val="2E5496"/>
                </a:solidFill>
              </a:rPr>
              <a:t>(</a:t>
            </a:r>
            <a:r>
              <a:rPr sz="3200" spc="15" dirty="0">
                <a:solidFill>
                  <a:srgbClr val="2E5496"/>
                </a:solidFill>
              </a:rPr>
              <a:t>Ca</a:t>
            </a:r>
            <a:r>
              <a:rPr sz="3200" spc="-10" dirty="0">
                <a:solidFill>
                  <a:srgbClr val="2E5496"/>
                </a:solidFill>
              </a:rPr>
              <a:t>p</a:t>
            </a:r>
            <a:r>
              <a:rPr sz="3200" spc="15" dirty="0">
                <a:solidFill>
                  <a:srgbClr val="2E5496"/>
                </a:solidFill>
              </a:rPr>
              <a:t>s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-10" dirty="0">
                <a:solidFill>
                  <a:srgbClr val="2E5496"/>
                </a:solidFill>
              </a:rPr>
              <a:t>on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35" dirty="0">
                <a:solidFill>
                  <a:srgbClr val="2E5496"/>
                </a:solidFill>
              </a:rPr>
              <a:t>P</a:t>
            </a:r>
            <a:r>
              <a:rPr sz="3200" spc="25" dirty="0">
                <a:solidFill>
                  <a:srgbClr val="2E5496"/>
                </a:solidFill>
              </a:rPr>
              <a:t>r</a:t>
            </a:r>
            <a:r>
              <a:rPr sz="3200" spc="-10" dirty="0">
                <a:solidFill>
                  <a:srgbClr val="2E5496"/>
                </a:solidFill>
              </a:rPr>
              <a:t>o</a:t>
            </a:r>
            <a:r>
              <a:rPr sz="3200" spc="10" dirty="0">
                <a:solidFill>
                  <a:srgbClr val="2E5496"/>
                </a:solidFill>
              </a:rPr>
              <a:t>je</a:t>
            </a:r>
            <a:r>
              <a:rPr sz="3200" spc="20" dirty="0">
                <a:solidFill>
                  <a:srgbClr val="2E5496"/>
                </a:solidFill>
              </a:rPr>
              <a:t>c</a:t>
            </a:r>
            <a:r>
              <a:rPr sz="3200" spc="-25" dirty="0">
                <a:solidFill>
                  <a:srgbClr val="2E5496"/>
                </a:solidFill>
              </a:rPr>
              <a:t>t</a:t>
            </a:r>
            <a:r>
              <a:rPr sz="3200" spc="5" dirty="0">
                <a:solidFill>
                  <a:srgbClr val="2E5496"/>
                </a:solidFill>
              </a:rPr>
              <a:t>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4035" y="1340167"/>
            <a:ext cx="8831580" cy="345735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0200" marR="975994" indent="-2459355">
              <a:lnSpc>
                <a:spcPts val="5180"/>
              </a:lnSpc>
              <a:spcBef>
                <a:spcPts val="760"/>
              </a:spcBef>
            </a:pPr>
            <a:r>
              <a:rPr sz="4800" b="1" spc="5" dirty="0">
                <a:solidFill>
                  <a:srgbClr val="4471C4"/>
                </a:solidFill>
                <a:latin typeface="Arial"/>
                <a:cs typeface="Arial"/>
              </a:rPr>
              <a:t>SENTIMENT</a:t>
            </a:r>
            <a:r>
              <a:rPr sz="4800" b="1" spc="-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80" dirty="0">
                <a:solidFill>
                  <a:srgbClr val="4471C4"/>
                </a:solidFill>
                <a:latin typeface="Arial"/>
                <a:cs typeface="Arial"/>
              </a:rPr>
              <a:t>ANALYSIS</a:t>
            </a:r>
            <a:r>
              <a:rPr sz="4800" b="1" spc="-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45" dirty="0">
                <a:solidFill>
                  <a:srgbClr val="4471C4"/>
                </a:solidFill>
                <a:latin typeface="Arial"/>
                <a:cs typeface="Arial"/>
              </a:rPr>
              <a:t>AI </a:t>
            </a:r>
            <a:r>
              <a:rPr sz="4800" b="1" spc="-1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20" dirty="0">
                <a:solidFill>
                  <a:srgbClr val="4471C4"/>
                </a:solidFill>
                <a:latin typeface="Arial"/>
                <a:cs typeface="Arial"/>
              </a:rPr>
              <a:t>SYSTEM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lang="en-IN" sz="2000" b="1" spc="-35" dirty="0">
                <a:solidFill>
                  <a:srgbClr val="2E5496"/>
                </a:solidFill>
                <a:latin typeface="Arial"/>
                <a:cs typeface="Arial"/>
              </a:rPr>
              <a:t>SUNIL RAJ R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–</a:t>
            </a:r>
            <a:r>
              <a:rPr sz="2000" b="1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au91762112</a:t>
            </a:r>
            <a:r>
              <a:rPr lang="en-US" sz="2000" b="1" spc="5" dirty="0">
                <a:solidFill>
                  <a:srgbClr val="2E5496"/>
                </a:solidFill>
                <a:latin typeface="Arial"/>
                <a:cs typeface="Arial"/>
              </a:rPr>
              <a:t>099</a:t>
            </a:r>
            <a:r>
              <a:rPr sz="2000" b="1" spc="-26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Alagappa</a:t>
            </a:r>
            <a:r>
              <a:rPr sz="2000" b="1" spc="-16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chettiar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government </a:t>
            </a:r>
            <a:r>
              <a:rPr sz="2000" b="1" spc="-5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ll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f</a:t>
            </a:r>
            <a:r>
              <a:rPr sz="2000" b="1" spc="-9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ng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6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hno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og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y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035" y="5217477"/>
            <a:ext cx="13963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220" y="1021461"/>
            <a:ext cx="30714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4471C4"/>
                </a:solidFill>
              </a:rPr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546715" cy="363092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Dataset</a:t>
            </a:r>
            <a:r>
              <a:rPr sz="2600" spc="1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is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provided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by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Kaggle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955"/>
              </a:spcBef>
              <a:buClr>
                <a:srgbClr val="000000"/>
              </a:buClr>
              <a:buSzPct val="96153"/>
              <a:buChar char="•"/>
              <a:tabLst>
                <a:tab pos="130175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https://www.kaggle.com/datasets/lakshmi25npathi/imdb-dataset-of-50k- </a:t>
            </a:r>
            <a:r>
              <a:rPr sz="2600" spc="-7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movie-reviews?resourc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e=download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8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buSzPct val="96153"/>
              <a:buChar char="•"/>
              <a:tabLst>
                <a:tab pos="130175" algn="l"/>
              </a:tabLst>
            </a:pP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Title: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"Deep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Analysis: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6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Survey"</a:t>
            </a:r>
            <a:endParaRPr sz="26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spcBef>
                <a:spcPts val="71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Authors:</a:t>
            </a:r>
            <a:r>
              <a:rPr sz="26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Zhang,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Shuai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Wang,</a:t>
            </a:r>
            <a:r>
              <a:rPr sz="26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Bing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Liu</a:t>
            </a:r>
            <a:endParaRPr sz="2600">
              <a:latin typeface="Arial MT"/>
              <a:cs typeface="Arial MT"/>
            </a:endParaRPr>
          </a:p>
          <a:p>
            <a:pPr marL="12700" marR="1010285">
              <a:lnSpc>
                <a:spcPts val="2780"/>
              </a:lnSpc>
              <a:spcBef>
                <a:spcPts val="1085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Journal/Conference:</a:t>
            </a:r>
            <a:r>
              <a:rPr sz="2600" spc="3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IEEE</a:t>
            </a:r>
            <a:r>
              <a:rPr sz="2600" spc="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Transactions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Knowledge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Engineering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THANK</a:t>
            </a:r>
            <a:r>
              <a:rPr spc="-175" dirty="0"/>
              <a:t> </a:t>
            </a:r>
            <a:r>
              <a:rPr spc="-1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92" y="772160"/>
            <a:ext cx="24879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020127"/>
            <a:ext cx="5866130" cy="32499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ob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m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 MT"/>
                <a:cs typeface="Arial MT"/>
              </a:rPr>
              <a:t>(S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ld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3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lu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ol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opo</a:t>
            </a:r>
            <a:r>
              <a:rPr sz="2000" b="1" spc="15" dirty="0">
                <a:latin typeface="Arial"/>
                <a:cs typeface="Arial"/>
              </a:rPr>
              <a:t>sed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/</a:t>
            </a:r>
            <a:r>
              <a:rPr sz="2000" b="1" spc="-65" dirty="0">
                <a:latin typeface="Arial"/>
                <a:cs typeface="Arial"/>
              </a:rPr>
              <a:t>S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l</a:t>
            </a:r>
            <a:r>
              <a:rPr sz="2000" b="1" spc="-2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go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b="1" spc="20" dirty="0">
                <a:latin typeface="Arial"/>
                <a:cs typeface="Arial"/>
              </a:rPr>
              <a:t>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&amp;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65" dirty="0">
                <a:latin typeface="Arial"/>
                <a:cs typeface="Arial"/>
              </a:rPr>
              <a:t>y</a:t>
            </a:r>
            <a:r>
              <a:rPr sz="2000" b="1" spc="15" dirty="0">
                <a:latin typeface="Arial"/>
                <a:cs typeface="Arial"/>
              </a:rPr>
              <a:t>me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G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Hu</a:t>
            </a:r>
            <a:r>
              <a:rPr sz="2000" b="1" spc="15" dirty="0">
                <a:latin typeface="Arial"/>
                <a:cs typeface="Arial"/>
              </a:rPr>
              <a:t>b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L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j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(</a:t>
            </a:r>
            <a:r>
              <a:rPr sz="2000" b="1" spc="-30" dirty="0">
                <a:latin typeface="Arial"/>
                <a:cs typeface="Arial"/>
              </a:rPr>
              <a:t>ph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70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/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v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0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45" dirty="0">
                <a:latin typeface="Arial"/>
                <a:cs typeface="Arial"/>
              </a:rPr>
              <a:t>Fu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u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Sc</a:t>
            </a:r>
            <a:r>
              <a:rPr sz="2000" b="1" spc="45" dirty="0">
                <a:latin typeface="Arial"/>
                <a:cs typeface="Arial"/>
              </a:rPr>
              <a:t>op</a:t>
            </a:r>
            <a:r>
              <a:rPr sz="2000" b="1" spc="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978" y="1021461"/>
            <a:ext cx="5138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Problem</a:t>
            </a:r>
            <a:r>
              <a:rPr spc="-105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419080" cy="20574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254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1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  <a:p>
            <a:pPr marL="12700" marR="5080" indent="3040380">
              <a:lnSpc>
                <a:spcPct val="90700"/>
              </a:lnSpc>
              <a:spcBef>
                <a:spcPts val="925"/>
              </a:spcBef>
              <a:tabLst>
                <a:tab pos="1452245" algn="l"/>
                <a:tab pos="2034539" algn="l"/>
                <a:tab pos="453326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 reviews aims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</a:t>
            </a:r>
            <a:r>
              <a:rPr sz="2600" spc="-5" dirty="0">
                <a:latin typeface="Arial MT"/>
                <a:cs typeface="Arial MT"/>
              </a:rPr>
              <a:t>classify </a:t>
            </a:r>
            <a:r>
              <a:rPr sz="2600" spc="-45" dirty="0">
                <a:latin typeface="Arial MT"/>
                <a:cs typeface="Arial MT"/>
              </a:rPr>
              <a:t>opinions	</a:t>
            </a:r>
            <a:r>
              <a:rPr sz="2600" spc="-35" dirty="0">
                <a:latin typeface="Arial MT"/>
                <a:cs typeface="Arial MT"/>
              </a:rPr>
              <a:t>expressed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textual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1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 </a:t>
            </a:r>
            <a:r>
              <a:rPr sz="2600" spc="-25" dirty="0">
                <a:latin typeface="Arial MT"/>
                <a:cs typeface="Arial MT"/>
              </a:rPr>
              <a:t>neutral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30" dirty="0">
                <a:latin typeface="Arial MT"/>
                <a:cs typeface="Arial MT"/>
              </a:rPr>
              <a:t>gauge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-30" dirty="0">
                <a:latin typeface="Arial MT"/>
                <a:cs typeface="Arial MT"/>
              </a:rPr>
              <a:t> reactions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20" dirty="0">
                <a:latin typeface="Arial MT"/>
                <a:cs typeface="Arial MT"/>
              </a:rPr>
              <a:t>inform </a:t>
            </a:r>
            <a:r>
              <a:rPr sz="2600" spc="-35" dirty="0">
                <a:latin typeface="Arial MT"/>
                <a:cs typeface="Arial MT"/>
              </a:rPr>
              <a:t>decision-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making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film</a:t>
            </a:r>
            <a:r>
              <a:rPr sz="2600" spc="9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industry.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034" y="1021461"/>
            <a:ext cx="49974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Proposed</a:t>
            </a:r>
            <a:r>
              <a:rPr spc="-170" dirty="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7465" marR="5080" indent="915035">
              <a:lnSpc>
                <a:spcPct val="90000"/>
              </a:lnSpc>
              <a:spcBef>
                <a:spcPts val="439"/>
              </a:spcBef>
              <a:tabLst>
                <a:tab pos="1601470" algn="l"/>
                <a:tab pos="1897380" algn="l"/>
                <a:tab pos="5560060" algn="l"/>
                <a:tab pos="6255385" algn="l"/>
                <a:tab pos="8908415" algn="l"/>
              </a:tabLst>
            </a:pPr>
            <a:r>
              <a:rPr spc="-10" dirty="0"/>
              <a:t>The </a:t>
            </a:r>
            <a:r>
              <a:rPr spc="-35" dirty="0"/>
              <a:t>proposed</a:t>
            </a:r>
            <a:r>
              <a:rPr spc="-30" dirty="0"/>
              <a:t> </a:t>
            </a:r>
            <a:r>
              <a:rPr spc="-25" dirty="0"/>
              <a:t>Python </a:t>
            </a:r>
            <a:r>
              <a:rPr spc="-35" dirty="0"/>
              <a:t>solution</a:t>
            </a:r>
            <a:r>
              <a:rPr spc="-30" dirty="0"/>
              <a:t> </a:t>
            </a:r>
            <a:r>
              <a:rPr spc="-45" dirty="0"/>
              <a:t>employs</a:t>
            </a:r>
            <a:r>
              <a:rPr spc="-40" dirty="0"/>
              <a:t> </a:t>
            </a:r>
            <a:r>
              <a:rPr dirty="0"/>
              <a:t>the </a:t>
            </a:r>
            <a:r>
              <a:rPr spc="-50" dirty="0"/>
              <a:t>VADER </a:t>
            </a:r>
            <a:r>
              <a:rPr spc="-25" dirty="0"/>
              <a:t>sentiment </a:t>
            </a:r>
            <a:r>
              <a:rPr spc="-20" dirty="0"/>
              <a:t> </a:t>
            </a:r>
            <a:r>
              <a:rPr spc="-40" dirty="0"/>
              <a:t>analysis</a:t>
            </a:r>
            <a:r>
              <a:rPr spc="-35" dirty="0"/>
              <a:t> </a:t>
            </a:r>
            <a:r>
              <a:rPr spc="-45" dirty="0"/>
              <a:t>tool </a:t>
            </a:r>
            <a:r>
              <a:rPr spc="20" dirty="0"/>
              <a:t>to </a:t>
            </a:r>
            <a:r>
              <a:rPr spc="-30" dirty="0"/>
              <a:t>categorize</a:t>
            </a:r>
            <a:r>
              <a:rPr spc="660" dirty="0"/>
              <a:t> </a:t>
            </a:r>
            <a:r>
              <a:rPr spc="-35" dirty="0"/>
              <a:t>movie reviews </a:t>
            </a:r>
            <a:r>
              <a:rPr spc="-45" dirty="0"/>
              <a:t>as </a:t>
            </a:r>
            <a:r>
              <a:rPr spc="-35" dirty="0"/>
              <a:t>positive,</a:t>
            </a:r>
            <a:r>
              <a:rPr spc="650" dirty="0"/>
              <a:t> </a:t>
            </a:r>
            <a:r>
              <a:rPr spc="-45" dirty="0"/>
              <a:t>negative,</a:t>
            </a:r>
            <a:r>
              <a:rPr spc="635" dirty="0"/>
              <a:t> </a:t>
            </a:r>
            <a:r>
              <a:rPr spc="-45" dirty="0"/>
              <a:t>or </a:t>
            </a:r>
            <a:r>
              <a:rPr spc="-30" dirty="0"/>
              <a:t>neutral. </a:t>
            </a:r>
            <a:r>
              <a:rPr spc="-710" dirty="0"/>
              <a:t> </a:t>
            </a:r>
            <a:r>
              <a:rPr spc="-20" dirty="0"/>
              <a:t>It</a:t>
            </a:r>
            <a:r>
              <a:rPr spc="40" dirty="0"/>
              <a:t> </a:t>
            </a:r>
            <a:r>
              <a:rPr spc="-45" dirty="0"/>
              <a:t>involves	</a:t>
            </a:r>
            <a:r>
              <a:rPr spc="-20" dirty="0"/>
              <a:t>importing</a:t>
            </a:r>
            <a:r>
              <a:rPr spc="160" dirty="0"/>
              <a:t> </a:t>
            </a:r>
            <a:r>
              <a:rPr spc="-30" dirty="0"/>
              <a:t>libraries,</a:t>
            </a:r>
            <a:r>
              <a:rPr spc="295" dirty="0"/>
              <a:t> </a:t>
            </a:r>
            <a:r>
              <a:rPr spc="-50" dirty="0"/>
              <a:t>loading	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-30" dirty="0"/>
              <a:t>dataset,</a:t>
            </a:r>
            <a:r>
              <a:rPr spc="220" dirty="0"/>
              <a:t> </a:t>
            </a:r>
            <a:r>
              <a:rPr spc="-35" dirty="0"/>
              <a:t>initializing	</a:t>
            </a:r>
            <a:r>
              <a:rPr spc="-45" dirty="0"/>
              <a:t>VADER, </a:t>
            </a:r>
            <a:r>
              <a:rPr spc="-40" dirty="0"/>
              <a:t> </a:t>
            </a:r>
            <a:r>
              <a:rPr spc="-25" dirty="0"/>
              <a:t>calculating</a:t>
            </a:r>
            <a:r>
              <a:rPr spc="300" dirty="0"/>
              <a:t> </a:t>
            </a:r>
            <a:r>
              <a:rPr spc="-25" dirty="0"/>
              <a:t>sentiment</a:t>
            </a:r>
            <a:r>
              <a:rPr spc="210" dirty="0"/>
              <a:t> </a:t>
            </a:r>
            <a:r>
              <a:rPr spc="-5" dirty="0"/>
              <a:t>scores,</a:t>
            </a:r>
            <a:r>
              <a:rPr spc="-20" dirty="0"/>
              <a:t> </a:t>
            </a:r>
            <a:r>
              <a:rPr spc="-30" dirty="0"/>
              <a:t>categorizing	</a:t>
            </a:r>
            <a:r>
              <a:rPr spc="-15" dirty="0"/>
              <a:t>them,</a:t>
            </a:r>
            <a:r>
              <a:rPr spc="114" dirty="0"/>
              <a:t> </a:t>
            </a:r>
            <a:r>
              <a:rPr spc="-35" dirty="0"/>
              <a:t>and</a:t>
            </a:r>
            <a:r>
              <a:rPr spc="60" dirty="0"/>
              <a:t> </a:t>
            </a:r>
            <a:r>
              <a:rPr spc="-65" dirty="0"/>
              <a:t>finally,</a:t>
            </a:r>
            <a:r>
              <a:rPr spc="335" dirty="0"/>
              <a:t> </a:t>
            </a:r>
            <a:r>
              <a:rPr spc="-15" dirty="0"/>
              <a:t>printing</a:t>
            </a:r>
            <a:r>
              <a:rPr spc="65" dirty="0"/>
              <a:t>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spc="-5" dirty="0"/>
              <a:t>results. </a:t>
            </a:r>
            <a:r>
              <a:rPr spc="-20" dirty="0"/>
              <a:t>This </a:t>
            </a:r>
            <a:r>
              <a:rPr spc="-25" dirty="0"/>
              <a:t>Python-based</a:t>
            </a:r>
            <a:r>
              <a:rPr spc="-20" dirty="0"/>
              <a:t> </a:t>
            </a:r>
            <a:r>
              <a:rPr spc="-35" dirty="0"/>
              <a:t>approach</a:t>
            </a:r>
            <a:r>
              <a:rPr spc="-30" dirty="0"/>
              <a:t> </a:t>
            </a:r>
            <a:r>
              <a:rPr spc="-35" dirty="0"/>
              <a:t>offers </a:t>
            </a:r>
            <a:r>
              <a:rPr spc="10" dirty="0"/>
              <a:t>a </a:t>
            </a:r>
            <a:r>
              <a:rPr spc="-5" dirty="0"/>
              <a:t>concise </a:t>
            </a:r>
            <a:r>
              <a:rPr spc="-40" dirty="0"/>
              <a:t>and </a:t>
            </a:r>
            <a:r>
              <a:rPr spc="-30" dirty="0"/>
              <a:t>effective </a:t>
            </a:r>
            <a:r>
              <a:rPr spc="-45" dirty="0"/>
              <a:t>means </a:t>
            </a:r>
            <a:r>
              <a:rPr spc="-710" dirty="0"/>
              <a:t> </a:t>
            </a:r>
            <a:r>
              <a:rPr spc="-45" dirty="0"/>
              <a:t>of</a:t>
            </a:r>
            <a:r>
              <a:rPr spc="145" dirty="0"/>
              <a:t> </a:t>
            </a:r>
            <a:r>
              <a:rPr spc="-45" dirty="0"/>
              <a:t>analyzing	</a:t>
            </a:r>
            <a:r>
              <a:rPr spc="-25" dirty="0"/>
              <a:t>sentiment</a:t>
            </a:r>
            <a:r>
              <a:rPr spc="190" dirty="0"/>
              <a:t> </a:t>
            </a:r>
            <a:r>
              <a:rPr spc="-20" dirty="0"/>
              <a:t>in</a:t>
            </a:r>
            <a:r>
              <a:rPr spc="65" dirty="0"/>
              <a:t> </a:t>
            </a:r>
            <a:r>
              <a:rPr spc="-35" dirty="0"/>
              <a:t>movie</a:t>
            </a:r>
            <a:r>
              <a:rPr spc="140" dirty="0"/>
              <a:t> </a:t>
            </a:r>
            <a:r>
              <a:rPr spc="-25" dirty="0"/>
              <a:t>reviews.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1021461"/>
            <a:ext cx="6586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4471C4"/>
                </a:solidFill>
              </a:rPr>
              <a:t>Algorithm</a:t>
            </a:r>
            <a:r>
              <a:rPr spc="-35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&amp;</a:t>
            </a:r>
            <a:r>
              <a:rPr spc="-40" dirty="0">
                <a:solidFill>
                  <a:srgbClr val="4471C4"/>
                </a:solidFill>
              </a:rPr>
              <a:t> </a:t>
            </a:r>
            <a:r>
              <a:rPr spc="5" dirty="0">
                <a:solidFill>
                  <a:srgbClr val="4471C4"/>
                </a:solidFill>
              </a:rPr>
              <a:t>Deployment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78989"/>
            <a:ext cx="10866120" cy="40360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16255">
              <a:lnSpc>
                <a:spcPct val="78200"/>
              </a:lnSpc>
              <a:spcBef>
                <a:spcPts val="65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Import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Libraries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2000" spc="-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libraries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NLTK's</a:t>
            </a:r>
            <a:r>
              <a:rPr sz="2000" spc="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Download</a:t>
            </a:r>
            <a:r>
              <a:rPr sz="2000" b="1" spc="-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Arial"/>
                <a:cs typeface="Arial"/>
              </a:rPr>
              <a:t>VADER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Lexicon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0D0D0D"/>
                </a:solidFill>
                <a:latin typeface="Arial MT"/>
                <a:cs typeface="Arial MT"/>
              </a:rPr>
              <a:t>NLTK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download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lexicon.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Load</a:t>
            </a:r>
            <a:r>
              <a:rPr sz="2000" b="1" spc="-1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Dataset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Read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0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Initialize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25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Analyzer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Initialize</a:t>
            </a:r>
            <a:r>
              <a:rPr sz="2000" spc="-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Calculate</a:t>
            </a:r>
            <a:r>
              <a:rPr sz="2000" b="1" spc="-2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calculate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review.</a:t>
            </a:r>
            <a:endParaRPr sz="2000" dirty="0">
              <a:latin typeface="Arial MT"/>
              <a:cs typeface="Arial MT"/>
            </a:endParaRPr>
          </a:p>
          <a:p>
            <a:pPr marL="12700" marR="357505">
              <a:lnSpc>
                <a:spcPct val="78200"/>
              </a:lnSpc>
              <a:spcBef>
                <a:spcPts val="105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b="1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Categorize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categorize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scores.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1950"/>
              </a:lnSpc>
              <a:spcBef>
                <a:spcPts val="969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Category</a:t>
            </a:r>
            <a:r>
              <a:rPr sz="2000" b="1" spc="-1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4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Print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Results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Print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summary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results.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7545" y="1021461"/>
            <a:ext cx="31978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15" dirty="0">
                <a:solidFill>
                  <a:srgbClr val="4471C4"/>
                </a:solidFill>
                <a:latin typeface="Arial"/>
                <a:cs typeface="Arial"/>
              </a:rPr>
              <a:t>GitHub</a:t>
            </a:r>
            <a:r>
              <a:rPr sz="4400" b="1" spc="-1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Link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TextBox 19">
            <a:hlinkClick r:id="rId2" action="ppaction://hlinkfile"/>
            <a:extLst>
              <a:ext uri="{FF2B5EF4-FFF2-40B4-BE49-F238E27FC236}">
                <a16:creationId xmlns:a16="http://schemas.microsoft.com/office/drawing/2014/main" id="{E417198A-BA31-5C24-B245-F32352CC3A76}"/>
              </a:ext>
            </a:extLst>
          </p:cNvPr>
          <p:cNvSpPr txBox="1"/>
          <p:nvPr/>
        </p:nvSpPr>
        <p:spPr>
          <a:xfrm>
            <a:off x="1143000" y="1905000"/>
            <a:ext cx="1074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https://github.com/sunilraj-R/au91762112099sunilraj.com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464" y="1021461"/>
            <a:ext cx="82696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Project</a:t>
            </a:r>
            <a:r>
              <a:rPr spc="-114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Demo(Recorded</a:t>
            </a:r>
            <a:r>
              <a:rPr spc="-140" dirty="0">
                <a:solidFill>
                  <a:srgbClr val="4471C4"/>
                </a:solidFill>
              </a:rPr>
              <a:t> </a:t>
            </a:r>
            <a:r>
              <a:rPr spc="-10" dirty="0">
                <a:solidFill>
                  <a:srgbClr val="4471C4"/>
                </a:solidFill>
              </a:rPr>
              <a:t>Video)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2209800"/>
            <a:ext cx="8382000" cy="4457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695" y="1021461"/>
            <a:ext cx="30861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98611"/>
            <a:ext cx="10896600" cy="399351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indent="95250">
              <a:lnSpc>
                <a:spcPct val="90000"/>
              </a:lnSpc>
              <a:spcBef>
                <a:spcPts val="439"/>
              </a:spcBef>
              <a:tabLst>
                <a:tab pos="1633855" algn="l"/>
                <a:tab pos="2349500" algn="l"/>
                <a:tab pos="3178810" algn="l"/>
                <a:tab pos="5198745" algn="l"/>
                <a:tab pos="8568055" algn="l"/>
                <a:tab pos="9196705" algn="l"/>
                <a:tab pos="9686925" algn="l"/>
              </a:tabLst>
            </a:pP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25" dirty="0">
                <a:latin typeface="Arial MT"/>
                <a:cs typeface="Arial MT"/>
              </a:rPr>
              <a:t>conclusion,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25" dirty="0">
                <a:latin typeface="Arial MT"/>
                <a:cs typeface="Arial MT"/>
              </a:rPr>
              <a:t>sentiment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using </a:t>
            </a:r>
            <a:r>
              <a:rPr sz="2600" spc="-50" dirty="0">
                <a:latin typeface="Arial MT"/>
                <a:cs typeface="Arial MT"/>
              </a:rPr>
              <a:t>VADER </a:t>
            </a: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Python </a:t>
            </a:r>
            <a:r>
              <a:rPr sz="2600" spc="-30" dirty="0">
                <a:latin typeface="Arial MT"/>
                <a:cs typeface="Arial MT"/>
              </a:rPr>
              <a:t>offers </a:t>
            </a:r>
            <a:r>
              <a:rPr sz="2600" spc="15" dirty="0">
                <a:latin typeface="Arial MT"/>
                <a:cs typeface="Arial MT"/>
              </a:rPr>
              <a:t>a </a:t>
            </a:r>
            <a:r>
              <a:rPr sz="2600" spc="-15" dirty="0">
                <a:latin typeface="Arial MT"/>
                <a:cs typeface="Arial MT"/>
              </a:rPr>
              <a:t>straightforward </a:t>
            </a:r>
            <a:r>
              <a:rPr sz="2600" spc="-40" dirty="0">
                <a:latin typeface="Arial MT"/>
                <a:cs typeface="Arial MT"/>
              </a:rPr>
              <a:t>yet </a:t>
            </a:r>
            <a:r>
              <a:rPr sz="2600" spc="-25" dirty="0">
                <a:latin typeface="Arial MT"/>
                <a:cs typeface="Arial MT"/>
              </a:rPr>
              <a:t>powerful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to </a:t>
            </a:r>
            <a:r>
              <a:rPr sz="2600" spc="-20" dirty="0">
                <a:latin typeface="Arial MT"/>
                <a:cs typeface="Arial MT"/>
              </a:rPr>
              <a:t>understanding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opinions.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leveraging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natural</a:t>
            </a:r>
            <a:r>
              <a:rPr sz="2600" spc="2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language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processing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techniques,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we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can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categorize</a:t>
            </a:r>
            <a:r>
              <a:rPr sz="2600" spc="3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29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neutral,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providing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valuable</a:t>
            </a:r>
            <a:r>
              <a:rPr sz="2600" spc="65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25" dirty="0">
                <a:latin typeface="Arial MT"/>
                <a:cs typeface="Arial MT"/>
              </a:rPr>
              <a:t>for </a:t>
            </a:r>
            <a:r>
              <a:rPr sz="2600" spc="-15" dirty="0">
                <a:latin typeface="Arial MT"/>
                <a:cs typeface="Arial MT"/>
              </a:rPr>
              <a:t>filmmakers, </a:t>
            </a:r>
            <a:r>
              <a:rPr sz="2600" spc="-10" dirty="0">
                <a:latin typeface="Arial MT"/>
                <a:cs typeface="Arial MT"/>
              </a:rPr>
              <a:t>producers, </a:t>
            </a:r>
            <a:r>
              <a:rPr sz="2600" spc="-35" dirty="0">
                <a:latin typeface="Arial MT"/>
                <a:cs typeface="Arial MT"/>
              </a:rPr>
              <a:t>and movie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enthusiasts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alike.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The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deployment</a:t>
            </a:r>
            <a:r>
              <a:rPr sz="2600" spc="36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solution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55" dirty="0">
                <a:latin typeface="Arial MT"/>
                <a:cs typeface="Arial MT"/>
              </a:rPr>
              <a:t>enables	</a:t>
            </a:r>
            <a:r>
              <a:rPr sz="2600" spc="-30" dirty="0">
                <a:latin typeface="Arial MT"/>
                <a:cs typeface="Arial MT"/>
              </a:rPr>
              <a:t>real-time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sentiment,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facilitating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informed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decision-making	</a:t>
            </a:r>
            <a:r>
              <a:rPr sz="2600" spc="-40" dirty="0">
                <a:latin typeface="Arial MT"/>
                <a:cs typeface="Arial MT"/>
              </a:rPr>
              <a:t>and 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enhancing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0" dirty="0">
                <a:latin typeface="Arial MT"/>
                <a:cs typeface="Arial MT"/>
              </a:rPr>
              <a:t>overall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movie-watching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experience. </a:t>
            </a:r>
            <a:r>
              <a:rPr sz="2600" spc="55" dirty="0">
                <a:latin typeface="Arial MT"/>
                <a:cs typeface="Arial MT"/>
              </a:rPr>
              <a:t>With </a:t>
            </a:r>
            <a:r>
              <a:rPr sz="2600" spc="-10" dirty="0">
                <a:latin typeface="Arial MT"/>
                <a:cs typeface="Arial MT"/>
              </a:rPr>
              <a:t>its </a:t>
            </a:r>
            <a:r>
              <a:rPr sz="2600" spc="-40" dirty="0">
                <a:latin typeface="Arial MT"/>
                <a:cs typeface="Arial MT"/>
              </a:rPr>
              <a:t>ease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implementation	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50" dirty="0">
                <a:latin typeface="Arial MT"/>
                <a:cs typeface="Arial MT"/>
              </a:rPr>
              <a:t>scalability,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 project </a:t>
            </a:r>
            <a:r>
              <a:rPr sz="2600" spc="-20" dirty="0">
                <a:latin typeface="Arial MT"/>
                <a:cs typeface="Arial MT"/>
              </a:rPr>
              <a:t>underscores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15" dirty="0">
                <a:latin typeface="Arial MT"/>
                <a:cs typeface="Arial MT"/>
              </a:rPr>
              <a:t>significance </a:t>
            </a:r>
            <a:r>
              <a:rPr sz="2600" spc="-45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leveraging	</a:t>
            </a:r>
            <a:r>
              <a:rPr sz="2600" spc="-30" dirty="0">
                <a:latin typeface="Arial MT"/>
                <a:cs typeface="Arial MT"/>
              </a:rPr>
              <a:t>data-driven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approaches	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40" dirty="0">
                <a:latin typeface="Arial MT"/>
                <a:cs typeface="Arial MT"/>
              </a:rPr>
              <a:t>gain </a:t>
            </a:r>
            <a:r>
              <a:rPr sz="2600" spc="-30" dirty="0">
                <a:latin typeface="Arial MT"/>
                <a:cs typeface="Arial MT"/>
              </a:rPr>
              <a:t>actionable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5" dirty="0">
                <a:latin typeface="Arial MT"/>
                <a:cs typeface="Arial MT"/>
              </a:rPr>
              <a:t>from </a:t>
            </a:r>
            <a:r>
              <a:rPr sz="2600" spc="-40" dirty="0">
                <a:latin typeface="Arial MT"/>
                <a:cs typeface="Arial MT"/>
              </a:rPr>
              <a:t>textual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614" y="1021461"/>
            <a:ext cx="36087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4471C4"/>
                </a:solidFill>
              </a:rPr>
              <a:t>Future</a:t>
            </a:r>
            <a:r>
              <a:rPr spc="-160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885886"/>
            <a:ext cx="9864090" cy="4651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00"/>
              </a:spcBef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D0D0D"/>
                </a:solidFill>
                <a:latin typeface="Arial MT"/>
                <a:cs typeface="Arial MT"/>
              </a:rPr>
              <a:t>scope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reviews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project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includes:</a:t>
            </a:r>
            <a:endParaRPr sz="2600">
              <a:latin typeface="Arial MT"/>
              <a:cs typeface="Arial MT"/>
            </a:endParaRPr>
          </a:p>
          <a:p>
            <a:pPr marL="12700" marR="3725545">
              <a:lnSpc>
                <a:spcPts val="3829"/>
              </a:lnSpc>
              <a:spcBef>
                <a:spcPts val="210"/>
              </a:spcBef>
            </a:pP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1.Enhancing</a:t>
            </a:r>
            <a:r>
              <a:rPr sz="2600" spc="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accuracy.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2.Supporting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multiple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languages.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39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Exploring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aspect-based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analysis.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71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real-time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capabilities.</a:t>
            </a:r>
            <a:endParaRPr sz="2600">
              <a:latin typeface="Arial MT"/>
              <a:cs typeface="Arial MT"/>
            </a:endParaRPr>
          </a:p>
          <a:p>
            <a:pPr marL="12700" marR="3373754">
              <a:lnSpc>
                <a:spcPct val="122800"/>
              </a:lnSpc>
              <a:buSzPct val="96153"/>
              <a:buAutoNum type="arabicPeriod" startAt="3"/>
              <a:tabLst>
                <a:tab pos="289560" algn="l"/>
                <a:tab pos="5047615" algn="l"/>
              </a:tabLst>
            </a:pP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Integrating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recommendation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systems.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6.Creating</a:t>
            </a:r>
            <a:r>
              <a:rPr sz="2600" spc="22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visualization	tools.</a:t>
            </a:r>
            <a:endParaRPr sz="2600">
              <a:latin typeface="Arial MT"/>
              <a:cs typeface="Arial MT"/>
            </a:endParaRPr>
          </a:p>
          <a:p>
            <a:pPr marL="12700" marR="2896235">
              <a:lnSpc>
                <a:spcPts val="3829"/>
              </a:lnSpc>
              <a:spcBef>
                <a:spcPts val="30"/>
              </a:spcBef>
              <a:tabLst>
                <a:tab pos="1945639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7.Expanding	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6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social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media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platforms.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8.Analyzing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trends.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644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TSP- AI ML Fundamentals (Capstone Project)</vt:lpstr>
      <vt:lpstr>OUTLINE</vt:lpstr>
      <vt:lpstr>Problem Statement</vt:lpstr>
      <vt:lpstr>Proposed Solution</vt:lpstr>
      <vt:lpstr>Algorithm &amp; Deployment</vt:lpstr>
      <vt:lpstr>PowerPoint Presentation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TSP- AI ML Fundamentals (Capstone Project)</dc:title>
  <dc:creator>Sudharshan B</dc:creator>
  <cp:lastModifiedBy>Sudharshan B</cp:lastModifiedBy>
  <cp:revision>3</cp:revision>
  <dcterms:created xsi:type="dcterms:W3CDTF">2024-04-24T12:47:00Z</dcterms:created>
  <dcterms:modified xsi:type="dcterms:W3CDTF">2024-04-25T13:29:05Z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2024-04-13T00:00:00Z</vt:filetime>
  </property>
  <property fmtid="{D5CDD505-2E9C-101B-9397-08002B2CF9AE}" pid="3" name="LastSaved">
    <vt:filetime>2024-04-24T00:00:00Z</vt:filetime>
  </property>
</Properties>
</file>