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15" r:id="rId2"/>
    <p:sldId id="586" r:id="rId3"/>
    <p:sldId id="608" r:id="rId4"/>
    <p:sldId id="517" r:id="rId5"/>
    <p:sldId id="548" r:id="rId6"/>
    <p:sldId id="619" r:id="rId7"/>
    <p:sldId id="618" r:id="rId8"/>
    <p:sldId id="607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20" r:id="rId19"/>
    <p:sldId id="621" r:id="rId20"/>
    <p:sldId id="622" r:id="rId21"/>
    <p:sldId id="606" r:id="rId22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37" autoAdjust="0"/>
  </p:normalViewPr>
  <p:slideViewPr>
    <p:cSldViewPr>
      <p:cViewPr varScale="1">
        <p:scale>
          <a:sx n="74" d="100"/>
          <a:sy n="74" d="100"/>
        </p:scale>
        <p:origin x="1742" y="67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F8A0DCA-A24E-4B38-BDE4-F7F837B319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01" tIns="47952" rIns="95901" bIns="479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EBAA231-AB97-456F-843D-09B7545C2A4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700088"/>
            <a:ext cx="4591050" cy="3443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C699FB14-F579-468E-8C9B-E417550D4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5325"/>
            <a:ext cx="4605337" cy="3454400"/>
          </a:xfrm>
          <a:solidFill>
            <a:srgbClr val="FFFFFF"/>
          </a:solidFill>
          <a:ln/>
        </p:spPr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728E09C1-0672-4FEF-B0D4-8D2A79CF2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4962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715" tIns="45354" rIns="90715" bIns="45354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2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22B01FC6-699F-49B7-8F9C-25701234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01315-F7FF-42F3-B9D1-6F728C2E0504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3117957-4102-4152-9511-6A2D8452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B761CE8-5ACF-4086-B319-DF28CF61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123DC-DFBA-4B53-859F-D576C850A3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81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5AD772FD-3338-4EDA-AD8B-5BF72CD2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CE58A-231C-41B8-86D5-533D3BEDFF16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9F2BB22-BFF5-4FB2-B7D4-11CF281F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227B879-3707-4624-A2EA-7AA1989D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B62A1-22B8-42FD-9E04-8138F77E95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03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71E59568-71B5-40E4-820C-9A24BD1C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576BE-3538-4035-92BD-238A983FDDFC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578E8C8-960B-4B8D-8F0A-66346630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D4559B14-3CDC-4C94-A4A1-C6E75B4B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B7742-315A-4223-A578-4A01A42EE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74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5EC695CA-D314-40D9-A89D-EB35F49A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2073A-EB62-41DB-B5AE-86D85887D800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DD70CF-0016-4814-B9EA-199B604C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2A0872A6-FCE4-442D-974F-9A0EF495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7EB2A-6236-4A15-9E28-8DA517D22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515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02A3E25-37E2-4EBF-AA00-20427AD6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32F46-66D2-4022-A830-1C16157D0632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D181E6C-6CD9-453F-9DFC-071F945A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8EC058AC-8AA5-4208-8257-0025469E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23DAB-C2B0-4648-82BD-93DD305D8B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40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D011C0F4-A3D7-43F1-BAEF-9F4DBE6C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4927C-B477-4A39-A291-E69F7B92228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8583683-79E4-4784-ABE4-70446FD5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FA437EA-A9A6-4B5C-B95E-437257CE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64E48-8EBF-45D4-86A6-5BE6085358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6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EE064036-A042-4113-975C-D76A3649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9E7B7-06C2-4810-A219-E1ED4146B6EE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B147E8E-F86A-4774-8D73-6FE3C77D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4EEA2EB-317C-4B1E-B1C8-0E0FC2C8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D179D-0692-4F36-8F87-24A7D81E41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68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A7971844-4CB4-4ECB-9E1C-A3DF3AF7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574CF-B3AF-46BE-A589-653DE789FDF8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AC8536-041E-402E-A442-25C4A80B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44090ABC-BA65-4379-91B6-854FBE19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406F3-FDF8-41E1-AD13-82948F2FC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40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859B0-126F-4BFF-B699-BE2C6911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3D91C-771B-4C9B-B9FA-1645F31B304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6A513-321A-4EA0-AE52-91FAD8FD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8DDFD-33AF-4D51-A783-6BF653EA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0B3D3-437E-4EF5-8B9B-4613008D4C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64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4A136CB0-DB4A-456D-8188-F5395553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BE0A7-9D7F-4409-9432-803CB1D46723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61944C8-6F59-4CE6-91A8-8DE1B11B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BD66B6DA-5BBB-4267-A1CA-1AB7006C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62368-7041-4862-85B1-46B2CE2296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3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>
            <a:extLst>
              <a:ext uri="{FF2B5EF4-FFF2-40B4-BE49-F238E27FC236}">
                <a16:creationId xmlns:a16="http://schemas.microsoft.com/office/drawing/2014/main" id="{1CC76518-94F5-430B-8269-487369ED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85A8E-B970-4246-ACC5-0148FC3239A4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1D03084-C5B2-4825-80A0-9C8CF8CD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60C2E84D-775D-40F9-AF46-5C2567F4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C5D0A-68C6-4F5E-8CA4-09CFA6B2E2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85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560DB81E-E90B-415B-8CEB-3AD41C91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6F114-F39C-44AF-9485-B2F11633E510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8A6511-7667-462C-AB86-CB62951B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D7A10B0C-2780-4D92-A33E-15513B7C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E8911-AB9F-4C99-AEC6-0A0FC62501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96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DE2E6433-A668-4571-8366-99B3FC5B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29F71-5DDE-442F-ACBB-CC617069E8B2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44604E-C32E-4096-B1BF-25ADE7A2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04170D21-281D-43C0-9E15-4498BD3C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9B355-62F4-4B95-9A45-052A9753D3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2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1D03D88-203D-4D90-A5F8-3075BB602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337DF7-7AE7-4A85-9AB5-C07543178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79A345F1-6B59-44A5-A4AB-70C24FF0D87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BD383B36-B313-4AA9-9734-0C1E41612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D2E097D8-70EE-4739-BF27-511BF22A6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AA8FC-8B9A-4F89-B53E-DA8A78061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A194AEFA-D006-4717-B6C6-5959362FF813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32BAC-A326-4F1C-931E-786ECA143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3D021-AF87-4F25-983B-0FADEE54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E630134-C3B3-4B59-A84B-52E65CCBE6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D4B4E482-64A6-49FD-B0F9-49F701E10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pPr algn="ctr"/>
            <a:r>
              <a:rPr lang="en-US" altLang="en-US"/>
              <a:t>Data Mining: Introduction</a:t>
            </a:r>
          </a:p>
        </p:txBody>
      </p:sp>
      <p:sp>
        <p:nvSpPr>
          <p:cNvPr id="3075" name="Rectangle 1027">
            <a:extLst>
              <a:ext uri="{FF2B5EF4-FFF2-40B4-BE49-F238E27FC236}">
                <a16:creationId xmlns:a16="http://schemas.microsoft.com/office/drawing/2014/main" id="{23794AE8-7F0B-44B0-8DCA-F4F17DB6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53336"/>
            <a:ext cx="8153400" cy="100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 b="0" dirty="0"/>
              <a:t>Lecture Notes for Chapter 2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dirty="0"/>
              <a:t>Exploratory Data Analysis</a:t>
            </a:r>
            <a:endParaRPr lang="en-US" sz="3200" b="0" dirty="0"/>
          </a:p>
        </p:txBody>
      </p:sp>
      <p:sp>
        <p:nvSpPr>
          <p:cNvPr id="3076" name="Slide Number Placeholder 6">
            <a:extLst>
              <a:ext uri="{FF2B5EF4-FFF2-40B4-BE49-F238E27FC236}">
                <a16:creationId xmlns:a16="http://schemas.microsoft.com/office/drawing/2014/main" id="{07D6713F-E355-468F-B722-773F596B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117A7A0-6EFA-49E2-9643-E6DCA302B19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F667C-05BF-40C7-8AC6-AD630088E1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7531F3-792D-4227-82BE-7858C04D841B}" type="datetime1">
              <a:rPr lang="en-US" smtClean="0"/>
              <a:t>3/29/2025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46E9-B230-DD51-D83A-BEA491A3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08C3-C48F-9DE7-C7FD-9E20D8016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real numbers as attribute values </a:t>
            </a:r>
          </a:p>
          <a:p>
            <a:r>
              <a:rPr lang="en-US" dirty="0"/>
              <a:t>Examples: temperature, height, or weight. </a:t>
            </a:r>
          </a:p>
          <a:p>
            <a:r>
              <a:rPr lang="en-US" dirty="0"/>
              <a:t>Practically, real values can only be measured and represented using a finite number of digits. </a:t>
            </a:r>
          </a:p>
          <a:p>
            <a:r>
              <a:rPr lang="en-US" dirty="0"/>
              <a:t>Continuous attributes are typically represented as floating-point 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E87EF-6622-F747-A218-AC9A5691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4927C-B477-4A39-A291-E69F7B92228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6C7E4-6205-E97F-EF8E-B8BF4715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4E48-8EBF-45D4-86A6-5BE60853586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02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2955-46EE-DBA5-EE6C-15C83334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F576-6A6E-19F1-5A3D-03982E540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Character</a:t>
            </a:r>
            <a:r>
              <a:rPr lang="en-US" dirty="0"/>
              <a:t>: values are represented in forms of character or set of characters (string). </a:t>
            </a:r>
          </a:p>
          <a:p>
            <a:r>
              <a:rPr lang="en-US" b="1" dirty="0"/>
              <a:t>Number</a:t>
            </a:r>
            <a:r>
              <a:rPr lang="en-US" dirty="0"/>
              <a:t>: values are represented in forms of number. </a:t>
            </a:r>
          </a:p>
          <a:p>
            <a:r>
              <a:rPr lang="en-US" dirty="0"/>
              <a:t>Number may be in form of whole number, decimal number.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AB46B-9442-6B49-C7D6-D1D4314A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4927C-B477-4A39-A291-E69F7B92228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F6BF9-F5F1-AC6F-B022-AF9B47F3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4E48-8EBF-45D4-86A6-5BE60853586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16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A9B4-9415-74B6-E96A-D8D7B66D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A2FB-4903-7078-3EF0-86FB0932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Record</a:t>
            </a:r>
            <a:r>
              <a:rPr lang="en-US" dirty="0"/>
              <a:t> </a:t>
            </a:r>
          </a:p>
          <a:p>
            <a:r>
              <a:rPr lang="en-US" dirty="0"/>
              <a:t>Data that consists of a collection of records, each of which consists of a fixed set of attributes.</a:t>
            </a:r>
          </a:p>
          <a:p>
            <a:pPr lvl="1"/>
            <a:r>
              <a:rPr lang="en-US" b="1" dirty="0"/>
              <a:t>Data Matrix </a:t>
            </a:r>
          </a:p>
          <a:p>
            <a:pPr lvl="1"/>
            <a:r>
              <a:rPr lang="en-US" b="1" dirty="0"/>
              <a:t>Document Data</a:t>
            </a:r>
          </a:p>
          <a:p>
            <a:pPr lvl="1"/>
            <a:r>
              <a:rPr lang="en-US" b="1" dirty="0"/>
              <a:t>Transaction Data</a:t>
            </a:r>
          </a:p>
          <a:p>
            <a:pPr marL="0" indent="0">
              <a:buNone/>
            </a:pPr>
            <a:r>
              <a:rPr lang="en-US" b="1" dirty="0"/>
              <a:t>2. Graph</a:t>
            </a:r>
          </a:p>
          <a:p>
            <a:pPr marL="0" indent="0">
              <a:buNone/>
            </a:pPr>
            <a:r>
              <a:rPr lang="en-US" b="1" dirty="0"/>
              <a:t>3. Ordered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FC4B0-7127-7BD2-3C84-42B6B19D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4927C-B477-4A39-A291-E69F7B92228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2DD7B-05B3-BAF0-41AB-90F6BEE4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4E48-8EBF-45D4-86A6-5BE60853586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40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E471-0B30-876F-532A-9E662761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BF36-CBDB-33DC-679D-2369D1B8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data objects have the same fixed set of numeric attributes, then the data objects can be thought of as points in a multi-dimensional space, where each dimension represents a distinct attribute </a:t>
            </a:r>
          </a:p>
          <a:p>
            <a:r>
              <a:rPr lang="en-US" dirty="0"/>
              <a:t>Such data set can be represented by an </a:t>
            </a:r>
            <a:r>
              <a:rPr lang="en-US" b="1" i="1" dirty="0"/>
              <a:t>m</a:t>
            </a:r>
            <a:r>
              <a:rPr lang="en-US" dirty="0"/>
              <a:t> by </a:t>
            </a:r>
            <a:r>
              <a:rPr lang="en-US" b="1" i="1" dirty="0"/>
              <a:t>n</a:t>
            </a:r>
            <a:r>
              <a:rPr lang="en-US" dirty="0"/>
              <a:t> matrix, where there are m rows, one for each object, and n columns, one for each attribute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53BA2-EF2D-6207-55AD-53F7CD57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4927C-B477-4A39-A291-E69F7B92228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BD99-2864-5A4C-6A31-44B00B47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4E48-8EBF-45D4-86A6-5BE608535861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307D46-35BF-5A24-FEAA-3A1780A0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19600"/>
            <a:ext cx="794853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3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B1C6-242C-4B7A-D86B-0275AE01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67215-4FAE-F81F-B8BD-25F08AEB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document becomes a `term' vector, each term is a component (attribute) of the vector, </a:t>
            </a:r>
          </a:p>
          <a:p>
            <a:pPr lvl="1"/>
            <a:r>
              <a:rPr lang="en-US" dirty="0"/>
              <a:t>the value of each component is the number of times the corresponding term occurs in the document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F1958-5426-5A01-AB58-3F672EA3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4927C-B477-4A39-A291-E69F7B92228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616B3-0E18-8CDC-4E73-3F6036D5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4E48-8EBF-45D4-86A6-5BE608535861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82238-38EC-3ED3-CA0A-FC2E3FB77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07" y="3581400"/>
            <a:ext cx="7602011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4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1E13-7AD2-16C7-2FEF-B5FFCC4F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4858D-0F56-3A08-6757-301E64F6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special type of record data, where each record (transaction) involves a set of items.</a:t>
            </a:r>
          </a:p>
          <a:p>
            <a:r>
              <a:rPr lang="en-US" sz="2400" dirty="0"/>
              <a:t>For example, consider a grocery store. </a:t>
            </a:r>
          </a:p>
          <a:p>
            <a:pPr lvl="1"/>
            <a:r>
              <a:rPr lang="en-US" sz="2400" dirty="0"/>
              <a:t>The set of products purchased by a customer during one shopping trip constitute a transaction, </a:t>
            </a:r>
          </a:p>
          <a:p>
            <a:pPr lvl="1"/>
            <a:r>
              <a:rPr lang="en-US" sz="2400" dirty="0"/>
              <a:t>while the individual products that were purchased are the items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CD04-F971-573A-4C40-040F5D42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4927C-B477-4A39-A291-E69F7B92228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D5300-58FB-3C50-96C0-0B800170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4E48-8EBF-45D4-86A6-5BE608535861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E9F66-0E34-22B1-C7FE-D43682343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038600"/>
            <a:ext cx="5334000" cy="26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7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E582-4D91-31FC-1556-404301E0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90FC-F093-B2D7-D244-07A100321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notes and connecting vertices. </a:t>
            </a:r>
          </a:p>
          <a:p>
            <a:r>
              <a:rPr lang="en-US" dirty="0" err="1"/>
              <a:t>Eg</a:t>
            </a:r>
            <a:r>
              <a:rPr lang="en-US" dirty="0"/>
              <a:t>: World Wide Web, Molecular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FA8A-90DE-CB4E-5F7C-C0F315CB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4927C-B477-4A39-A291-E69F7B92228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618D8-3865-1BB5-A4BC-7C6803F7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4E48-8EBF-45D4-86A6-5BE608535861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15BDA-B037-FE42-D3A0-9F6671FD8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16058"/>
            <a:ext cx="4660490" cy="31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24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9821-A7A0-33D0-41F7-79A1F362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5652-624F-C9C5-EC63-B728BD8F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Sequences of transactions </a:t>
            </a:r>
          </a:p>
          <a:p>
            <a:r>
              <a:rPr lang="en-US" dirty="0"/>
              <a:t>Spatial Data </a:t>
            </a:r>
          </a:p>
          <a:p>
            <a:pPr lvl="1"/>
            <a:r>
              <a:rPr lang="en-US" b="1" dirty="0"/>
              <a:t>Spatial data</a:t>
            </a:r>
            <a:r>
              <a:rPr lang="en-US" dirty="0"/>
              <a:t>, also known as geospatial data, is information about a physical object that can be represented by numerical values in a geographic coordinate system. </a:t>
            </a:r>
          </a:p>
          <a:p>
            <a:pPr lvl="1"/>
            <a:r>
              <a:rPr lang="en-US" b="1" dirty="0"/>
              <a:t>Temporal Data </a:t>
            </a:r>
            <a:r>
              <a:rPr lang="en-US" dirty="0"/>
              <a:t>A temporal data denotes the evolution of an object characteristic over a period of time. </a:t>
            </a:r>
            <a:r>
              <a:rPr lang="en-US" dirty="0" err="1"/>
              <a:t>Eg</a:t>
            </a:r>
            <a:r>
              <a:rPr lang="en-US" dirty="0"/>
              <a:t> d=f(t). </a:t>
            </a:r>
          </a:p>
          <a:p>
            <a:pPr lvl="1"/>
            <a:r>
              <a:rPr lang="en-US" b="1" dirty="0"/>
              <a:t>Sequential Data </a:t>
            </a:r>
            <a:r>
              <a:rPr lang="en-US" dirty="0" err="1"/>
              <a:t>Data</a:t>
            </a:r>
            <a:r>
              <a:rPr lang="en-US" dirty="0"/>
              <a:t> arranged in sequence.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8D386-DCAA-87F2-AD06-EF3E73FA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4927C-B477-4A39-A291-E69F7B92228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A23F1-78B0-224D-52D6-28F53880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4E48-8EBF-45D4-86A6-5BE60853586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39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93C5-0597-3748-04CE-54345FDF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D8D1-A66D-9BF1-8720-D31C0607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Non-graphical and graphical methods for exploring univariate, bivariate, multivariate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4B06-3A10-1BD1-1C21-FE4E3699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4927C-B477-4A39-A291-E69F7B92228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9CC5F-C933-0DA8-4F68-C0AAFDCE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4E48-8EBF-45D4-86A6-5BE60853586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614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7CB0-C92A-519D-AD76-1696765A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F496-BE33-A188-2866-C5EB05D5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585C7B"/>
                </a:solidFill>
                <a:effectLst/>
                <a:latin typeface="Roboto" panose="02000000000000000000" pitchFamily="2" charset="0"/>
              </a:rPr>
              <a:t>EDA</a:t>
            </a:r>
            <a:r>
              <a:rPr lang="en-US" sz="2400" b="0" i="0" dirty="0">
                <a:solidFill>
                  <a:srgbClr val="585C7B"/>
                </a:solidFill>
                <a:effectLst/>
                <a:latin typeface="Roboto" panose="02000000000000000000" pitchFamily="2" charset="0"/>
              </a:rPr>
              <a:t> is a way of exploring data through visual summaries and graphics, and there are several different types of EDA to choose from.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585C7B"/>
                </a:solidFill>
                <a:effectLst/>
                <a:latin typeface="Roboto" panose="02000000000000000000" pitchFamily="2" charset="0"/>
              </a:rPr>
              <a:t>Univariate EDA</a:t>
            </a:r>
            <a:r>
              <a:rPr lang="en-US" sz="2400" b="0" i="0" dirty="0">
                <a:solidFill>
                  <a:srgbClr val="585C7B"/>
                </a:solidFill>
                <a:effectLst/>
                <a:latin typeface="Roboto" panose="02000000000000000000" pitchFamily="2" charset="0"/>
              </a:rPr>
              <a:t> involves looking at a single variable at a time. </a:t>
            </a:r>
          </a:p>
          <a:p>
            <a:pPr lvl="1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85C7B"/>
                </a:solidFill>
                <a:effectLst/>
                <a:latin typeface="Roboto" panose="02000000000000000000" pitchFamily="2" charset="0"/>
              </a:rPr>
              <a:t>Univariate EDA can help you understand the data distribution and identify any outliers.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585C7B"/>
                </a:solidFill>
                <a:effectLst/>
                <a:latin typeface="Roboto" panose="02000000000000000000" pitchFamily="2" charset="0"/>
              </a:rPr>
              <a:t>Bivariate EDA</a:t>
            </a:r>
            <a:r>
              <a:rPr lang="en-US" sz="2400" b="0" i="0" dirty="0">
                <a:solidFill>
                  <a:srgbClr val="585C7B"/>
                </a:solidFill>
                <a:effectLst/>
                <a:latin typeface="Roboto" panose="02000000000000000000" pitchFamily="2" charset="0"/>
              </a:rPr>
              <a:t> involves looking at two variables at a time. </a:t>
            </a:r>
          </a:p>
          <a:p>
            <a:pPr lvl="1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85C7B"/>
                </a:solidFill>
                <a:effectLst/>
                <a:latin typeface="Roboto" panose="02000000000000000000" pitchFamily="2" charset="0"/>
              </a:rPr>
              <a:t>Bivariate EDA can help you understand the relationship between two variables and identify any patterns that might exist.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00D7D-43EA-FD29-EA5D-4FAF6A00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4927C-B477-4A39-A291-E69F7B92228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3E153-6A49-1150-1A90-3875953C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4E48-8EBF-45D4-86A6-5BE608535861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28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50D3-81BE-0980-79EE-3893DFC3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745C-A682-06B3-D9A2-A0D25F016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dirty="0"/>
              <a:t>Unit 2: Exploratory Data Analysis [6 Hrs.] </a:t>
            </a:r>
          </a:p>
          <a:p>
            <a:pPr>
              <a:buFont typeface="Monotype Sorts" charset="2"/>
              <a:buNone/>
            </a:pPr>
            <a:r>
              <a:rPr lang="en-US" dirty="0"/>
              <a:t>● Sources and types of data </a:t>
            </a:r>
          </a:p>
          <a:p>
            <a:pPr>
              <a:buFont typeface="Monotype Sorts" charset="2"/>
              <a:buNone/>
            </a:pPr>
            <a:r>
              <a:rPr lang="en-US" dirty="0"/>
              <a:t>● Non-graphical and graphical methods for exploring univariate, bivariate, multivariate data </a:t>
            </a:r>
          </a:p>
          <a:p>
            <a:pPr>
              <a:buFont typeface="Monotype Sorts" charset="2"/>
              <a:buNone/>
            </a:pPr>
            <a:r>
              <a:rPr lang="en-US" dirty="0"/>
              <a:t>● Visualization techniques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32E3E-2949-7FCC-B56C-6EF922E9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4927C-B477-4A39-A291-E69F7B92228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0BDC6-65C0-23A8-CDE4-BF8078EE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4E48-8EBF-45D4-86A6-5BE60853586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081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56D-99CC-413B-2B97-2C47EF66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16C-9F2A-35ED-F49C-6928CB55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85C7B"/>
                </a:solidFill>
                <a:effectLst/>
                <a:latin typeface="Roboto" panose="02000000000000000000" pitchFamily="2" charset="0"/>
              </a:rPr>
              <a:t>Multivariate EDA</a:t>
            </a:r>
            <a:r>
              <a:rPr lang="en-US" b="0" i="0" dirty="0">
                <a:solidFill>
                  <a:srgbClr val="585C7B"/>
                </a:solidFill>
                <a:effectLst/>
                <a:latin typeface="Roboto" panose="02000000000000000000" pitchFamily="2" charset="0"/>
              </a:rPr>
              <a:t> involves looking at three or more variables at a time. Multivariate EDA can help you understand the relationships between several variables and identify any complex patterns or outliers that might exist.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0A4F5-F6A8-7610-304B-DC58DAD0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4927C-B477-4A39-A291-E69F7B92228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9131F-46F4-FE4E-6662-3194DED8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4E48-8EBF-45D4-86A6-5BE608535861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185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C558-E458-06DE-2EDB-8A22E799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62300"/>
            <a:ext cx="8280400" cy="533400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A851D-7797-5A75-2654-FD648D27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4927C-B477-4A39-A291-E69F7B92228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E364E-C032-529A-C987-DB2B31D5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4E48-8EBF-45D4-86A6-5BE608535861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11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2964-F8F7-9658-3B79-4B6C08C6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dirty="0">
                <a:solidFill>
                  <a:srgbClr val="1F1F1F"/>
                </a:solidFill>
                <a:effectLst/>
                <a:latin typeface="Roboto" panose="020F0502020204030204" pitchFamily="2" charset="0"/>
              </a:rPr>
              <a:t>What are Data Source Types?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E2F0-D0F1-A81E-E534-00E9651AF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2" y="1143000"/>
            <a:ext cx="8732837" cy="51054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E2556"/>
                </a:solidFill>
                <a:effectLst/>
                <a:latin typeface="Poppins" panose="020B0502040204020203" pitchFamily="2" charset="0"/>
              </a:rPr>
              <a:t>Databases:</a:t>
            </a:r>
            <a:r>
              <a:rPr lang="en-US" sz="2000" b="0" i="0" dirty="0">
                <a:solidFill>
                  <a:srgbClr val="1E2556"/>
                </a:solidFill>
                <a:effectLst/>
                <a:latin typeface="Poppins" panose="020B0502040204020203" pitchFamily="2" charset="0"/>
              </a:rPr>
              <a:t> Structured data stored in relational databases like SQL, NoSQL databases, or data warehouses.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E2556"/>
                </a:solidFill>
                <a:effectLst/>
                <a:latin typeface="Poppins" panose="020B0502040204020203" pitchFamily="2" charset="0"/>
              </a:rPr>
              <a:t>APIs:</a:t>
            </a:r>
            <a:r>
              <a:rPr lang="en-US" sz="2000" b="0" i="0" dirty="0">
                <a:solidFill>
                  <a:srgbClr val="1E2556"/>
                </a:solidFill>
                <a:effectLst/>
                <a:latin typeface="Poppins" panose="020B0502040204020203" pitchFamily="2" charset="0"/>
              </a:rPr>
              <a:t> Data fetched from web services or applications via API calls.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E2556"/>
                </a:solidFill>
                <a:effectLst/>
                <a:latin typeface="Poppins" panose="020B0502040204020203" pitchFamily="2" charset="0"/>
              </a:rPr>
              <a:t>Flat Files:</a:t>
            </a:r>
            <a:r>
              <a:rPr lang="en-US" sz="2000" b="0" i="0" dirty="0">
                <a:solidFill>
                  <a:srgbClr val="1E2556"/>
                </a:solidFill>
                <a:effectLst/>
                <a:latin typeface="Poppins" panose="020B0502040204020203" pitchFamily="2" charset="0"/>
              </a:rPr>
              <a:t> Data from CSVs, Excel sheets, text files, or XML/JSON formats.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E2556"/>
                </a:solidFill>
                <a:effectLst/>
                <a:latin typeface="Poppins" panose="020B0502040204020203" pitchFamily="2" charset="0"/>
              </a:rPr>
              <a:t>Streaming Data:</a:t>
            </a:r>
            <a:r>
              <a:rPr lang="en-US" sz="2000" b="0" i="0" dirty="0">
                <a:solidFill>
                  <a:srgbClr val="1E2556"/>
                </a:solidFill>
                <a:effectLst/>
                <a:latin typeface="Poppins" panose="020B0502040204020203" pitchFamily="2" charset="0"/>
              </a:rPr>
              <a:t> Real-time data from IoT devices, sensors, or live feeds.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E2556"/>
                </a:solidFill>
                <a:effectLst/>
                <a:latin typeface="Poppins" panose="020B0502040204020203" pitchFamily="2" charset="0"/>
              </a:rPr>
              <a:t>Cloud Services:</a:t>
            </a:r>
            <a:r>
              <a:rPr lang="en-US" sz="2000" b="0" i="0" dirty="0">
                <a:solidFill>
                  <a:srgbClr val="1E2556"/>
                </a:solidFill>
                <a:effectLst/>
                <a:latin typeface="Poppins" panose="020B0502040204020203" pitchFamily="2" charset="0"/>
              </a:rPr>
              <a:t> Data stored in cloud platforms like AWS, Google Cloud, or Azure.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E2556"/>
                </a:solidFill>
                <a:effectLst/>
                <a:latin typeface="Poppins" panose="020B0502040204020203" pitchFamily="2" charset="0"/>
              </a:rPr>
              <a:t>Manual Input:</a:t>
            </a:r>
            <a:r>
              <a:rPr lang="en-US" sz="2000" b="0" i="0" dirty="0">
                <a:solidFill>
                  <a:srgbClr val="1E2556"/>
                </a:solidFill>
                <a:effectLst/>
                <a:latin typeface="Poppins" panose="020B0502040204020203" pitchFamily="2" charset="0"/>
              </a:rPr>
              <a:t> Data entered manually by users or operators into systems.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E2556"/>
                </a:solidFill>
                <a:effectLst/>
                <a:latin typeface="Poppins" panose="020B0502040204020203" pitchFamily="2" charset="0"/>
              </a:rPr>
              <a:t>Other Sources:</a:t>
            </a:r>
            <a:r>
              <a:rPr lang="en-US" sz="2000" b="0" i="0" dirty="0">
                <a:solidFill>
                  <a:srgbClr val="1E2556"/>
                </a:solidFill>
                <a:effectLst/>
                <a:latin typeface="Poppins" panose="020B0502040204020203" pitchFamily="2" charset="0"/>
              </a:rPr>
              <a:t> Data from alternative sources like RSS feeds, social media, or web scraping tools, often providing unstructured or semi-structured data that adds real-time insights to your analysis.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9E90-0D88-0C01-A30C-5633CA20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84520"/>
            <a:ext cx="2133600" cy="365125"/>
          </a:xfrm>
        </p:spPr>
        <p:txBody>
          <a:bodyPr/>
          <a:lstStyle/>
          <a:p>
            <a:pPr>
              <a:defRPr/>
            </a:pPr>
            <a:fld id="{E024927C-B477-4A39-A291-E69F7B92228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0DA33-0528-2185-28C4-9E9A45EA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4E48-8EBF-45D4-86A6-5BE60853586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63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4267200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Collection of </a:t>
            </a:r>
            <a:r>
              <a:rPr lang="en-US" sz="2400" b="1" i="1" dirty="0">
                <a:solidFill>
                  <a:srgbClr val="CC6600"/>
                </a:solidFill>
              </a:rPr>
              <a:t>data objects </a:t>
            </a:r>
            <a:r>
              <a:rPr lang="en-US" sz="2400" dirty="0"/>
              <a:t>and their </a:t>
            </a:r>
            <a:r>
              <a:rPr lang="en-US" sz="2400" b="1" i="1" dirty="0">
                <a:solidFill>
                  <a:srgbClr val="CC6600"/>
                </a:solidFill>
              </a:rPr>
              <a:t>attributes</a:t>
            </a:r>
          </a:p>
          <a:p>
            <a:pPr lvl="4"/>
            <a:endParaRPr lang="en-US" sz="600" dirty="0"/>
          </a:p>
          <a:p>
            <a:r>
              <a:rPr lang="en-US" sz="2400" dirty="0"/>
              <a:t>An </a:t>
            </a:r>
            <a:r>
              <a:rPr lang="en-US" sz="2400" b="1" i="1" dirty="0">
                <a:solidFill>
                  <a:srgbClr val="CC6600"/>
                </a:solidFill>
              </a:rPr>
              <a:t>attribute</a:t>
            </a:r>
            <a:r>
              <a:rPr lang="en-US" sz="2400" dirty="0"/>
              <a:t> is a property or characteristic of an object</a:t>
            </a:r>
          </a:p>
          <a:p>
            <a:pPr lvl="1"/>
            <a:r>
              <a:rPr lang="en-US" sz="2000" dirty="0"/>
              <a:t>Examples: eye color of a person, temperature, etc.</a:t>
            </a:r>
          </a:p>
          <a:p>
            <a:pPr lvl="1"/>
            <a:r>
              <a:rPr lang="en-US" sz="2000" dirty="0"/>
              <a:t>Attribute is also known as variable, field, characteristic, dimension, or feature</a:t>
            </a:r>
          </a:p>
          <a:p>
            <a:r>
              <a:rPr lang="en-US" sz="2400" dirty="0"/>
              <a:t>A collection of attributes describe an </a:t>
            </a:r>
            <a:r>
              <a:rPr lang="en-US" sz="2400" b="1" i="1" dirty="0">
                <a:solidFill>
                  <a:srgbClr val="CC6600"/>
                </a:solidFill>
              </a:rPr>
              <a:t>object</a:t>
            </a:r>
          </a:p>
          <a:p>
            <a:pPr lvl="1"/>
            <a:r>
              <a:rPr lang="en-US" sz="2000" dirty="0"/>
              <a:t>Object is also known as record, point, case, sample, entity, or instance</a:t>
            </a:r>
          </a:p>
          <a:p>
            <a:pPr lvl="4"/>
            <a:endParaRPr lang="en-US" dirty="0"/>
          </a:p>
        </p:txBody>
      </p:sp>
      <p:grpSp>
        <p:nvGrpSpPr>
          <p:cNvPr id="4100" name="Group 16"/>
          <p:cNvGrpSpPr>
            <a:grpSpLocks/>
          </p:cNvGrpSpPr>
          <p:nvPr/>
        </p:nvGrpSpPr>
        <p:grpSpPr bwMode="auto">
          <a:xfrm>
            <a:off x="5630863" y="1601788"/>
            <a:ext cx="3513137" cy="5027612"/>
            <a:chOff x="3403" y="1104"/>
            <a:chExt cx="2213" cy="2640"/>
          </a:xfrm>
        </p:grpSpPr>
        <p:graphicFrame>
          <p:nvGraphicFramePr>
            <p:cNvPr id="4107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405628" imgH="5779008" progId="Word.Document.8">
                    <p:embed/>
                  </p:oleObj>
                </mc:Choice>
                <mc:Fallback>
                  <p:oleObj name="Document" r:id="rId3" imgW="5405628" imgH="5779008" progId="Word.Document.8">
                    <p:embed/>
                    <p:pic>
                      <p:nvPicPr>
                        <p:cNvPr id="410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378"/>
                          <a:ext cx="2213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8" name="AutoShape 12"/>
            <p:cNvSpPr>
              <a:spLocks/>
            </p:cNvSpPr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1" name="Text Box 14"/>
          <p:cNvSpPr txBox="1">
            <a:spLocks noChangeArrowheads="1"/>
          </p:cNvSpPr>
          <p:nvPr/>
        </p:nvSpPr>
        <p:spPr bwMode="auto">
          <a:xfrm>
            <a:off x="6477000" y="106997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4102" name="AutoShape 15"/>
          <p:cNvSpPr>
            <a:spLocks/>
          </p:cNvSpPr>
          <p:nvPr/>
        </p:nvSpPr>
        <p:spPr bwMode="auto">
          <a:xfrm>
            <a:off x="5257800" y="2517775"/>
            <a:ext cx="381000" cy="3808413"/>
          </a:xfrm>
          <a:prstGeom prst="leftBrace">
            <a:avLst>
              <a:gd name="adj1" fmla="val 8329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17"/>
          <p:cNvSpPr txBox="1">
            <a:spLocks noChangeArrowheads="1"/>
          </p:cNvSpPr>
          <p:nvPr/>
        </p:nvSpPr>
        <p:spPr bwMode="auto">
          <a:xfrm rot="16200000">
            <a:off x="4335463" y="388937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Objects</a:t>
            </a:r>
          </a:p>
        </p:txBody>
      </p:sp>
      <p:grpSp>
        <p:nvGrpSpPr>
          <p:cNvPr id="4104" name="Group 19"/>
          <p:cNvGrpSpPr>
            <a:grpSpLocks/>
          </p:cNvGrpSpPr>
          <p:nvPr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4105" name="Rectangle 20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Rectangle 21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Values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i="1" dirty="0">
                <a:solidFill>
                  <a:srgbClr val="CC6600"/>
                </a:solidFill>
              </a:rPr>
              <a:t>Attribute values</a:t>
            </a:r>
            <a:r>
              <a:rPr lang="en-US" sz="2400" b="1" i="1" dirty="0"/>
              <a:t> </a:t>
            </a:r>
            <a:r>
              <a:rPr lang="en-US" sz="2400" dirty="0"/>
              <a:t>are numbers or symbols assigned to an attribute for a particular object</a:t>
            </a:r>
          </a:p>
          <a:p>
            <a:pPr lvl="4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Distinction between attributes and attribute values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Same attribute can be mapped to different attribute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Example: height can be measured in feet or meters</a:t>
            </a:r>
          </a:p>
          <a:p>
            <a:pPr lvl="4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Different attributes can be mapped to the same set of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Example: Attribute values for ID and age are integers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 But properties of attribute can be different than the properties of the values used to represent the attribute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7A14-F161-3815-2D6D-59B2D288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F936-8944-CC1B-9497-26D77039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>
              <a:buNone/>
            </a:pPr>
            <a:r>
              <a:rPr lang="en-US" b="1" i="0" dirty="0">
                <a:effectLst/>
                <a:latin typeface="var(--artdeco-reset-typography-font-family-sans)"/>
              </a:rPr>
              <a:t>Types of attributes in DM</a:t>
            </a:r>
            <a:endParaRPr lang="en-US" b="1" i="0" dirty="0">
              <a:effectLst/>
              <a:latin typeface="-apple-system"/>
            </a:endParaRPr>
          </a:p>
          <a:p>
            <a:pPr marL="457200" indent="-457200" algn="l" fontAlgn="auto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Qualitative Attributes </a:t>
            </a:r>
            <a:r>
              <a:rPr lang="en-US" sz="2400" b="0" i="0" dirty="0">
                <a:effectLst/>
                <a:latin typeface="-apple-system"/>
              </a:rPr>
              <a:t>(Nominal (N), Ordinal (O), Binary(B))</a:t>
            </a:r>
            <a:r>
              <a:rPr lang="en-US" sz="2400" b="0" i="0" dirty="0">
                <a:effectLst/>
                <a:latin typeface="var(--artdeco-reset-typography-font-family-sans)"/>
              </a:rPr>
              <a:t> </a:t>
            </a:r>
            <a:endParaRPr lang="en-US" sz="2400" b="0" i="0" dirty="0">
              <a:effectLst/>
              <a:latin typeface="-apple-system"/>
            </a:endParaRPr>
          </a:p>
          <a:p>
            <a:pPr marL="457200" indent="-457200" algn="l" fontAlgn="auto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Quantitative Attributes </a:t>
            </a:r>
            <a:r>
              <a:rPr lang="en-US" sz="2400" b="0" i="0" dirty="0">
                <a:effectLst/>
                <a:latin typeface="-apple-system"/>
              </a:rPr>
              <a:t>(Numeric, Discrete, Continuous)</a:t>
            </a:r>
          </a:p>
          <a:p>
            <a:pPr marL="457200" indent="-457200" algn="l" fontAlgn="auto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Biological Sequences</a:t>
            </a:r>
          </a:p>
          <a:p>
            <a:pPr marL="457200" indent="-457200" algn="l" fontAlgn="auto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Time Series</a:t>
            </a:r>
          </a:p>
          <a:p>
            <a:pPr marL="457200" indent="-457200" algn="l" fontAlgn="auto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Images</a:t>
            </a:r>
          </a:p>
          <a:p>
            <a:pPr marL="457200" indent="-457200" algn="l" fontAlgn="auto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Sound</a:t>
            </a:r>
          </a:p>
          <a:p>
            <a:pPr marL="457200" indent="-457200" algn="l" fontAlgn="auto">
              <a:buFont typeface="+mj-lt"/>
              <a:buAutoNum type="arabicPeriod"/>
            </a:pPr>
            <a:r>
              <a:rPr lang="en-US" sz="2400" b="1" i="0" dirty="0">
                <a:effectLst/>
                <a:latin typeface="-apple-system"/>
              </a:rPr>
              <a:t>Video</a:t>
            </a:r>
            <a:endParaRPr lang="en-US" b="1" i="0" dirty="0">
              <a:effectLst/>
              <a:latin typeface="-apple-system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3D900-5B9D-36DC-9F5B-E7B0061A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4927C-B477-4A39-A291-E69F7B92228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55CE8-8B47-5C8D-A6F3-5D574BEA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4E48-8EBF-45D4-86A6-5BE60853586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42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F02B-BF5D-A360-C1D2-3F30DEBC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E7373-AA2B-CA1A-8E4F-9DD3D30E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4927C-B477-4A39-A291-E69F7B92228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DD42E-5030-40C6-78B9-0EA2E372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4E48-8EBF-45D4-86A6-5BE608535861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2AA7EA4-041B-909D-D7CC-C83FEFDB1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371600"/>
            <a:ext cx="7975600" cy="446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45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4E2D-851F-5456-118C-1B6ABF5F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Attributes: Approach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5B67-B02A-7B56-DD09-E96F264C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4927C-B477-4A39-A291-E69F7B92228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F4416-A854-A733-F2BD-5E44D0D9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4E48-8EBF-45D4-86A6-5BE608535861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026" name="Picture 2" descr="Journey into Data Science. An Introduction to Data | by Tarun Gupta | TDS  Archive | Medium">
            <a:extLst>
              <a:ext uri="{FF2B5EF4-FFF2-40B4-BE49-F238E27FC236}">
                <a16:creationId xmlns:a16="http://schemas.microsoft.com/office/drawing/2014/main" id="{0584F841-8B89-8E32-6DA6-D0F62FD81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066800"/>
            <a:ext cx="6019800" cy="54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10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E616-CC6D-1DDC-57A2-B4EFFF5F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Discrete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11118-DF59-C8A9-F434-B5D08C94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only a finite or countably infinite set of values</a:t>
            </a:r>
          </a:p>
          <a:p>
            <a:r>
              <a:rPr lang="en-US" dirty="0"/>
              <a:t>Examples: zip codes, counts, or the set of words in a collection of documents </a:t>
            </a:r>
          </a:p>
          <a:p>
            <a:r>
              <a:rPr lang="en-US" dirty="0"/>
              <a:t>Often represented as integer variables. </a:t>
            </a:r>
          </a:p>
          <a:p>
            <a:r>
              <a:rPr lang="en-US" dirty="0"/>
              <a:t>Note: </a:t>
            </a:r>
            <a:r>
              <a:rPr lang="en-US" b="1" dirty="0"/>
              <a:t>binary attributes are a special case of discrete attributes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13C28-706D-073D-6BD9-D90BCB27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4927C-B477-4A39-A291-E69F7B922289}" type="datetime1">
              <a:rPr lang="en-US" smtClean="0"/>
              <a:t>3/29/2025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B1991-64E7-EF32-5515-DDB876DD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4E48-8EBF-45D4-86A6-5BE60853586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374555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146476587</TotalTime>
  <Pages>3</Pages>
  <Words>971</Words>
  <Application>Microsoft Office PowerPoint</Application>
  <PresentationFormat>On-screen Show (4:3)</PresentationFormat>
  <Paragraphs>138</Paragraphs>
  <Slides>21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-apple-system</vt:lpstr>
      <vt:lpstr>Arial</vt:lpstr>
      <vt:lpstr>Monotype Sorts</vt:lpstr>
      <vt:lpstr>Poppins</vt:lpstr>
      <vt:lpstr>Roboto</vt:lpstr>
      <vt:lpstr>Tahoma</vt:lpstr>
      <vt:lpstr>Times New Roman</vt:lpstr>
      <vt:lpstr>var(--artdeco-reset-typography-font-family-sans)</vt:lpstr>
      <vt:lpstr>Wingdings</vt:lpstr>
      <vt:lpstr>LC.BRev.FY97</vt:lpstr>
      <vt:lpstr>Document</vt:lpstr>
      <vt:lpstr>Data Mining: Introduction</vt:lpstr>
      <vt:lpstr>Outline</vt:lpstr>
      <vt:lpstr>What are Data Source Types?</vt:lpstr>
      <vt:lpstr>What is Data?</vt:lpstr>
      <vt:lpstr>Attribute Values</vt:lpstr>
      <vt:lpstr>Types of Data</vt:lpstr>
      <vt:lpstr>Types of Data</vt:lpstr>
      <vt:lpstr>Types of Attributes: Approach 1</vt:lpstr>
      <vt:lpstr>Approach 2: Discrete Attribute</vt:lpstr>
      <vt:lpstr>Continuous Attribute</vt:lpstr>
      <vt:lpstr>Approach 3</vt:lpstr>
      <vt:lpstr>Types of data sets</vt:lpstr>
      <vt:lpstr>Data Matrix</vt:lpstr>
      <vt:lpstr>Document Data</vt:lpstr>
      <vt:lpstr>Transaction Data</vt:lpstr>
      <vt:lpstr>Graph</vt:lpstr>
      <vt:lpstr>Ordered</vt:lpstr>
      <vt:lpstr>Continued…</vt:lpstr>
      <vt:lpstr>…</vt:lpstr>
      <vt:lpstr>…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subject/>
  <dc:creator>Computations</dc:creator>
  <cp:keywords/>
  <dc:description/>
  <cp:lastModifiedBy>sunil regmi</cp:lastModifiedBy>
  <cp:revision>407</cp:revision>
  <cp:lastPrinted>2001-08-28T17:59:37Z</cp:lastPrinted>
  <dcterms:created xsi:type="dcterms:W3CDTF">1998-03-18T13:44:31Z</dcterms:created>
  <dcterms:modified xsi:type="dcterms:W3CDTF">2025-03-29T15:37:46Z</dcterms:modified>
</cp:coreProperties>
</file>