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4536B-15A0-4E48-8966-A64DD5B51682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8BFC8EBB-67F6-4B2A-BBCF-F4DDAA58E5A1}">
      <dgm:prSet/>
      <dgm:spPr/>
      <dgm:t>
        <a:bodyPr/>
        <a:lstStyle/>
        <a:p>
          <a:pPr rtl="0"/>
          <a:r>
            <a:rPr lang="en-US" b="1" dirty="0" smtClean="0"/>
            <a:t>Identification: </a:t>
          </a:r>
          <a:r>
            <a:rPr lang="en-US" dirty="0" smtClean="0"/>
            <a:t>The Fake Production Identification System leverages </a:t>
          </a:r>
          <a:r>
            <a:rPr lang="en-US" dirty="0" err="1" smtClean="0"/>
            <a:t>blockchain</a:t>
          </a:r>
          <a:r>
            <a:rPr lang="en-US" dirty="0" smtClean="0"/>
            <a:t> technology to identify counterfeit products.</a:t>
          </a:r>
          <a:endParaRPr lang="en-US" dirty="0"/>
        </a:p>
      </dgm:t>
    </dgm:pt>
    <dgm:pt modelId="{8629D5D0-3B69-430D-BE86-D9109AF6F6BF}" type="parTrans" cxnId="{92A9D9EC-91A8-4548-A6C4-24C68F108E38}">
      <dgm:prSet/>
      <dgm:spPr/>
      <dgm:t>
        <a:bodyPr/>
        <a:lstStyle/>
        <a:p>
          <a:endParaRPr lang="en-US"/>
        </a:p>
      </dgm:t>
    </dgm:pt>
    <dgm:pt modelId="{0D4FAEC5-A3CB-41E9-9D35-CFB8CF57DDBB}" type="sibTrans" cxnId="{92A9D9EC-91A8-4548-A6C4-24C68F108E38}">
      <dgm:prSet/>
      <dgm:spPr/>
      <dgm:t>
        <a:bodyPr/>
        <a:lstStyle/>
        <a:p>
          <a:endParaRPr lang="en-US"/>
        </a:p>
      </dgm:t>
    </dgm:pt>
    <dgm:pt modelId="{279D47AC-14B2-48A1-B490-56659BDAD5B9}">
      <dgm:prSet/>
      <dgm:spPr/>
      <dgm:t>
        <a:bodyPr/>
        <a:lstStyle/>
        <a:p>
          <a:pPr rtl="0"/>
          <a:r>
            <a:rPr lang="en-US" b="1" dirty="0" smtClean="0"/>
            <a:t>Verification: </a:t>
          </a:r>
          <a:r>
            <a:rPr lang="en-US" dirty="0" smtClean="0"/>
            <a:t>It uses a unique digital identity for each product, which can be verified by scanning the product's QR code.-</a:t>
          </a:r>
          <a:endParaRPr lang="en-US" dirty="0"/>
        </a:p>
      </dgm:t>
    </dgm:pt>
    <dgm:pt modelId="{60AFC155-A3D2-4C26-84D6-8511B02D7D9A}" type="parTrans" cxnId="{DD641C9B-A0E5-4E6C-A036-AD43A1347D40}">
      <dgm:prSet/>
      <dgm:spPr/>
      <dgm:t>
        <a:bodyPr/>
        <a:lstStyle/>
        <a:p>
          <a:endParaRPr lang="en-US"/>
        </a:p>
      </dgm:t>
    </dgm:pt>
    <dgm:pt modelId="{5F86EF87-A2A8-427A-BDC1-16BDF37F16D4}" type="sibTrans" cxnId="{DD641C9B-A0E5-4E6C-A036-AD43A1347D40}">
      <dgm:prSet/>
      <dgm:spPr/>
      <dgm:t>
        <a:bodyPr/>
        <a:lstStyle/>
        <a:p>
          <a:endParaRPr lang="en-US"/>
        </a:p>
      </dgm:t>
    </dgm:pt>
    <dgm:pt modelId="{580310B2-4503-42A7-898D-34FED90CE1C7}">
      <dgm:prSet/>
      <dgm:spPr/>
      <dgm:t>
        <a:bodyPr/>
        <a:lstStyle/>
        <a:p>
          <a:pPr rtl="0"/>
          <a:r>
            <a:rPr lang="en-US" b="1" dirty="0" smtClean="0"/>
            <a:t>Transparency: </a:t>
          </a:r>
          <a:r>
            <a:rPr lang="en-US" dirty="0" smtClean="0"/>
            <a:t>This system provides a transparent and secure platform for tracking and verifying the authenticity of products.</a:t>
          </a:r>
          <a:endParaRPr lang="en-US" dirty="0"/>
        </a:p>
      </dgm:t>
    </dgm:pt>
    <dgm:pt modelId="{5BFAE45B-4009-4784-BF13-10C938703788}" type="parTrans" cxnId="{0A32F75F-E95F-487D-9F44-729E54F5A93C}">
      <dgm:prSet/>
      <dgm:spPr/>
      <dgm:t>
        <a:bodyPr/>
        <a:lstStyle/>
        <a:p>
          <a:endParaRPr lang="en-US"/>
        </a:p>
      </dgm:t>
    </dgm:pt>
    <dgm:pt modelId="{875B5F3B-DC2A-48C1-BEC3-E4ECFB15A03F}" type="sibTrans" cxnId="{0A32F75F-E95F-487D-9F44-729E54F5A93C}">
      <dgm:prSet/>
      <dgm:spPr/>
      <dgm:t>
        <a:bodyPr/>
        <a:lstStyle/>
        <a:p>
          <a:endParaRPr lang="en-US"/>
        </a:p>
      </dgm:t>
    </dgm:pt>
    <dgm:pt modelId="{C43FEA7C-166F-4043-8460-AE61FDF5E305}" type="pres">
      <dgm:prSet presAssocID="{3734536B-15A0-4E48-8966-A64DD5B516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6C4682-6347-4CAE-88E5-C271069E03CC}" type="pres">
      <dgm:prSet presAssocID="{8BFC8EBB-67F6-4B2A-BBCF-F4DDAA58E5A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F55B0-E10A-440A-BE95-5D2B18202D6D}" type="pres">
      <dgm:prSet presAssocID="{0D4FAEC5-A3CB-41E9-9D35-CFB8CF57DDBB}" presName="spacer" presStyleCnt="0"/>
      <dgm:spPr/>
    </dgm:pt>
    <dgm:pt modelId="{FAF91BC5-5767-41CF-B4FD-E4BED99E6821}" type="pres">
      <dgm:prSet presAssocID="{279D47AC-14B2-48A1-B490-56659BDAD5B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7E01D-B340-4CD2-9978-A22D2650851F}" type="pres">
      <dgm:prSet presAssocID="{5F86EF87-A2A8-427A-BDC1-16BDF37F16D4}" presName="spacer" presStyleCnt="0"/>
      <dgm:spPr/>
    </dgm:pt>
    <dgm:pt modelId="{7409E545-FA80-46B5-AD5C-A56550BB074D}" type="pres">
      <dgm:prSet presAssocID="{580310B2-4503-42A7-898D-34FED90CE1C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C57653-D572-4D22-B0D8-1ACE0D310A32}" type="presOf" srcId="{3734536B-15A0-4E48-8966-A64DD5B51682}" destId="{C43FEA7C-166F-4043-8460-AE61FDF5E305}" srcOrd="0" destOrd="0" presId="urn:microsoft.com/office/officeart/2005/8/layout/vList2"/>
    <dgm:cxn modelId="{DD641C9B-A0E5-4E6C-A036-AD43A1347D40}" srcId="{3734536B-15A0-4E48-8966-A64DD5B51682}" destId="{279D47AC-14B2-48A1-B490-56659BDAD5B9}" srcOrd="1" destOrd="0" parTransId="{60AFC155-A3D2-4C26-84D6-8511B02D7D9A}" sibTransId="{5F86EF87-A2A8-427A-BDC1-16BDF37F16D4}"/>
    <dgm:cxn modelId="{0A32F75F-E95F-487D-9F44-729E54F5A93C}" srcId="{3734536B-15A0-4E48-8966-A64DD5B51682}" destId="{580310B2-4503-42A7-898D-34FED90CE1C7}" srcOrd="2" destOrd="0" parTransId="{5BFAE45B-4009-4784-BF13-10C938703788}" sibTransId="{875B5F3B-DC2A-48C1-BEC3-E4ECFB15A03F}"/>
    <dgm:cxn modelId="{BA241CBA-A09A-4C1C-9552-1B3184AC9008}" type="presOf" srcId="{279D47AC-14B2-48A1-B490-56659BDAD5B9}" destId="{FAF91BC5-5767-41CF-B4FD-E4BED99E6821}" srcOrd="0" destOrd="0" presId="urn:microsoft.com/office/officeart/2005/8/layout/vList2"/>
    <dgm:cxn modelId="{E8315B5E-9E6C-464C-A3E5-89D0C50F38C8}" type="presOf" srcId="{580310B2-4503-42A7-898D-34FED90CE1C7}" destId="{7409E545-FA80-46B5-AD5C-A56550BB074D}" srcOrd="0" destOrd="0" presId="urn:microsoft.com/office/officeart/2005/8/layout/vList2"/>
    <dgm:cxn modelId="{92A9D9EC-91A8-4548-A6C4-24C68F108E38}" srcId="{3734536B-15A0-4E48-8966-A64DD5B51682}" destId="{8BFC8EBB-67F6-4B2A-BBCF-F4DDAA58E5A1}" srcOrd="0" destOrd="0" parTransId="{8629D5D0-3B69-430D-BE86-D9109AF6F6BF}" sibTransId="{0D4FAEC5-A3CB-41E9-9D35-CFB8CF57DDBB}"/>
    <dgm:cxn modelId="{14C0F46E-DD63-40CA-ADED-CF01E58DFE40}" type="presOf" srcId="{8BFC8EBB-67F6-4B2A-BBCF-F4DDAA58E5A1}" destId="{7B6C4682-6347-4CAE-88E5-C271069E03CC}" srcOrd="0" destOrd="0" presId="urn:microsoft.com/office/officeart/2005/8/layout/vList2"/>
    <dgm:cxn modelId="{2AEF6052-8E60-40E5-86E9-0775F1AB5E2E}" type="presParOf" srcId="{C43FEA7C-166F-4043-8460-AE61FDF5E305}" destId="{7B6C4682-6347-4CAE-88E5-C271069E03CC}" srcOrd="0" destOrd="0" presId="urn:microsoft.com/office/officeart/2005/8/layout/vList2"/>
    <dgm:cxn modelId="{7BFC4BCD-4A08-4C38-8B46-679F3A56F9FC}" type="presParOf" srcId="{C43FEA7C-166F-4043-8460-AE61FDF5E305}" destId="{121F55B0-E10A-440A-BE95-5D2B18202D6D}" srcOrd="1" destOrd="0" presId="urn:microsoft.com/office/officeart/2005/8/layout/vList2"/>
    <dgm:cxn modelId="{5D11CAAB-65CD-4BA1-B7B5-D05206CDCD01}" type="presParOf" srcId="{C43FEA7C-166F-4043-8460-AE61FDF5E305}" destId="{FAF91BC5-5767-41CF-B4FD-E4BED99E6821}" srcOrd="2" destOrd="0" presId="urn:microsoft.com/office/officeart/2005/8/layout/vList2"/>
    <dgm:cxn modelId="{4A9F7331-3780-473A-8672-991219E560EA}" type="presParOf" srcId="{C43FEA7C-166F-4043-8460-AE61FDF5E305}" destId="{EEA7E01D-B340-4CD2-9978-A22D2650851F}" srcOrd="3" destOrd="0" presId="urn:microsoft.com/office/officeart/2005/8/layout/vList2"/>
    <dgm:cxn modelId="{CD6536D5-000A-4B72-B5FF-745F5AE6C575}" type="presParOf" srcId="{C43FEA7C-166F-4043-8460-AE61FDF5E305}" destId="{7409E545-FA80-46B5-AD5C-A56550BB07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81C77-4F17-4595-9A8B-196D6201727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06F89D6-0D39-4E1D-AE98-0CC4CAE5D1C3}">
      <dgm:prSet/>
      <dgm:spPr/>
      <dgm:t>
        <a:bodyPr/>
        <a:lstStyle/>
        <a:p>
          <a:pPr rtl="0"/>
          <a:r>
            <a:rPr lang="en-US" smtClean="0"/>
            <a:t>HTML/CSS: HTML and CSS are used to structure and style the website. They define the layout and appearance of the web pages.</a:t>
          </a:r>
          <a:endParaRPr lang="en-US"/>
        </a:p>
      </dgm:t>
    </dgm:pt>
    <dgm:pt modelId="{3407C8A4-67B6-4EE0-A260-FE6FED8F47E6}" type="parTrans" cxnId="{6C9DB926-2B27-47BF-8D0F-83206046DBA8}">
      <dgm:prSet/>
      <dgm:spPr/>
      <dgm:t>
        <a:bodyPr/>
        <a:lstStyle/>
        <a:p>
          <a:endParaRPr lang="en-US"/>
        </a:p>
      </dgm:t>
    </dgm:pt>
    <dgm:pt modelId="{B33A4B59-5FB2-48BF-B75F-52CDE6D1308D}" type="sibTrans" cxnId="{6C9DB926-2B27-47BF-8D0F-83206046DBA8}">
      <dgm:prSet/>
      <dgm:spPr/>
      <dgm:t>
        <a:bodyPr/>
        <a:lstStyle/>
        <a:p>
          <a:endParaRPr lang="en-US"/>
        </a:p>
      </dgm:t>
    </dgm:pt>
    <dgm:pt modelId="{6E61C3DE-751A-4BB7-AD9C-6E9EA5B5D924}">
      <dgm:prSet/>
      <dgm:spPr/>
      <dgm:t>
        <a:bodyPr/>
        <a:lstStyle/>
        <a:p>
          <a:pPr rtl="0"/>
          <a:r>
            <a:rPr lang="en-US" dirty="0" smtClean="0"/>
            <a:t>Bootstrap: Bootstrap, a popular HTML and CSS is used to create responsive and mobile-first web pages. It simplifies web development and ensures consistency across devices.</a:t>
          </a:r>
          <a:endParaRPr lang="en-US" dirty="0"/>
        </a:p>
      </dgm:t>
    </dgm:pt>
    <dgm:pt modelId="{34988FF3-122C-44ED-809C-5C4973A93FE9}" type="parTrans" cxnId="{D6D5492A-5918-405E-B59C-1C3990BD766F}">
      <dgm:prSet/>
      <dgm:spPr/>
      <dgm:t>
        <a:bodyPr/>
        <a:lstStyle/>
        <a:p>
          <a:endParaRPr lang="en-US"/>
        </a:p>
      </dgm:t>
    </dgm:pt>
    <dgm:pt modelId="{783FBC4F-48FE-46F7-838E-C5D8F43BE142}" type="sibTrans" cxnId="{D6D5492A-5918-405E-B59C-1C3990BD766F}">
      <dgm:prSet/>
      <dgm:spPr/>
      <dgm:t>
        <a:bodyPr/>
        <a:lstStyle/>
        <a:p>
          <a:endParaRPr lang="en-US"/>
        </a:p>
      </dgm:t>
    </dgm:pt>
    <dgm:pt modelId="{A5B0F514-6F7C-4C37-B265-99CA2F713028}">
      <dgm:prSet/>
      <dgm:spPr/>
      <dgm:t>
        <a:bodyPr/>
        <a:lstStyle/>
        <a:p>
          <a:pPr rtl="0"/>
          <a:r>
            <a:rPr lang="en-US" smtClean="0"/>
            <a:t>Blockchain: Blockchain technology forms the backbone of the system, providing a decentralized and secure method of recording transactions.</a:t>
          </a:r>
          <a:endParaRPr lang="en-US"/>
        </a:p>
      </dgm:t>
    </dgm:pt>
    <dgm:pt modelId="{89DE6A74-F16C-4AC8-B361-E2AEC52E165E}" type="parTrans" cxnId="{4021E34F-114B-4C81-874F-193D72FBACD7}">
      <dgm:prSet/>
      <dgm:spPr/>
      <dgm:t>
        <a:bodyPr/>
        <a:lstStyle/>
        <a:p>
          <a:endParaRPr lang="en-US"/>
        </a:p>
      </dgm:t>
    </dgm:pt>
    <dgm:pt modelId="{A3EA7AC9-1EC5-452C-B694-F89046D516B3}" type="sibTrans" cxnId="{4021E34F-114B-4C81-874F-193D72FBACD7}">
      <dgm:prSet/>
      <dgm:spPr/>
      <dgm:t>
        <a:bodyPr/>
        <a:lstStyle/>
        <a:p>
          <a:endParaRPr lang="en-US"/>
        </a:p>
      </dgm:t>
    </dgm:pt>
    <dgm:pt modelId="{DD84120B-9C70-4A9F-8591-5DE5482977F2}" type="pres">
      <dgm:prSet presAssocID="{DED81C77-4F17-4595-9A8B-196D620172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AC0F17-4336-4244-8C81-97A640AB90EB}" type="pres">
      <dgm:prSet presAssocID="{206F89D6-0D39-4E1D-AE98-0CC4CAE5D1C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CE53C-2B2B-4792-BDFB-3C039CF9E22F}" type="pres">
      <dgm:prSet presAssocID="{B33A4B59-5FB2-48BF-B75F-52CDE6D1308D}" presName="spacer" presStyleCnt="0"/>
      <dgm:spPr/>
    </dgm:pt>
    <dgm:pt modelId="{AA049B20-FC38-4772-B06F-A5E474E868C7}" type="pres">
      <dgm:prSet presAssocID="{6E61C3DE-751A-4BB7-AD9C-6E9EA5B5D92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6C91B-DD49-49C3-925F-5A32B2225524}" type="pres">
      <dgm:prSet presAssocID="{783FBC4F-48FE-46F7-838E-C5D8F43BE142}" presName="spacer" presStyleCnt="0"/>
      <dgm:spPr/>
    </dgm:pt>
    <dgm:pt modelId="{B4A94A8F-8130-44D4-A455-0AD6EACF336C}" type="pres">
      <dgm:prSet presAssocID="{A5B0F514-6F7C-4C37-B265-99CA2F71302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7F73B7-6D4A-460A-9A0A-FD3C7DB58A0D}" type="presOf" srcId="{A5B0F514-6F7C-4C37-B265-99CA2F713028}" destId="{B4A94A8F-8130-44D4-A455-0AD6EACF336C}" srcOrd="0" destOrd="0" presId="urn:microsoft.com/office/officeart/2005/8/layout/vList2"/>
    <dgm:cxn modelId="{D6D5492A-5918-405E-B59C-1C3990BD766F}" srcId="{DED81C77-4F17-4595-9A8B-196D62017273}" destId="{6E61C3DE-751A-4BB7-AD9C-6E9EA5B5D924}" srcOrd="1" destOrd="0" parTransId="{34988FF3-122C-44ED-809C-5C4973A93FE9}" sibTransId="{783FBC4F-48FE-46F7-838E-C5D8F43BE142}"/>
    <dgm:cxn modelId="{2157E61D-44C5-47FC-B836-A67B88C88070}" type="presOf" srcId="{206F89D6-0D39-4E1D-AE98-0CC4CAE5D1C3}" destId="{16AC0F17-4336-4244-8C81-97A640AB90EB}" srcOrd="0" destOrd="0" presId="urn:microsoft.com/office/officeart/2005/8/layout/vList2"/>
    <dgm:cxn modelId="{4021E34F-114B-4C81-874F-193D72FBACD7}" srcId="{DED81C77-4F17-4595-9A8B-196D62017273}" destId="{A5B0F514-6F7C-4C37-B265-99CA2F713028}" srcOrd="2" destOrd="0" parTransId="{89DE6A74-F16C-4AC8-B361-E2AEC52E165E}" sibTransId="{A3EA7AC9-1EC5-452C-B694-F89046D516B3}"/>
    <dgm:cxn modelId="{6C9DB926-2B27-47BF-8D0F-83206046DBA8}" srcId="{DED81C77-4F17-4595-9A8B-196D62017273}" destId="{206F89D6-0D39-4E1D-AE98-0CC4CAE5D1C3}" srcOrd="0" destOrd="0" parTransId="{3407C8A4-67B6-4EE0-A260-FE6FED8F47E6}" sibTransId="{B33A4B59-5FB2-48BF-B75F-52CDE6D1308D}"/>
    <dgm:cxn modelId="{FF9D0B25-32E1-48F4-9E9A-C10C9E55EB8C}" type="presOf" srcId="{6E61C3DE-751A-4BB7-AD9C-6E9EA5B5D924}" destId="{AA049B20-FC38-4772-B06F-A5E474E868C7}" srcOrd="0" destOrd="0" presId="urn:microsoft.com/office/officeart/2005/8/layout/vList2"/>
    <dgm:cxn modelId="{A73F2DAE-B1F0-4DB0-A18F-7CEA4D8082CA}" type="presOf" srcId="{DED81C77-4F17-4595-9A8B-196D62017273}" destId="{DD84120B-9C70-4A9F-8591-5DE5482977F2}" srcOrd="0" destOrd="0" presId="urn:microsoft.com/office/officeart/2005/8/layout/vList2"/>
    <dgm:cxn modelId="{39312DCE-F1E4-439B-9A0D-ABB7299DF813}" type="presParOf" srcId="{DD84120B-9C70-4A9F-8591-5DE5482977F2}" destId="{16AC0F17-4336-4244-8C81-97A640AB90EB}" srcOrd="0" destOrd="0" presId="urn:microsoft.com/office/officeart/2005/8/layout/vList2"/>
    <dgm:cxn modelId="{D11C453B-6E29-4A58-B9EE-1A46344C5B5C}" type="presParOf" srcId="{DD84120B-9C70-4A9F-8591-5DE5482977F2}" destId="{57BCE53C-2B2B-4792-BDFB-3C039CF9E22F}" srcOrd="1" destOrd="0" presId="urn:microsoft.com/office/officeart/2005/8/layout/vList2"/>
    <dgm:cxn modelId="{F6FAA854-9E15-4214-84F8-92637E4FF0A4}" type="presParOf" srcId="{DD84120B-9C70-4A9F-8591-5DE5482977F2}" destId="{AA049B20-FC38-4772-B06F-A5E474E868C7}" srcOrd="2" destOrd="0" presId="urn:microsoft.com/office/officeart/2005/8/layout/vList2"/>
    <dgm:cxn modelId="{074C5E01-B17A-446E-8696-66BF4EAD4E24}" type="presParOf" srcId="{DD84120B-9C70-4A9F-8591-5DE5482977F2}" destId="{4386C91B-DD49-49C3-925F-5A32B2225524}" srcOrd="3" destOrd="0" presId="urn:microsoft.com/office/officeart/2005/8/layout/vList2"/>
    <dgm:cxn modelId="{D13332F7-434D-4735-83B8-DAD273A21714}" type="presParOf" srcId="{DD84120B-9C70-4A9F-8591-5DE5482977F2}" destId="{B4A94A8F-8130-44D4-A455-0AD6EACF33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C4682-6347-4CAE-88E5-C271069E03CC}">
      <dsp:nvSpPr>
        <dsp:cNvPr id="0" name=""/>
        <dsp:cNvSpPr/>
      </dsp:nvSpPr>
      <dsp:spPr>
        <a:xfrm>
          <a:off x="0" y="299169"/>
          <a:ext cx="10515600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Identification: </a:t>
          </a:r>
          <a:r>
            <a:rPr lang="en-US" sz="3000" kern="1200" dirty="0" smtClean="0"/>
            <a:t>The Fake Production Identification System leverages </a:t>
          </a:r>
          <a:r>
            <a:rPr lang="en-US" sz="3000" kern="1200" dirty="0" err="1" smtClean="0"/>
            <a:t>blockchain</a:t>
          </a:r>
          <a:r>
            <a:rPr lang="en-US" sz="3000" kern="1200" dirty="0" smtClean="0"/>
            <a:t> technology to identify counterfeit products.</a:t>
          </a:r>
          <a:endParaRPr lang="en-US" sz="3000" kern="1200" dirty="0"/>
        </a:p>
      </dsp:txBody>
      <dsp:txXfrm>
        <a:off x="58257" y="357426"/>
        <a:ext cx="10399086" cy="1076886"/>
      </dsp:txXfrm>
    </dsp:sp>
    <dsp:sp modelId="{FAF91BC5-5767-41CF-B4FD-E4BED99E6821}">
      <dsp:nvSpPr>
        <dsp:cNvPr id="0" name=""/>
        <dsp:cNvSpPr/>
      </dsp:nvSpPr>
      <dsp:spPr>
        <a:xfrm>
          <a:off x="0" y="1578969"/>
          <a:ext cx="10515600" cy="1193400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Verification: </a:t>
          </a:r>
          <a:r>
            <a:rPr lang="en-US" sz="3000" kern="1200" dirty="0" smtClean="0"/>
            <a:t>It uses a unique digital identity for each product, which can be verified by scanning the product's QR code.-</a:t>
          </a:r>
          <a:endParaRPr lang="en-US" sz="3000" kern="1200" dirty="0"/>
        </a:p>
      </dsp:txBody>
      <dsp:txXfrm>
        <a:off x="58257" y="1637226"/>
        <a:ext cx="10399086" cy="1076886"/>
      </dsp:txXfrm>
    </dsp:sp>
    <dsp:sp modelId="{7409E545-FA80-46B5-AD5C-A56550BB074D}">
      <dsp:nvSpPr>
        <dsp:cNvPr id="0" name=""/>
        <dsp:cNvSpPr/>
      </dsp:nvSpPr>
      <dsp:spPr>
        <a:xfrm>
          <a:off x="0" y="2858768"/>
          <a:ext cx="10515600" cy="119340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Transparency: </a:t>
          </a:r>
          <a:r>
            <a:rPr lang="en-US" sz="3000" kern="1200" dirty="0" smtClean="0"/>
            <a:t>This system provides a transparent and secure platform for tracking and verifying the authenticity of products.</a:t>
          </a:r>
          <a:endParaRPr lang="en-US" sz="3000" kern="1200" dirty="0"/>
        </a:p>
      </dsp:txBody>
      <dsp:txXfrm>
        <a:off x="58257" y="2917025"/>
        <a:ext cx="10399086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C0F17-4336-4244-8C81-97A640AB90EB}">
      <dsp:nvSpPr>
        <dsp:cNvPr id="0" name=""/>
        <dsp:cNvSpPr/>
      </dsp:nvSpPr>
      <dsp:spPr>
        <a:xfrm>
          <a:off x="0" y="5895"/>
          <a:ext cx="10515600" cy="13985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HTML/CSS: HTML and CSS are used to structure and style the website. They define the layout and appearance of the web pages.</a:t>
          </a:r>
          <a:endParaRPr lang="en-US" sz="2500" kern="1200"/>
        </a:p>
      </dsp:txBody>
      <dsp:txXfrm>
        <a:off x="68270" y="74165"/>
        <a:ext cx="10379060" cy="1261975"/>
      </dsp:txXfrm>
    </dsp:sp>
    <dsp:sp modelId="{AA049B20-FC38-4772-B06F-A5E474E868C7}">
      <dsp:nvSpPr>
        <dsp:cNvPr id="0" name=""/>
        <dsp:cNvSpPr/>
      </dsp:nvSpPr>
      <dsp:spPr>
        <a:xfrm>
          <a:off x="0" y="1476411"/>
          <a:ext cx="10515600" cy="1398515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Bootstrap: Bootstrap, a popular HTML and CSS is used to create responsive and mobile-first web pages. It simplifies web development and ensures consistency across devices.</a:t>
          </a:r>
          <a:endParaRPr lang="en-US" sz="2500" kern="1200" dirty="0"/>
        </a:p>
      </dsp:txBody>
      <dsp:txXfrm>
        <a:off x="68270" y="1544681"/>
        <a:ext cx="10379060" cy="1261975"/>
      </dsp:txXfrm>
    </dsp:sp>
    <dsp:sp modelId="{B4A94A8F-8130-44D4-A455-0AD6EACF336C}">
      <dsp:nvSpPr>
        <dsp:cNvPr id="0" name=""/>
        <dsp:cNvSpPr/>
      </dsp:nvSpPr>
      <dsp:spPr>
        <a:xfrm>
          <a:off x="0" y="2946926"/>
          <a:ext cx="10515600" cy="139851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Blockchain: Blockchain technology forms the backbone of the system, providing a decentralized and secure method of recording transactions.</a:t>
          </a:r>
          <a:endParaRPr lang="en-US" sz="2500" kern="1200"/>
        </a:p>
      </dsp:txBody>
      <dsp:txXfrm>
        <a:off x="68270" y="3015196"/>
        <a:ext cx="10379060" cy="1261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00751"/>
      </p:ext>
    </p:extLst>
  </p:cSld>
  <p:clrMapOvr>
    <a:masterClrMapping/>
  </p:clrMapOvr>
  <p:transition spd="slow" advTm="496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7437"/>
      </p:ext>
    </p:extLst>
  </p:cSld>
  <p:clrMapOvr>
    <a:masterClrMapping/>
  </p:clrMapOvr>
  <p:transition spd="slow" advTm="496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1775"/>
      </p:ext>
    </p:extLst>
  </p:cSld>
  <p:clrMapOvr>
    <a:masterClrMapping/>
  </p:clrMapOvr>
  <p:transition spd="slow" advTm="496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9102"/>
      </p:ext>
    </p:extLst>
  </p:cSld>
  <p:clrMapOvr>
    <a:masterClrMapping/>
  </p:clrMapOvr>
  <p:transition spd="slow" advTm="496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715"/>
      </p:ext>
    </p:extLst>
  </p:cSld>
  <p:clrMapOvr>
    <a:masterClrMapping/>
  </p:clrMapOvr>
  <p:transition spd="slow" advTm="496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1623"/>
      </p:ext>
    </p:extLst>
  </p:cSld>
  <p:clrMapOvr>
    <a:masterClrMapping/>
  </p:clrMapOvr>
  <p:transition spd="slow" advTm="496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53263"/>
      </p:ext>
    </p:extLst>
  </p:cSld>
  <p:clrMapOvr>
    <a:masterClrMapping/>
  </p:clrMapOvr>
  <p:transition spd="slow" advTm="496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15254"/>
      </p:ext>
    </p:extLst>
  </p:cSld>
  <p:clrMapOvr>
    <a:masterClrMapping/>
  </p:clrMapOvr>
  <p:transition spd="slow" advTm="496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7715"/>
      </p:ext>
    </p:extLst>
  </p:cSld>
  <p:clrMapOvr>
    <a:masterClrMapping/>
  </p:clrMapOvr>
  <p:transition spd="slow" advTm="496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8586"/>
      </p:ext>
    </p:extLst>
  </p:cSld>
  <p:clrMapOvr>
    <a:masterClrMapping/>
  </p:clrMapOvr>
  <p:transition spd="slow" advTm="496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8571"/>
      </p:ext>
    </p:extLst>
  </p:cSld>
  <p:clrMapOvr>
    <a:masterClrMapping/>
  </p:clrMapOvr>
  <p:transition spd="slow" advTm="496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9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496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0922" y="-799201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Fake Product Identification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02092"/>
            <a:ext cx="4532243" cy="1655762"/>
          </a:xfrm>
        </p:spPr>
        <p:txBody>
          <a:bodyPr/>
          <a:lstStyle/>
          <a:p>
            <a:pPr algn="l"/>
            <a:r>
              <a:rPr lang="en-US" dirty="0" smtClean="0"/>
              <a:t>Guided By</a:t>
            </a:r>
          </a:p>
          <a:p>
            <a:pPr algn="l"/>
            <a:r>
              <a:rPr lang="en-US" dirty="0" smtClean="0"/>
              <a:t>Mr. </a:t>
            </a:r>
            <a:r>
              <a:rPr lang="en-US" dirty="0" err="1" smtClean="0"/>
              <a:t>Ramakant</a:t>
            </a:r>
            <a:r>
              <a:rPr lang="en-US" dirty="0" smtClean="0"/>
              <a:t> </a:t>
            </a:r>
            <a:r>
              <a:rPr lang="en-US" dirty="0" err="1" smtClean="0"/>
              <a:t>Ganjeshwar</a:t>
            </a:r>
            <a:endParaRPr lang="en-US" dirty="0" smtClean="0"/>
          </a:p>
          <a:p>
            <a:pPr algn="l"/>
            <a:r>
              <a:rPr lang="en-US" dirty="0" smtClean="0"/>
              <a:t>Assistant Professor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8" y="265042"/>
            <a:ext cx="2077264" cy="2124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3826" y="4502092"/>
            <a:ext cx="38431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Presented By</a:t>
            </a:r>
          </a:p>
          <a:p>
            <a:pPr algn="r"/>
            <a:r>
              <a:rPr lang="en-US" sz="2800" dirty="0" err="1" smtClean="0"/>
              <a:t>Rajkamal</a:t>
            </a:r>
            <a:r>
              <a:rPr lang="en-US" sz="2800" dirty="0" smtClean="0"/>
              <a:t> </a:t>
            </a:r>
            <a:r>
              <a:rPr lang="en-US" sz="2800" dirty="0" err="1" smtClean="0"/>
              <a:t>Banjare</a:t>
            </a:r>
            <a:endParaRPr lang="en-US" sz="2800" dirty="0" smtClean="0"/>
          </a:p>
          <a:p>
            <a:pPr algn="r"/>
            <a:r>
              <a:rPr lang="en-US" sz="2800" dirty="0" smtClean="0"/>
              <a:t>Dolly </a:t>
            </a:r>
            <a:r>
              <a:rPr lang="en-US" sz="2800" dirty="0" err="1" smtClean="0"/>
              <a:t>Sahu</a:t>
            </a:r>
            <a:endParaRPr lang="en-US" sz="2800" dirty="0" smtClean="0"/>
          </a:p>
          <a:p>
            <a:pPr algn="r"/>
            <a:r>
              <a:rPr lang="en-US" sz="2800" dirty="0" smtClean="0"/>
              <a:t>Sunil </a:t>
            </a:r>
            <a:r>
              <a:rPr lang="en-US" sz="2800" dirty="0" err="1" smtClean="0"/>
              <a:t>Sahu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3287" y="3002432"/>
            <a:ext cx="648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Minor Project Based on Industrial Training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874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96">
        <p:split orient="vert"/>
      </p:transition>
    </mc:Choice>
    <mc:Fallback>
      <p:transition spd="slow" advTm="496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8413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96">
        <p15:prstTrans prst="drape"/>
      </p:transition>
    </mc:Choice>
    <mc:Fallback>
      <p:transition spd="slow" advTm="4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975"/>
            <a:ext cx="10515600" cy="46703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for fake product identification is as follows:-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Counterfeit Products: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market is flooded with counterfeit products, deceiving consumers into buying unauthentic goods. This not only affects the reputation and financial stability of companies but also poses a serious threat to public safety.-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Reliable Verification: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system that allows customers to check the details of the product so that they can decide whether the product is real or fake.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there is no such system to detect counterfeit products.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48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96">
        <p15:prstTrans prst="prestige"/>
      </p:transition>
    </mc:Choice>
    <mc:Fallback>
      <p:transition spd="slow" advTm="4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930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0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96">
        <p15:prstTrans prst="wind"/>
      </p:transition>
    </mc:Choice>
    <mc:Fallback>
      <p:transition spd="slow" advTm="4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940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Completion: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interface, designed with HTML, CSS, and Bootstrap, is now fully developed, providing a seamless and interactive experience.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Bootstrap ensures that the website is mobile-friendly and maintains consistency across different devices.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Integration: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completion of the frontend, the system is now ready for integration with the backend, paving the way for full functionality.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53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496">
        <p15:prstTrans prst="peelOff"/>
      </p:transition>
    </mc:Choice>
    <mc:Fallback>
      <p:transition spd="slow" advTm="4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" r="3426" b="7646"/>
          <a:stretch/>
        </p:blipFill>
        <p:spPr>
          <a:xfrm>
            <a:off x="838200" y="1690688"/>
            <a:ext cx="10280373" cy="4683608"/>
          </a:xfr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20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496">
        <p15:prstTrans prst="curtains"/>
      </p:transition>
    </mc:Choice>
    <mc:Fallback>
      <p:transition spd="slow" advTm="4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6009" y="2631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 smtClean="0"/>
              <a:t>Thank You</a:t>
            </a:r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281897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96">
        <p15:prstTrans prst="crush"/>
      </p:transition>
    </mc:Choice>
    <mc:Fallback>
      <p:transition spd="slow" advTm="4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343</Words>
  <Application>Microsoft Office PowerPoint</Application>
  <PresentationFormat>Widescreen</PresentationFormat>
  <Paragraphs>28</Paragraphs>
  <Slides>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Fake Product Identification System</vt:lpstr>
      <vt:lpstr>Introduction</vt:lpstr>
      <vt:lpstr>Problem Statement</vt:lpstr>
      <vt:lpstr>Technology Used</vt:lpstr>
      <vt:lpstr>Progress</vt:lpstr>
      <vt:lpstr>Website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Product Identification System</dc:title>
  <dc:creator>DELL</dc:creator>
  <cp:lastModifiedBy>DELL</cp:lastModifiedBy>
  <cp:revision>19</cp:revision>
  <dcterms:created xsi:type="dcterms:W3CDTF">2023-11-29T11:27:39Z</dcterms:created>
  <dcterms:modified xsi:type="dcterms:W3CDTF">2023-11-30T04:09:59Z</dcterms:modified>
</cp:coreProperties>
</file>