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2E95AAD-8414-4CA0-BDDB-35B78B620C18}">
  <a:tblStyle styleId="{E2E95AAD-8414-4CA0-BDDB-35B78B620C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fab772cb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fab772cb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fb81eaec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fb81eaec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fb81eaec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fb81eaec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fb81eaec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fb81eaec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fab772cb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fab772cb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fb81eae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fb81eae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fab772cb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fab772cb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fab772cb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fab772cb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fab772cb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fab772cb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fab772cb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fab772cb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fab772cb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fab772cb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fab772cb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fab772cb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fab772cb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fab772cb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0.xml" Type="http://schemas.openxmlformats.org/officeDocument/2006/relationships/notesSlide"/><Relationship Id="rId3" Target="../media/image5.jpeg" Type="http://schemas.openxmlformats.org/officeDocument/2006/relationships/image"/></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6.xml" Type="http://schemas.openxmlformats.org/officeDocument/2006/relationships/notesSlide"/><Relationship Id="rId3" Target="../media/image1.jpeg" Type="http://schemas.openxmlformats.org/officeDocument/2006/relationships/image"/></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8.xml" Type="http://schemas.openxmlformats.org/officeDocument/2006/relationships/notesSlide"/><Relationship Id="rId3" Target="../media/image3.jpeg" Type="http://schemas.openxmlformats.org/officeDocument/2006/relationships/image"/></Relationships>
</file>

<file path=ppt/slides/_rels/slide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9.xml" Type="http://schemas.openxmlformats.org/officeDocument/2006/relationships/notesSlide"/><Relationship Id="rId3" Target="../media/image6.jpeg" Type="http://schemas.openxmlformats.org/officeDocument/2006/relationships/image"/></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98350" y="139402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E-VARdrobe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13"/>
          <p:cNvSpPr txBox="1"/>
          <p:nvPr>
            <p:ph idx="4294967295" type="body"/>
          </p:nvPr>
        </p:nvSpPr>
        <p:spPr>
          <a:xfrm>
            <a:off x="6085225" y="2427025"/>
            <a:ext cx="3211800" cy="20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1600"/>
              </a:spcBef>
              <a:spcAft>
                <a:spcPts val="0"/>
              </a:spcAft>
              <a:buNone/>
            </a:pPr>
            <a:r>
              <a:rPr lang="en"/>
              <a:t>Sunil Kumar</a:t>
            </a:r>
            <a:endParaRPr/>
          </a:p>
          <a:p>
            <a:pPr indent="0" lvl="0" marL="0" rtl="0" algn="l">
              <a:spcBef>
                <a:spcPts val="1600"/>
              </a:spcBef>
              <a:spcAft>
                <a:spcPts val="0"/>
              </a:spcAft>
              <a:buNone/>
            </a:pPr>
            <a:r>
              <a:rPr lang="en"/>
              <a:t>170736</a:t>
            </a:r>
            <a:endParaRPr/>
          </a:p>
          <a:p>
            <a:pPr indent="0" lvl="0" marL="0" rtl="0" algn="l">
              <a:spcBef>
                <a:spcPts val="1600"/>
              </a:spcBef>
              <a:spcAft>
                <a:spcPts val="1600"/>
              </a:spcAft>
              <a:buNone/>
            </a:pPr>
            <a:r>
              <a:rPr lang="en"/>
              <a:t>Group -15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22"/>
          <p:cNvPicPr preferRelativeResize="0"/>
          <p:nvPr/>
        </p:nvPicPr>
        <p:blipFill>
          <a:blip r:embed="rId3">
            <a:alphaModFix/>
          </a:blip>
          <a:stretch>
            <a:fillRect/>
          </a:stretch>
        </p:blipFill>
        <p:spPr>
          <a:xfrm>
            <a:off x="1588625" y="1921550"/>
            <a:ext cx="5067300" cy="2409825"/>
          </a:xfrm>
          <a:prstGeom prst="rect">
            <a:avLst/>
          </a:prstGeom>
          <a:noFill/>
          <a:ln>
            <a:noFill/>
          </a:ln>
        </p:spPr>
      </p:pic>
      <p:sp>
        <p:nvSpPr>
          <p:cNvPr id="190" name="Google Shape;190;p22"/>
          <p:cNvSpPr txBox="1"/>
          <p:nvPr/>
        </p:nvSpPr>
        <p:spPr>
          <a:xfrm>
            <a:off x="1358650" y="427000"/>
            <a:ext cx="7065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5.     Showing movements </a:t>
            </a:r>
            <a:endParaRPr sz="1300">
              <a:solidFill>
                <a:schemeClr val="lt1"/>
              </a:solidFill>
              <a:latin typeface="Lato"/>
              <a:ea typeface="Lato"/>
              <a:cs typeface="Lato"/>
              <a:sym typeface="Lato"/>
            </a:endParaRPr>
          </a:p>
          <a:p>
            <a:pPr indent="-311150" lvl="0" marL="457200" rtl="0" algn="l">
              <a:lnSpc>
                <a:spcPct val="115000"/>
              </a:lnSpc>
              <a:spcBef>
                <a:spcPts val="1600"/>
              </a:spcBef>
              <a:spcAft>
                <a:spcPts val="0"/>
              </a:spcAft>
              <a:buClr>
                <a:schemeClr val="lt1"/>
              </a:buClr>
              <a:buSzPts val="1300"/>
              <a:buFont typeface="Lato"/>
              <a:buChar char="●"/>
            </a:pPr>
            <a:r>
              <a:rPr lang="en" sz="1300">
                <a:solidFill>
                  <a:schemeClr val="lt1"/>
                </a:solidFill>
                <a:latin typeface="Lato"/>
                <a:ea typeface="Lato"/>
                <a:cs typeface="Lato"/>
                <a:sym typeface="Lato"/>
              </a:rPr>
              <a:t>The 2d image constructed in step 3 will be used as the target image and motions will be simulated using the methods described in the paper below.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10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1000"/>
                                        <p:tgtEl>
                                          <p:spTgt spid="19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326625" y="8378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and Result</a:t>
            </a:r>
            <a:endParaRPr/>
          </a:p>
        </p:txBody>
      </p:sp>
      <p:sp>
        <p:nvSpPr>
          <p:cNvPr id="196" name="Google Shape;196;p23"/>
          <p:cNvSpPr txBox="1"/>
          <p:nvPr>
            <p:ph idx="1" type="body"/>
          </p:nvPr>
        </p:nvSpPr>
        <p:spPr>
          <a:xfrm>
            <a:off x="786450" y="1635450"/>
            <a:ext cx="62403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Developing AR core technologies for identification and mapping of human body parts. </a:t>
            </a:r>
            <a:endParaRPr/>
          </a:p>
          <a:p>
            <a:pPr indent="0" lvl="0" marL="457200" rtl="0" algn="l">
              <a:spcBef>
                <a:spcPts val="1600"/>
              </a:spcBef>
              <a:spcAft>
                <a:spcPts val="0"/>
              </a:spcAft>
              <a:buNone/>
            </a:pPr>
            <a:r>
              <a:rPr lang="en"/>
              <a:t>We trained and tune our Human Embedding Model on the COCO keypoint detection dataset and beat multiple benchmarks on MPII Multi-Person benchmark, both in performance and efficiency. Additionally, we tried our embeddings on human_prot dataset and beat the previous State of the Art by 20% in terms of net MAP score. We are delighted to inform that we have devised a SOTA industrial-grade AR engine for human body representation. We got an accuracy of 90% on HumanREP dataset and about 95% of our 6,000 random first testers gave us an approval rating of 9 stars or above in the Amazon BLACKBOX tester.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7" name="Google Shape;197;p23"/>
          <p:cNvPicPr preferRelativeResize="0"/>
          <p:nvPr/>
        </p:nvPicPr>
        <p:blipFill>
          <a:blip r:embed="rId3">
            <a:alphaModFix/>
          </a:blip>
          <a:stretch>
            <a:fillRect/>
          </a:stretch>
        </p:blipFill>
        <p:spPr>
          <a:xfrm>
            <a:off x="6842900" y="155275"/>
            <a:ext cx="2057400" cy="205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1000"/>
                                        <p:tgtEl>
                                          <p:spTgt spid="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1000"/>
                                        <p:tgtEl>
                                          <p:spTgt spid="1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1000"/>
                                        <p:tgtEl>
                                          <p:spTgt spid="1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animEffect filter="fade" transition="in">
                                      <p:cBhvr>
                                        <p:cTn dur="1000"/>
                                        <p:tgtEl>
                                          <p:spTgt spid="19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idx="1" type="body"/>
          </p:nvPr>
        </p:nvSpPr>
        <p:spPr>
          <a:xfrm>
            <a:off x="1181050" y="90762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Designing systems for easy and accurate representation of apparels</a:t>
            </a:r>
            <a:endParaRPr/>
          </a:p>
          <a:p>
            <a:pPr indent="0" lvl="0" marL="457200" rtl="0" algn="l">
              <a:spcBef>
                <a:spcPts val="1600"/>
              </a:spcBef>
              <a:spcAft>
                <a:spcPts val="0"/>
              </a:spcAft>
              <a:buNone/>
            </a:pPr>
            <a:r>
              <a:rPr lang="en"/>
              <a:t>We were able to get quite a decent results on the models we hired in studio like conditions. However, real life testing has highlighted certain challenges that need to be tackled before a full fledged launch</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Developing a developer friendly system of APIs for easy use by businesses</a:t>
            </a:r>
            <a:endParaRPr/>
          </a:p>
          <a:p>
            <a:pPr indent="0" lvl="0" marL="457200" rtl="0" algn="l">
              <a:spcBef>
                <a:spcPts val="1600"/>
              </a:spcBef>
              <a:spcAft>
                <a:spcPts val="0"/>
              </a:spcAft>
              <a:buNone/>
            </a:pPr>
            <a:r>
              <a:rPr lang="en"/>
              <a:t>Our code base is made keeping extensibility in mind, We strongly believe that extensions would not be a big challenge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0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1000"/>
                                        <p:tgtEl>
                                          <p:spTgt spid="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1000"/>
                                        <p:tgtEl>
                                          <p:spTgt spid="2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animEffect filter="fade" transition="in">
                                      <p:cBhvr>
                                        <p:cTn dur="1000"/>
                                        <p:tgtEl>
                                          <p:spTgt spid="2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animEffect filter="fade" transition="in">
                                      <p:cBhvr>
                                        <p:cTn dur="1000"/>
                                        <p:tgtEl>
                                          <p:spTgt spid="20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08" name="Google Shape;208;p25"/>
          <p:cNvSpPr txBox="1"/>
          <p:nvPr>
            <p:ph idx="1" type="body"/>
          </p:nvPr>
        </p:nvSpPr>
        <p:spPr>
          <a:xfrm>
            <a:off x="1297500" y="1213925"/>
            <a:ext cx="7038900" cy="32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Virtual Dressing Room can be enhanced in some points. Primarily taking a look at the RGB camera of the Kinect, an improvement concerning its resolution can be meaningful. The current resolution is quite low which results in a bad quality of the recorded scene. Of course, this would need a careful calibration, also implicating the position of the camera regarding  depth sensor.</a:t>
            </a:r>
            <a:endParaRPr/>
          </a:p>
          <a:p>
            <a:pPr indent="0" lvl="0" marL="0" rtl="0" algn="l">
              <a:spcBef>
                <a:spcPts val="1600"/>
              </a:spcBef>
              <a:spcAft>
                <a:spcPts val="1600"/>
              </a:spcAft>
              <a:buNone/>
            </a:pPr>
            <a:r>
              <a:rPr lang="en"/>
              <a:t>Moreover adapting the illumination of the garment to the lighting conditions of the captured video stream of the real world could be an useful addition in regard to realism as well. Another improvement could be the implementation of a complete scanning procedure of the body that is executed prior to the tracking process. This would result in a more precise adaption of the cloth and can further include the depth/side measurements of a body.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4" name="Google Shape;214;p26"/>
          <p:cNvSpPr txBox="1"/>
          <p:nvPr>
            <p:ph idx="1" type="body"/>
          </p:nvPr>
        </p:nvSpPr>
        <p:spPr>
          <a:xfrm>
            <a:off x="1297500" y="1244350"/>
            <a:ext cx="7038900" cy="32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aims to greatly enhance and simplify customer experience in the online retail section. It has the potential to revolutionise the online apparel shopping experience and boost the businesses of E-Commerce giants and startups. We consider E-Commerce companies as the major source of funding considering the extensive utility of our product for them. Other interested parties may include fashion retailers and any investor who is looking for an associati</a:t>
            </a:r>
            <a:r>
              <a:rPr lang="en"/>
              <a:t>o</a:t>
            </a:r>
            <a:r>
              <a:rPr lang="en"/>
              <a:t>n with a potent B2B venture!</a:t>
            </a:r>
            <a:endParaRPr/>
          </a:p>
          <a:p>
            <a:pPr indent="0" lvl="0" marL="0" rtl="0" algn="l">
              <a:spcBef>
                <a:spcPts val="1600"/>
              </a:spcBef>
              <a:spcAft>
                <a:spcPts val="0"/>
              </a:spcAft>
              <a:buNone/>
            </a:pPr>
            <a:r>
              <a:rPr lang="en"/>
              <a:t>The end product would be a setup that will help our customers to take a one-time body scan of their potential customers and the software which they can use on their platform to provide their customers with the online virtual shopping experience and also recommend the best choice. This experience includes:</a:t>
            </a:r>
            <a:endParaRPr/>
          </a:p>
          <a:p>
            <a:pPr indent="-311150" lvl="0" marL="457200" rtl="0" algn="l">
              <a:spcBef>
                <a:spcPts val="1600"/>
              </a:spcBef>
              <a:spcAft>
                <a:spcPts val="0"/>
              </a:spcAft>
              <a:buSzPts val="1300"/>
              <a:buAutoNum type="arabicPeriod"/>
            </a:pPr>
            <a:r>
              <a:rPr lang="en"/>
              <a:t>2d images of customers wearing the corresponding apparel</a:t>
            </a:r>
            <a:endParaRPr/>
          </a:p>
          <a:p>
            <a:pPr indent="-311150" lvl="0" marL="457200" rtl="0" algn="l">
              <a:spcBef>
                <a:spcPts val="0"/>
              </a:spcBef>
              <a:spcAft>
                <a:spcPts val="0"/>
              </a:spcAft>
              <a:buSzPts val="1300"/>
              <a:buAutoNum type="arabicPeriod"/>
            </a:pPr>
            <a:r>
              <a:rPr lang="en"/>
              <a:t>3d </a:t>
            </a:r>
            <a:r>
              <a:rPr lang="en"/>
              <a:t>reconstruction</a:t>
            </a:r>
            <a:r>
              <a:rPr lang="en"/>
              <a:t> of the same</a:t>
            </a:r>
            <a:endParaRPr/>
          </a:p>
          <a:p>
            <a:pPr indent="-311150" lvl="0" marL="457200" rtl="0" algn="l">
              <a:spcBef>
                <a:spcPts val="0"/>
              </a:spcBef>
              <a:spcAft>
                <a:spcPts val="0"/>
              </a:spcAft>
              <a:buSzPts val="1300"/>
              <a:buAutoNum type="arabicPeriod"/>
            </a:pPr>
            <a:r>
              <a:rPr lang="en"/>
              <a:t>Videos showing movements of the customer wearing the apparel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1000"/>
                                        <p:tgtEl>
                                          <p:spTgt spid="2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1000"/>
                                        <p:tgtEl>
                                          <p:spTgt spid="2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Effect filter="fade" transition="in">
                                      <p:cBhvr>
                                        <p:cTn dur="1000"/>
                                        <p:tgtEl>
                                          <p:spTgt spid="2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animEffect filter="fade" transition="in">
                                      <p:cBhvr>
                                        <p:cTn dur="1000"/>
                                        <p:tgtEl>
                                          <p:spTgt spid="2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animEffect filter="fade" transition="in">
                                      <p:cBhvr>
                                        <p:cTn dur="1000"/>
                                        <p:tgtEl>
                                          <p:spTgt spid="2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animEffect filter="fade" transition="in">
                                      <p:cBhvr>
                                        <p:cTn dur="1000"/>
                                        <p:tgtEl>
                                          <p:spTgt spid="2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6" st="6"/>
                                            </p:txEl>
                                          </p:spTgt>
                                        </p:tgtEl>
                                        <p:attrNameLst>
                                          <p:attrName>style.visibility</p:attrName>
                                        </p:attrNameLst>
                                      </p:cBhvr>
                                      <p:to>
                                        <p:strVal val="visible"/>
                                      </p:to>
                                    </p:set>
                                    <p:animEffect filter="fade" transition="in">
                                      <p:cBhvr>
                                        <p:cTn dur="1000"/>
                                        <p:tgtEl>
                                          <p:spTgt spid="21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7" st="7"/>
                                            </p:txEl>
                                          </p:spTgt>
                                        </p:tgtEl>
                                        <p:attrNameLst>
                                          <p:attrName>style.visibility</p:attrName>
                                        </p:attrNameLst>
                                      </p:cBhvr>
                                      <p:to>
                                        <p:strVal val="visible"/>
                                      </p:to>
                                    </p:set>
                                    <p:animEffect filter="fade" transition="in">
                                      <p:cBhvr>
                                        <p:cTn dur="1000"/>
                                        <p:tgtEl>
                                          <p:spTgt spid="21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8" st="8"/>
                                            </p:txEl>
                                          </p:spTgt>
                                        </p:tgtEl>
                                        <p:attrNameLst>
                                          <p:attrName>style.visibility</p:attrName>
                                        </p:attrNameLst>
                                      </p:cBhvr>
                                      <p:to>
                                        <p:strVal val="visible"/>
                                      </p:to>
                                    </p:set>
                                    <p:animEffect filter="fade" transition="in">
                                      <p:cBhvr>
                                        <p:cTn dur="1000"/>
                                        <p:tgtEl>
                                          <p:spTgt spid="21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346025" y="6025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p:txBody>
      </p:sp>
      <p:graphicFrame>
        <p:nvGraphicFramePr>
          <p:cNvPr id="141" name="Google Shape;141;p14"/>
          <p:cNvGraphicFramePr/>
          <p:nvPr/>
        </p:nvGraphicFramePr>
        <p:xfrm>
          <a:off x="1249650" y="1516600"/>
          <a:ext cx="3000000" cy="3000000"/>
        </p:xfrm>
        <a:graphic>
          <a:graphicData uri="http://schemas.openxmlformats.org/drawingml/2006/table">
            <a:tbl>
              <a:tblPr>
                <a:noFill/>
                <a:tableStyleId>{E2E95AAD-8414-4CA0-BDDB-35B78B620C18}</a:tableStyleId>
              </a:tblPr>
              <a:tblGrid>
                <a:gridCol w="491575"/>
                <a:gridCol w="6547325"/>
              </a:tblGrid>
              <a:tr h="431225">
                <a:tc>
                  <a:txBody>
                    <a:bodyPr/>
                    <a:lstStyle/>
                    <a:p>
                      <a:pPr indent="0" lvl="0" marL="0" rtl="0" algn="l">
                        <a:spcBef>
                          <a:spcPts val="0"/>
                        </a:spcBef>
                        <a:spcAft>
                          <a:spcPts val="0"/>
                        </a:spcAft>
                        <a:buNone/>
                      </a:pPr>
                      <a:r>
                        <a:rPr lang="en">
                          <a:solidFill>
                            <a:srgbClr val="D9D9D9"/>
                          </a:solidFill>
                        </a:rPr>
                        <a:t>1.</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Introduction</a:t>
                      </a:r>
                      <a:endParaRPr>
                        <a:solidFill>
                          <a:srgbClr val="D9D9D9"/>
                        </a:solidFill>
                      </a:endParaRPr>
                    </a:p>
                  </a:txBody>
                  <a:tcPr marT="91425" marB="91425" marR="91425" marL="91425"/>
                </a:tc>
              </a:tr>
              <a:tr h="373650">
                <a:tc>
                  <a:txBody>
                    <a:bodyPr/>
                    <a:lstStyle/>
                    <a:p>
                      <a:pPr indent="0" lvl="0" marL="0" rtl="0" algn="l">
                        <a:spcBef>
                          <a:spcPts val="0"/>
                        </a:spcBef>
                        <a:spcAft>
                          <a:spcPts val="0"/>
                        </a:spcAft>
                        <a:buNone/>
                      </a:pPr>
                      <a:r>
                        <a:rPr lang="en">
                          <a:solidFill>
                            <a:srgbClr val="D9D9D9"/>
                          </a:solidFill>
                        </a:rPr>
                        <a:t>2.</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Overview</a:t>
                      </a:r>
                      <a:endParaRPr>
                        <a:solidFill>
                          <a:srgbClr val="D9D9D9"/>
                        </a:solidFill>
                      </a:endParaRPr>
                    </a:p>
                  </a:txBody>
                  <a:tcPr marT="91425" marB="91425" marR="91425" marL="91425"/>
                </a:tc>
              </a:tr>
              <a:tr h="373650">
                <a:tc>
                  <a:txBody>
                    <a:bodyPr/>
                    <a:lstStyle/>
                    <a:p>
                      <a:pPr indent="0" lvl="0" marL="0" rtl="0" algn="l">
                        <a:spcBef>
                          <a:spcPts val="0"/>
                        </a:spcBef>
                        <a:spcAft>
                          <a:spcPts val="0"/>
                        </a:spcAft>
                        <a:buNone/>
                      </a:pPr>
                      <a:r>
                        <a:rPr lang="en">
                          <a:solidFill>
                            <a:srgbClr val="D9D9D9"/>
                          </a:solidFill>
                        </a:rPr>
                        <a:t>3.</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Goals &amp; Challenges</a:t>
                      </a:r>
                      <a:endParaRPr>
                        <a:solidFill>
                          <a:srgbClr val="D9D9D9"/>
                        </a:solidFill>
                      </a:endParaRPr>
                    </a:p>
                  </a:txBody>
                  <a:tcPr marT="91425" marB="91425" marR="91425" marL="91425"/>
                </a:tc>
              </a:tr>
              <a:tr h="373650">
                <a:tc>
                  <a:txBody>
                    <a:bodyPr/>
                    <a:lstStyle/>
                    <a:p>
                      <a:pPr indent="0" lvl="0" marL="0" rtl="0" algn="l">
                        <a:spcBef>
                          <a:spcPts val="0"/>
                        </a:spcBef>
                        <a:spcAft>
                          <a:spcPts val="0"/>
                        </a:spcAft>
                        <a:buNone/>
                      </a:pPr>
                      <a:r>
                        <a:rPr lang="en">
                          <a:solidFill>
                            <a:srgbClr val="D9D9D9"/>
                          </a:solidFill>
                        </a:rPr>
                        <a:t>4..</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Project Description</a:t>
                      </a:r>
                      <a:endParaRPr>
                        <a:solidFill>
                          <a:srgbClr val="D9D9D9"/>
                        </a:solidFill>
                      </a:endParaRPr>
                    </a:p>
                  </a:txBody>
                  <a:tcPr marT="91425" marB="91425" marR="91425" marL="91425"/>
                </a:tc>
              </a:tr>
              <a:tr h="373650">
                <a:tc>
                  <a:txBody>
                    <a:bodyPr/>
                    <a:lstStyle/>
                    <a:p>
                      <a:pPr indent="0" lvl="0" marL="0" rtl="0" algn="l">
                        <a:spcBef>
                          <a:spcPts val="0"/>
                        </a:spcBef>
                        <a:spcAft>
                          <a:spcPts val="0"/>
                        </a:spcAft>
                        <a:buNone/>
                      </a:pPr>
                      <a:r>
                        <a:rPr lang="en">
                          <a:solidFill>
                            <a:srgbClr val="D9D9D9"/>
                          </a:solidFill>
                        </a:rPr>
                        <a:t>5.</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Experiment &amp; Result</a:t>
                      </a:r>
                      <a:endParaRPr>
                        <a:solidFill>
                          <a:srgbClr val="D9D9D9"/>
                        </a:solidFill>
                      </a:endParaRPr>
                    </a:p>
                  </a:txBody>
                  <a:tcPr marT="91425" marB="91425" marR="91425" marL="91425"/>
                </a:tc>
              </a:tr>
              <a:tr h="373650">
                <a:tc>
                  <a:txBody>
                    <a:bodyPr/>
                    <a:lstStyle/>
                    <a:p>
                      <a:pPr indent="0" lvl="0" marL="0" rtl="0" algn="l">
                        <a:spcBef>
                          <a:spcPts val="0"/>
                        </a:spcBef>
                        <a:spcAft>
                          <a:spcPts val="0"/>
                        </a:spcAft>
                        <a:buNone/>
                      </a:pPr>
                      <a:r>
                        <a:rPr lang="en">
                          <a:solidFill>
                            <a:srgbClr val="D9D9D9"/>
                          </a:solidFill>
                        </a:rPr>
                        <a:t>6.</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Future Work</a:t>
                      </a:r>
                      <a:endParaRPr>
                        <a:solidFill>
                          <a:srgbClr val="D9D9D9"/>
                        </a:solidFill>
                      </a:endParaRPr>
                    </a:p>
                  </a:txBody>
                  <a:tcPr marT="91425" marB="91425" marR="91425" marL="91425"/>
                </a:tc>
              </a:tr>
              <a:tr h="373650">
                <a:tc>
                  <a:txBody>
                    <a:bodyPr/>
                    <a:lstStyle/>
                    <a:p>
                      <a:pPr indent="0" lvl="0" marL="0" rtl="0" algn="l">
                        <a:spcBef>
                          <a:spcPts val="0"/>
                        </a:spcBef>
                        <a:spcAft>
                          <a:spcPts val="0"/>
                        </a:spcAft>
                        <a:buNone/>
                      </a:pPr>
                      <a:r>
                        <a:rPr lang="en">
                          <a:solidFill>
                            <a:srgbClr val="D9D9D9"/>
                          </a:solidFill>
                        </a:rPr>
                        <a:t>7.</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Conclusion</a:t>
                      </a:r>
                      <a:endParaRPr>
                        <a:solidFill>
                          <a:srgbClr val="D9D9D9"/>
                        </a:solidFill>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653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Many of the presently existing Virtual Dressing Rooms area unit supported numerous approaches. Those area unit largely virtual avatars or fiducial markers, and that they area unit principally enhancing the expertise of online outlets. The main drawbacks area unit the inaccurate capturing method and the missing risk of a virtual mirror, that limits the presentation to a virtual avatar. </a:t>
            </a:r>
            <a:endParaRPr sz="1400"/>
          </a:p>
          <a:p>
            <a:pPr indent="0" lvl="0" marL="0" rtl="0" algn="l">
              <a:spcBef>
                <a:spcPts val="1600"/>
              </a:spcBef>
              <a:spcAft>
                <a:spcPts val="1600"/>
              </a:spcAft>
              <a:buNone/>
            </a:pPr>
            <a:r>
              <a:rPr lang="en" sz="1400"/>
              <a:t>By utilizing depth cameras just like the Microsoft Kinect it becomes doable to trace the movements of a body, extract body measurements and moreover produce a virtual mirror with the corresponding video stream.The video image are often incorporated with a chunk of consumer goods frame by frame.</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6745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53" name="Google Shape;153;p16"/>
          <p:cNvSpPr txBox="1"/>
          <p:nvPr>
            <p:ph idx="1" type="body"/>
          </p:nvPr>
        </p:nvSpPr>
        <p:spPr>
          <a:xfrm>
            <a:off x="1297500" y="1403975"/>
            <a:ext cx="7038900" cy="30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Trying on garments in stores nowadays is one amongst the foremost long tasks. sometimes long waiting periods have to be compelled to be taken under consideration, for instance once standing ahead of full fitting rooms.Furthermore, extra time is lost once taking garments on and off. Reducing now and serving to individuals to place on an outsized assortment of garment in reduced time was a relevant motivation for this thesis. victimisation trendy technology - hardware still as software package - the fitting expertise are often drastically improved.</a:t>
            </a:r>
            <a:endParaRPr/>
          </a:p>
          <a:p>
            <a:pPr indent="0" lvl="0" marL="0" rtl="0" algn="l">
              <a:spcBef>
                <a:spcPts val="1600"/>
              </a:spcBef>
              <a:spcAft>
                <a:spcPts val="0"/>
              </a:spcAft>
              <a:buNone/>
            </a:pPr>
            <a:r>
              <a:rPr lang="en"/>
              <a:t>Even in internet retailers individuals square measure terribly doubter shopping for garments as a result of a fitting of garments isn't doable. The techniques mentioned during this paper will enhance the looking expertise. It even offers customers a additional precise illustration than 2D pictures of the material they're willing to shop for and so this could additionally cut back the number of products the consumers come back.</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&amp; Challenges</a:t>
            </a:r>
            <a:endParaRPr/>
          </a:p>
        </p:txBody>
      </p:sp>
      <p:sp>
        <p:nvSpPr>
          <p:cNvPr id="159" name="Google Shape;159;p17"/>
          <p:cNvSpPr txBox="1"/>
          <p:nvPr>
            <p:ph idx="1" type="body"/>
          </p:nvPr>
        </p:nvSpPr>
        <p:spPr>
          <a:xfrm>
            <a:off x="1258675" y="12084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aim  is to form a Virtual room that realistically reflects the looks and therefore the behavior of garment. It ought to more adapt to specific bodies of various person reckoning on their body measurements. this can be one among the most challenges since the items of fabric ought to properly acceptable as several persons as potential freelance of their individual dimensions.</a:t>
            </a:r>
            <a:endParaRPr/>
          </a:p>
          <a:p>
            <a:pPr indent="0" lvl="0" marL="0" rtl="0" algn="l">
              <a:spcBef>
                <a:spcPts val="1600"/>
              </a:spcBef>
              <a:spcAft>
                <a:spcPts val="0"/>
              </a:spcAft>
              <a:buNone/>
            </a:pPr>
            <a:r>
              <a:rPr lang="en"/>
              <a:t>Technically speaking, the fitting area are supported the Microsoft Kinect, AN innovative technology that provides a brand new means of interaction between humans and therefore the pc. From the depth image of the Kinect the skeleton is extracted and therefore the position and orientation of the material ar custom-made in relation to the joint positions and body measurements. 3D models of the material are overlaid with the colour image from the RGB camera to get the perform of a virtual mirror. to attain a sensible simulation of the material, a physical simulation is performed on the garment. Providing a helpful association between the Microsoft Kinect and every one the opposite components of the appliance are another ambition.</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0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000"/>
                                        <p:tgtEl>
                                          <p:spTgt spid="15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6751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165" name="Google Shape;165;p18"/>
          <p:cNvSpPr txBox="1"/>
          <p:nvPr>
            <p:ph idx="1" type="body"/>
          </p:nvPr>
        </p:nvSpPr>
        <p:spPr>
          <a:xfrm>
            <a:off x="1297500" y="18319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product will primarily be targeting three fronts:</a:t>
            </a:r>
            <a:endParaRPr/>
          </a:p>
          <a:p>
            <a:pPr indent="-311150" lvl="0" marL="457200" rtl="0" algn="l">
              <a:spcBef>
                <a:spcPts val="1600"/>
              </a:spcBef>
              <a:spcAft>
                <a:spcPts val="0"/>
              </a:spcAft>
              <a:buSzPts val="1300"/>
              <a:buAutoNum type="arabicPeriod"/>
            </a:pPr>
            <a:r>
              <a:rPr lang="en"/>
              <a:t>Developing AR core technologies for identification and mapping of human body parts.</a:t>
            </a:r>
            <a:endParaRPr/>
          </a:p>
          <a:p>
            <a:pPr indent="-311150" lvl="0" marL="457200" rtl="0" algn="l">
              <a:spcBef>
                <a:spcPts val="0"/>
              </a:spcBef>
              <a:spcAft>
                <a:spcPts val="0"/>
              </a:spcAft>
              <a:buSzPts val="1300"/>
              <a:buAutoNum type="arabicPeriod"/>
            </a:pPr>
            <a:r>
              <a:rPr lang="en"/>
              <a:t>Designing systems for easy and accurate representation of human body parts and objects to be tried on it</a:t>
            </a:r>
            <a:endParaRPr/>
          </a:p>
          <a:p>
            <a:pPr indent="-311150" lvl="0" marL="457200" rtl="0" algn="l">
              <a:spcBef>
                <a:spcPts val="0"/>
              </a:spcBef>
              <a:spcAft>
                <a:spcPts val="0"/>
              </a:spcAft>
              <a:buSzPts val="1300"/>
              <a:buAutoNum type="arabicPeriod"/>
            </a:pPr>
            <a:r>
              <a:rPr lang="en"/>
              <a:t>Developing a developer friendly system of APIs for easy use by businesses</a:t>
            </a:r>
            <a:endParaRPr/>
          </a:p>
          <a:p>
            <a:pPr indent="0" lvl="0" marL="0" rtl="0" algn="l">
              <a:spcBef>
                <a:spcPts val="1600"/>
              </a:spcBef>
              <a:spcAft>
                <a:spcPts val="0"/>
              </a:spcAft>
              <a:buNone/>
            </a:pPr>
            <a:r>
              <a:rPr lang="en"/>
              <a:t>The general process of E- Vardrobe is explained in next slide</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6" name="Google Shape;166;p18"/>
          <p:cNvPicPr preferRelativeResize="0"/>
          <p:nvPr/>
        </p:nvPicPr>
        <p:blipFill>
          <a:blip r:embed="rId3">
            <a:alphaModFix/>
          </a:blip>
          <a:stretch>
            <a:fillRect/>
          </a:stretch>
        </p:blipFill>
        <p:spPr>
          <a:xfrm>
            <a:off x="5231225" y="294300"/>
            <a:ext cx="3105175" cy="1890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0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1000"/>
                                        <p:tgtEl>
                                          <p:spTgt spid="1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Effect filter="fade" transition="in">
                                      <p:cBhvr>
                                        <p:cTn dur="1000"/>
                                        <p:tgtEl>
                                          <p:spTgt spid="1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animEffect filter="fade" transition="in">
                                      <p:cBhvr>
                                        <p:cTn dur="1000"/>
                                        <p:tgtEl>
                                          <p:spTgt spid="16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19"/>
          <p:cNvPicPr preferRelativeResize="0"/>
          <p:nvPr/>
        </p:nvPicPr>
        <p:blipFill>
          <a:blip r:embed="rId3">
            <a:alphaModFix/>
          </a:blip>
          <a:stretch>
            <a:fillRect/>
          </a:stretch>
        </p:blipFill>
        <p:spPr>
          <a:xfrm>
            <a:off x="1135475" y="734850"/>
            <a:ext cx="7086600" cy="382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idx="1" type="body"/>
          </p:nvPr>
        </p:nvSpPr>
        <p:spPr>
          <a:xfrm>
            <a:off x="1219875" y="475550"/>
            <a:ext cx="7038900" cy="24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procedure was followed</a:t>
            </a:r>
            <a:endParaRPr/>
          </a:p>
          <a:p>
            <a:pPr indent="-311150" lvl="0" marL="457200" rtl="0" algn="l">
              <a:spcBef>
                <a:spcPts val="1600"/>
              </a:spcBef>
              <a:spcAft>
                <a:spcPts val="0"/>
              </a:spcAft>
              <a:buSzPts val="1300"/>
              <a:buAutoNum type="arabicPeriod"/>
            </a:pPr>
            <a:r>
              <a:rPr lang="en"/>
              <a:t>Collecting Data from the customers </a:t>
            </a:r>
            <a:endParaRPr/>
          </a:p>
          <a:p>
            <a:pPr indent="-311150" lvl="0" marL="457200" rtl="0" algn="l">
              <a:spcBef>
                <a:spcPts val="0"/>
              </a:spcBef>
              <a:spcAft>
                <a:spcPts val="0"/>
              </a:spcAft>
              <a:buSzPts val="1300"/>
              <a:buChar char="●"/>
            </a:pPr>
            <a:r>
              <a:rPr lang="en"/>
              <a:t>This includes 2d images which are taken at multiple angles.</a:t>
            </a:r>
            <a:endParaRPr/>
          </a:p>
          <a:p>
            <a:pPr indent="0" lvl="0" marL="914400" rtl="0" algn="l">
              <a:spcBef>
                <a:spcPts val="1600"/>
              </a:spcBef>
              <a:spcAft>
                <a:spcPts val="0"/>
              </a:spcAft>
              <a:buNone/>
            </a:pPr>
            <a:r>
              <a:t/>
            </a:r>
            <a:endParaRPr/>
          </a:p>
          <a:p>
            <a:pPr indent="-311150" lvl="0" marL="457200" rtl="0" algn="l">
              <a:spcBef>
                <a:spcPts val="1600"/>
              </a:spcBef>
              <a:spcAft>
                <a:spcPts val="0"/>
              </a:spcAft>
              <a:buSzPts val="1300"/>
              <a:buAutoNum type="arabicPeriod"/>
            </a:pPr>
            <a:r>
              <a:rPr lang="en"/>
              <a:t>Identifying anatomical key points on the body </a:t>
            </a:r>
            <a:endParaRPr/>
          </a:p>
          <a:p>
            <a:pPr indent="-311150" lvl="0" marL="457200" rtl="0" algn="l">
              <a:spcBef>
                <a:spcPts val="0"/>
              </a:spcBef>
              <a:spcAft>
                <a:spcPts val="0"/>
              </a:spcAft>
              <a:buSzPts val="1300"/>
              <a:buChar char="●"/>
            </a:pPr>
            <a:r>
              <a:rPr lang="en"/>
              <a:t>Using the collected data to find anatomical key points which will be used to superimpose the apparel on the target body using RGB camera.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8" name="Google Shape;178;p20"/>
          <p:cNvPicPr preferRelativeResize="0"/>
          <p:nvPr/>
        </p:nvPicPr>
        <p:blipFill>
          <a:blip r:embed="rId3">
            <a:alphaModFix/>
          </a:blip>
          <a:stretch>
            <a:fillRect/>
          </a:stretch>
        </p:blipFill>
        <p:spPr>
          <a:xfrm>
            <a:off x="1676050" y="2883150"/>
            <a:ext cx="4729425" cy="2165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0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0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000"/>
                                        <p:tgtEl>
                                          <p:spTgt spid="1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animEffect filter="fade" transition="in">
                                      <p:cBhvr>
                                        <p:cTn dur="1000"/>
                                        <p:tgtEl>
                                          <p:spTgt spid="1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animEffect filter="fade" transition="in">
                                      <p:cBhvr>
                                        <p:cTn dur="1000"/>
                                        <p:tgtEl>
                                          <p:spTgt spid="1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animEffect filter="fade" transition="in">
                                      <p:cBhvr>
                                        <p:cTn dur="1000"/>
                                        <p:tgtEl>
                                          <p:spTgt spid="17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idx="1" type="body"/>
          </p:nvPr>
        </p:nvSpPr>
        <p:spPr>
          <a:xfrm>
            <a:off x="1297500" y="447250"/>
            <a:ext cx="7038900" cy="40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t>
            </a:r>
            <a:r>
              <a:rPr lang="en"/>
              <a:t>Fitting the nodes on the cloth with body parts</a:t>
            </a:r>
            <a:endParaRPr/>
          </a:p>
          <a:p>
            <a:pPr indent="-311150" lvl="0" marL="457200" rtl="0" algn="l">
              <a:spcBef>
                <a:spcPts val="1600"/>
              </a:spcBef>
              <a:spcAft>
                <a:spcPts val="0"/>
              </a:spcAft>
              <a:buSzPts val="1300"/>
              <a:buChar char="●"/>
            </a:pPr>
            <a:r>
              <a:rPr lang="en"/>
              <a:t>Mapping the anatomical keypoints with the corresponding points of the apparel.</a:t>
            </a:r>
            <a:endParaRPr/>
          </a:p>
          <a:p>
            <a:pPr indent="-311150" lvl="0" marL="457200" rtl="0" algn="l">
              <a:spcBef>
                <a:spcPts val="0"/>
              </a:spcBef>
              <a:spcAft>
                <a:spcPts val="0"/>
              </a:spcAft>
              <a:buSzPts val="1300"/>
              <a:buChar char="●"/>
            </a:pPr>
            <a:r>
              <a:rPr lang="en"/>
              <a:t>Resulting in the superimposition of the apparel on the target body.</a:t>
            </a:r>
            <a:endParaRPr/>
          </a:p>
          <a:p>
            <a:pPr indent="-311150" lvl="0" marL="457200" rtl="0" algn="l">
              <a:spcBef>
                <a:spcPts val="0"/>
              </a:spcBef>
              <a:spcAft>
                <a:spcPts val="0"/>
              </a:spcAft>
              <a:buSzPts val="1300"/>
              <a:buChar char="●"/>
            </a:pPr>
            <a:r>
              <a:rPr lang="en"/>
              <a:t>Constructing the 2d image.</a:t>
            </a:r>
            <a:endParaRPr/>
          </a:p>
          <a:p>
            <a:pPr indent="0" lvl="0" marL="0" rtl="0" algn="l">
              <a:spcBef>
                <a:spcPts val="1600"/>
              </a:spcBef>
              <a:spcAft>
                <a:spcPts val="0"/>
              </a:spcAft>
              <a:buNone/>
            </a:pPr>
            <a:r>
              <a:rPr lang="en"/>
              <a:t>4.    3d reconstruction of the body</a:t>
            </a:r>
            <a:endParaRPr/>
          </a:p>
          <a:p>
            <a:pPr indent="-311150" lvl="0" marL="457200" rtl="0" algn="l">
              <a:spcBef>
                <a:spcPts val="1600"/>
              </a:spcBef>
              <a:spcAft>
                <a:spcPts val="0"/>
              </a:spcAft>
              <a:buSzPts val="1300"/>
              <a:buChar char="●"/>
            </a:pPr>
            <a:r>
              <a:rPr lang="en"/>
              <a:t>Using the 2d image constructed in step 2 to generate a 3d reconstruction of the target body wearing the target apparel.</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4" name="Google Shape;184;p21"/>
          <p:cNvPicPr preferRelativeResize="0"/>
          <p:nvPr/>
        </p:nvPicPr>
        <p:blipFill>
          <a:blip r:embed="rId3">
            <a:alphaModFix/>
          </a:blip>
          <a:stretch>
            <a:fillRect/>
          </a:stretch>
        </p:blipFill>
        <p:spPr>
          <a:xfrm>
            <a:off x="1766900" y="2786100"/>
            <a:ext cx="5610225" cy="2222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1000"/>
                                        <p:tgtEl>
                                          <p:spTgt spid="1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animEffect filter="fade" transition="in">
                                      <p:cBhvr>
                                        <p:cTn dur="1000"/>
                                        <p:tgtEl>
                                          <p:spTgt spid="1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animEffect filter="fade" transition="in">
                                      <p:cBhvr>
                                        <p:cTn dur="1000"/>
                                        <p:tgtEl>
                                          <p:spTgt spid="1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animEffect filter="fade" transition="in">
                                      <p:cBhvr>
                                        <p:cTn dur="1000"/>
                                        <p:tgtEl>
                                          <p:spTgt spid="1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7" st="7"/>
                                            </p:txEl>
                                          </p:spTgt>
                                        </p:tgtEl>
                                        <p:attrNameLst>
                                          <p:attrName>style.visibility</p:attrName>
                                        </p:attrNameLst>
                                      </p:cBhvr>
                                      <p:to>
                                        <p:strVal val="visible"/>
                                      </p:to>
                                    </p:set>
                                    <p:animEffect filter="fade" transition="in">
                                      <p:cBhvr>
                                        <p:cTn dur="1000"/>
                                        <p:tgtEl>
                                          <p:spTgt spid="18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8" st="8"/>
                                            </p:txEl>
                                          </p:spTgt>
                                        </p:tgtEl>
                                        <p:attrNameLst>
                                          <p:attrName>style.visibility</p:attrName>
                                        </p:attrNameLst>
                                      </p:cBhvr>
                                      <p:to>
                                        <p:strVal val="visible"/>
                                      </p:to>
                                    </p:set>
                                    <p:animEffect filter="fade" transition="in">
                                      <p:cBhvr>
                                        <p:cTn dur="1000"/>
                                        <p:tgtEl>
                                          <p:spTgt spid="18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9" st="9"/>
                                            </p:txEl>
                                          </p:spTgt>
                                        </p:tgtEl>
                                        <p:attrNameLst>
                                          <p:attrName>style.visibility</p:attrName>
                                        </p:attrNameLst>
                                      </p:cBhvr>
                                      <p:to>
                                        <p:strVal val="visible"/>
                                      </p:to>
                                    </p:set>
                                    <p:animEffect filter="fade" transition="in">
                                      <p:cBhvr>
                                        <p:cTn dur="1000"/>
                                        <p:tgtEl>
                                          <p:spTgt spid="18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0" st="10"/>
                                            </p:txEl>
                                          </p:spTgt>
                                        </p:tgtEl>
                                        <p:attrNameLst>
                                          <p:attrName>style.visibility</p:attrName>
                                        </p:attrNameLst>
                                      </p:cBhvr>
                                      <p:to>
                                        <p:strVal val="visible"/>
                                      </p:to>
                                    </p:set>
                                    <p:animEffect filter="fade" transition="in">
                                      <p:cBhvr>
                                        <p:cTn dur="1000"/>
                                        <p:tgtEl>
                                          <p:spTgt spid="18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657884</vt:lpwstr>
  </property>
  <property fmtid="{D5CDD505-2E9C-101B-9397-08002B2CF9AE}" name="NXPowerLiteSettings" pid="3">
    <vt:lpwstr>C7000400038000</vt:lpwstr>
  </property>
  <property fmtid="{D5CDD505-2E9C-101B-9397-08002B2CF9AE}" name="NXPowerLiteVersion" pid="4">
    <vt:lpwstr>S8.2.3</vt:lpwstr>
  </property>
</Properties>
</file>