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9" r:id="rId15"/>
    <p:sldId id="270" r:id="rId16"/>
    <p:sldId id="271" r:id="rId17"/>
    <p:sldId id="272" r:id="rId18"/>
    <p:sldId id="273" r:id="rId19"/>
    <p:sldId id="268" r:id="rId20"/>
  </p:sldIdLst>
  <p:sldSz cx="9144000" cy="6858000" type="screen4x3"/>
  <p:notesSz cx="6858000" cy="9144000"/>
  <p:embeddedFontLst>
    <p:embeddedFont>
      <p:font typeface="Century Schoolbook" panose="020406040505050203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72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a:t>Today’s assignment, what do you think it should cover?</a:t>
            </a:r>
            <a:endParaRPr/>
          </a:p>
        </p:txBody>
      </p:sp>
      <p:sp>
        <p:nvSpPr>
          <p:cNvPr id="145" name="Google Shape;145;p2: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r>
              <a:rPr lang="en-US"/>
              <a:t>Impossible to cover all the issues.</a:t>
            </a:r>
            <a:endParaRPr/>
          </a:p>
        </p:txBody>
      </p:sp>
      <p:sp>
        <p:nvSpPr>
          <p:cNvPr id="151" name="Google Shape;15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a:t>You are an advisor of a young student</a:t>
            </a:r>
            <a:endParaRPr/>
          </a:p>
        </p:txBody>
      </p:sp>
      <p:sp>
        <p:nvSpPr>
          <p:cNvPr id="175" name="Google Shape;175;p6: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2286000" y="3124200"/>
            <a:ext cx="6172199" cy="1894361"/>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3000"/>
              <a:buFont typeface="Century Schoolbook"/>
              <a:buNone/>
              <a:defRPr sz="3000" b="1"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3" name="Google Shape;23;p2"/>
          <p:cNvSpPr txBox="1">
            <a:spLocks noGrp="1"/>
          </p:cNvSpPr>
          <p:nvPr>
            <p:ph type="subTitle" idx="1"/>
          </p:nvPr>
        </p:nvSpPr>
        <p:spPr>
          <a:xfrm>
            <a:off x="2286000" y="5003321"/>
            <a:ext cx="6172199" cy="1371599"/>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600"/>
              </a:spcBef>
              <a:spcAft>
                <a:spcPts val="0"/>
              </a:spcAft>
              <a:buClr>
                <a:schemeClr val="accent1"/>
              </a:buClr>
              <a:buSzPts val="1260"/>
              <a:buFont typeface="Noto Sans Symbols"/>
              <a:buNone/>
              <a:defRPr sz="1800" b="1" i="0" u="none" strike="noStrike" cap="none">
                <a:solidFill>
                  <a:schemeClr val="dk2"/>
                </a:solidFill>
                <a:latin typeface="Century Schoolbook"/>
                <a:ea typeface="Century Schoolbook"/>
                <a:cs typeface="Century Schoolbook"/>
                <a:sym typeface="Century Schoolbook"/>
              </a:defRPr>
            </a:lvl1pPr>
            <a:lvl2pPr marR="0" lvl="1" algn="ctr">
              <a:lnSpc>
                <a:spcPct val="100000"/>
              </a:lnSpc>
              <a:spcBef>
                <a:spcPts val="420"/>
              </a:spcBef>
              <a:spcAft>
                <a:spcPts val="0"/>
              </a:spcAft>
              <a:buClr>
                <a:schemeClr val="accent1"/>
              </a:buClr>
              <a:buSzPts val="1680"/>
              <a:buFont typeface="Noto Sans Symbols"/>
              <a:buNone/>
              <a:defRPr sz="2100" b="0" i="0" u="none" strike="noStrike" cap="none">
                <a:solidFill>
                  <a:schemeClr val="dk1"/>
                </a:solidFill>
                <a:latin typeface="Century Schoolbook"/>
                <a:ea typeface="Century Schoolbook"/>
                <a:cs typeface="Century Schoolbook"/>
                <a:sym typeface="Century Schoolbook"/>
              </a:defRPr>
            </a:lvl2pPr>
            <a:lvl3pPr marR="0" lvl="2" algn="ctr">
              <a:lnSpc>
                <a:spcPct val="100000"/>
              </a:lnSpc>
              <a:spcBef>
                <a:spcPts val="360"/>
              </a:spcBef>
              <a:spcAft>
                <a:spcPts val="0"/>
              </a:spcAft>
              <a:buClr>
                <a:srgbClr val="DE7530"/>
              </a:buClr>
              <a:buSzPts val="1080"/>
              <a:buFont typeface="Noto Sans Symbols"/>
              <a:buNone/>
              <a:defRPr sz="1800" b="0" i="0" u="none" strike="noStrike" cap="none">
                <a:solidFill>
                  <a:schemeClr val="dk1"/>
                </a:solidFill>
                <a:latin typeface="Century Schoolbook"/>
                <a:ea typeface="Century Schoolbook"/>
                <a:cs typeface="Century Schoolbook"/>
                <a:sym typeface="Century Schoolbook"/>
              </a:defRPr>
            </a:lvl3pPr>
            <a:lvl4pPr marR="0" lvl="3" algn="ctr">
              <a:lnSpc>
                <a:spcPct val="100000"/>
              </a:lnSpc>
              <a:spcBef>
                <a:spcPts val="360"/>
              </a:spcBef>
              <a:spcAft>
                <a:spcPts val="0"/>
              </a:spcAft>
              <a:buClr>
                <a:srgbClr val="FEC2AC"/>
              </a:buClr>
              <a:buSzPts val="1080"/>
              <a:buFont typeface="Noto Sans Symbols"/>
              <a:buNone/>
              <a:defRPr sz="1800" b="0" i="0" u="none" strike="noStrike" cap="none">
                <a:solidFill>
                  <a:schemeClr val="dk1"/>
                </a:solidFill>
                <a:latin typeface="Century Schoolbook"/>
                <a:ea typeface="Century Schoolbook"/>
                <a:cs typeface="Century Schoolbook"/>
                <a:sym typeface="Century Schoolbook"/>
              </a:defRPr>
            </a:lvl4pPr>
            <a:lvl5pPr marR="0" lvl="4" algn="ctr">
              <a:lnSpc>
                <a:spcPct val="100000"/>
              </a:lnSpc>
              <a:spcBef>
                <a:spcPts val="320"/>
              </a:spcBef>
              <a:spcAft>
                <a:spcPts val="0"/>
              </a:spcAft>
              <a:buClr>
                <a:srgbClr val="BBC9E9"/>
              </a:buClr>
              <a:buSzPts val="1088"/>
              <a:buFont typeface="Noto Sans Symbols"/>
              <a:buNone/>
              <a:defRPr sz="1600" b="0" i="0" u="none" strike="noStrike" cap="none">
                <a:solidFill>
                  <a:schemeClr val="dk1"/>
                </a:solidFill>
                <a:latin typeface="Century Schoolbook"/>
                <a:ea typeface="Century Schoolbook"/>
                <a:cs typeface="Century Schoolbook"/>
                <a:sym typeface="Century Schoolbook"/>
              </a:defRPr>
            </a:lvl5pPr>
            <a:lvl6pPr marR="0" lvl="5" algn="ctr">
              <a:lnSpc>
                <a:spcPct val="100000"/>
              </a:lnSpc>
              <a:spcBef>
                <a:spcPts val="320"/>
              </a:spcBef>
              <a:spcAft>
                <a:spcPts val="0"/>
              </a:spcAft>
              <a:buClr>
                <a:schemeClr val="accent1"/>
              </a:buClr>
              <a:buSzPts val="1600"/>
              <a:buFont typeface="Century Schoolbook"/>
              <a:buNone/>
              <a:defRPr sz="1600" b="0" i="0" u="none" strike="noStrike" cap="none">
                <a:solidFill>
                  <a:schemeClr val="dk2"/>
                </a:solidFill>
                <a:latin typeface="Century Schoolbook"/>
                <a:ea typeface="Century Schoolbook"/>
                <a:cs typeface="Century Schoolbook"/>
                <a:sym typeface="Century Schoolbook"/>
              </a:defRPr>
            </a:lvl6pPr>
            <a:lvl7pPr marR="0" lvl="6" algn="ctr">
              <a:lnSpc>
                <a:spcPct val="100000"/>
              </a:lnSpc>
              <a:spcBef>
                <a:spcPts val="280"/>
              </a:spcBef>
              <a:spcAft>
                <a:spcPts val="0"/>
              </a:spcAft>
              <a:buClr>
                <a:srgbClr val="FEC2AC"/>
              </a:buClr>
              <a:buSzPts val="840"/>
              <a:buFont typeface="Noto Sans Symbols"/>
              <a:buNone/>
              <a:defRPr sz="1400" b="0" i="0" u="none" strike="noStrike" cap="none">
                <a:solidFill>
                  <a:schemeClr val="dk2"/>
                </a:solidFill>
                <a:latin typeface="Century Schoolbook"/>
                <a:ea typeface="Century Schoolbook"/>
                <a:cs typeface="Century Schoolbook"/>
                <a:sym typeface="Century Schoolbook"/>
              </a:defRPr>
            </a:lvl7pPr>
            <a:lvl8pPr marR="0" lvl="7" algn="ctr">
              <a:lnSpc>
                <a:spcPct val="100000"/>
              </a:lnSpc>
              <a:spcBef>
                <a:spcPts val="280"/>
              </a:spcBef>
              <a:spcAft>
                <a:spcPts val="0"/>
              </a:spcAft>
              <a:buClr>
                <a:schemeClr val="accent2"/>
              </a:buClr>
              <a:buSzPts val="1400"/>
              <a:buFont typeface="Century Schoolbook"/>
              <a:buNone/>
              <a:defRPr sz="1400" b="0" i="0" u="none" strike="noStrike" cap="small">
                <a:solidFill>
                  <a:schemeClr val="dk2"/>
                </a:solidFill>
                <a:latin typeface="Century Schoolbook"/>
                <a:ea typeface="Century Schoolbook"/>
                <a:cs typeface="Century Schoolbook"/>
                <a:sym typeface="Century Schoolbook"/>
              </a:defRPr>
            </a:lvl8pPr>
            <a:lvl9pPr marR="0" lvl="8" algn="ctr">
              <a:lnSpc>
                <a:spcPct val="100000"/>
              </a:lnSpc>
              <a:spcBef>
                <a:spcPts val="280"/>
              </a:spcBef>
              <a:spcAft>
                <a:spcPts val="0"/>
              </a:spcAft>
              <a:buClr>
                <a:srgbClr val="DE7530"/>
              </a:buClr>
              <a:buSzPts val="1400"/>
              <a:buFont typeface="Century Schoolbook"/>
              <a:buNone/>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24" name="Google Shape;24;p2"/>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5" name="Google Shape;25;p2"/>
          <p:cNvSpPr txBox="1">
            <a:spLocks noGrp="1"/>
          </p:cNvSpPr>
          <p:nvPr>
            <p:ph type="ftr" idx="11"/>
          </p:nvPr>
        </p:nvSpPr>
        <p:spPr>
          <a:xfrm rot="5400000">
            <a:off x="7077268" y="4181668"/>
            <a:ext cx="3657600" cy="384047"/>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6" name="Google Shape;26;p2"/>
          <p:cNvSpPr/>
          <p:nvPr/>
        </p:nvSpPr>
        <p:spPr>
          <a:xfrm>
            <a:off x="381000" y="0"/>
            <a:ext cx="609599" cy="6858000"/>
          </a:xfrm>
          <a:prstGeom prst="rect">
            <a:avLst/>
          </a:prstGeom>
          <a:solidFill>
            <a:srgbClr val="FEC2AC">
              <a:alpha val="5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7" name="Google Shape;27;p2"/>
          <p:cNvSpPr/>
          <p:nvPr/>
        </p:nvSpPr>
        <p:spPr>
          <a:xfrm>
            <a:off x="276336" y="0"/>
            <a:ext cx="104663" cy="6858000"/>
          </a:xfrm>
          <a:prstGeom prst="rect">
            <a:avLst/>
          </a:prstGeom>
          <a:solidFill>
            <a:srgbClr val="FFD8CC">
              <a:alpha val="3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 name="Google Shape;28;p2"/>
          <p:cNvSpPr/>
          <p:nvPr/>
        </p:nvSpPr>
        <p:spPr>
          <a:xfrm>
            <a:off x="990600" y="0"/>
            <a:ext cx="181871" cy="6858000"/>
          </a:xfrm>
          <a:prstGeom prst="rect">
            <a:avLst/>
          </a:prstGeom>
          <a:solidFill>
            <a:srgbClr val="FFD8CC">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9" name="Google Shape;29;p2"/>
          <p:cNvSpPr/>
          <p:nvPr/>
        </p:nvSpPr>
        <p:spPr>
          <a:xfrm>
            <a:off x="1141320" y="0"/>
            <a:ext cx="230280" cy="6858000"/>
          </a:xfrm>
          <a:prstGeom prst="rect">
            <a:avLst/>
          </a:prstGeom>
          <a:solidFill>
            <a:srgbClr val="FFEDE7">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30" name="Google Shape;30;p2"/>
          <p:cNvCxnSpPr/>
          <p:nvPr/>
        </p:nvCxnSpPr>
        <p:spPr>
          <a:xfrm>
            <a:off x="106343" y="0"/>
            <a:ext cx="0" cy="6858000"/>
          </a:xfrm>
          <a:prstGeom prst="straightConnector1">
            <a:avLst/>
          </a:prstGeom>
          <a:noFill/>
          <a:ln w="57150" cap="flat" cmpd="sng">
            <a:solidFill>
              <a:srgbClr val="FEC2AC">
                <a:alpha val="72549"/>
              </a:srgbClr>
            </a:solidFill>
            <a:prstDash val="solid"/>
            <a:round/>
            <a:headEnd type="none" w="sm" len="sm"/>
            <a:tailEnd type="none" w="sm" len="sm"/>
          </a:ln>
        </p:spPr>
      </p:cxnSp>
      <p:cxnSp>
        <p:nvCxnSpPr>
          <p:cNvPr id="31" name="Google Shape;31;p2"/>
          <p:cNvCxnSpPr/>
          <p:nvPr/>
        </p:nvCxnSpPr>
        <p:spPr>
          <a:xfrm>
            <a:off x="914400" y="0"/>
            <a:ext cx="0" cy="6858000"/>
          </a:xfrm>
          <a:prstGeom prst="straightConnector1">
            <a:avLst/>
          </a:prstGeom>
          <a:noFill/>
          <a:ln w="57150" cap="flat" cmpd="sng">
            <a:solidFill>
              <a:srgbClr val="FFEDE7">
                <a:alpha val="82352"/>
              </a:srgbClr>
            </a:solidFill>
            <a:prstDash val="solid"/>
            <a:round/>
            <a:headEnd type="none" w="sm" len="sm"/>
            <a:tailEnd type="none" w="sm" len="sm"/>
          </a:ln>
        </p:spPr>
      </p:cxnSp>
      <p:cxnSp>
        <p:nvCxnSpPr>
          <p:cNvPr id="32" name="Google Shape;32;p2"/>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33" name="Google Shape;33;p2"/>
          <p:cNvCxnSpPr/>
          <p:nvPr/>
        </p:nvCxnSpPr>
        <p:spPr>
          <a:xfrm>
            <a:off x="1726640" y="0"/>
            <a:ext cx="0" cy="6858000"/>
          </a:xfrm>
          <a:prstGeom prst="straightConnector1">
            <a:avLst/>
          </a:prstGeom>
          <a:noFill/>
          <a:ln w="28575" cap="flat" cmpd="sng">
            <a:solidFill>
              <a:srgbClr val="FEC2AC">
                <a:alpha val="81568"/>
              </a:srgbClr>
            </a:solidFill>
            <a:prstDash val="solid"/>
            <a:round/>
            <a:headEnd type="none" w="sm" len="sm"/>
            <a:tailEnd type="none" w="sm" len="sm"/>
          </a:ln>
        </p:spPr>
      </p:cxnSp>
      <p:cxnSp>
        <p:nvCxnSpPr>
          <p:cNvPr id="34" name="Google Shape;34;p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5" name="Google Shape;35;p2"/>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6" name="Google Shape;36;p2"/>
          <p:cNvSpPr/>
          <p:nvPr/>
        </p:nvSpPr>
        <p:spPr>
          <a:xfrm>
            <a:off x="1219200" y="0"/>
            <a:ext cx="76199" cy="6858000"/>
          </a:xfrm>
          <a:prstGeom prst="rect">
            <a:avLst/>
          </a:prstGeom>
          <a:solidFill>
            <a:srgbClr val="FEC2AC">
              <a:alpha val="5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Google Shape;37;p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Google Shape;38;p2"/>
          <p:cNvSpPr/>
          <p:nvPr/>
        </p:nvSpPr>
        <p:spPr>
          <a:xfrm>
            <a:off x="1309632" y="4866751"/>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9" name="Google Shape;39;p2"/>
          <p:cNvSpPr/>
          <p:nvPr/>
        </p:nvSpPr>
        <p:spPr>
          <a:xfrm>
            <a:off x="1091079" y="5500632"/>
            <a:ext cx="137159" cy="13715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0" name="Google Shape;40;p2"/>
          <p:cNvSpPr/>
          <p:nvPr/>
        </p:nvSpPr>
        <p:spPr>
          <a:xfrm>
            <a:off x="1664208" y="5788151"/>
            <a:ext cx="274319" cy="27431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1" name="Google Shape;41;p2"/>
          <p:cNvSpPr/>
          <p:nvPr/>
        </p:nvSpPr>
        <p:spPr>
          <a:xfrm>
            <a:off x="1905000" y="4495800"/>
            <a:ext cx="365759" cy="36575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 name="Google Shape;42;p2"/>
          <p:cNvSpPr txBox="1">
            <a:spLocks noGrp="1"/>
          </p:cNvSpPr>
          <p:nvPr>
            <p:ph type="sldNum" idx="12"/>
          </p:nvPr>
        </p:nvSpPr>
        <p:spPr>
          <a:xfrm>
            <a:off x="1325544" y="4928701"/>
            <a:ext cx="609599" cy="51752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26" name="Google Shape;126;p11"/>
          <p:cNvSpPr txBox="1">
            <a:spLocks noGrp="1"/>
          </p:cNvSpPr>
          <p:nvPr>
            <p:ph type="body" idx="1"/>
          </p:nvPr>
        </p:nvSpPr>
        <p:spPr>
          <a:xfrm rot="5400000">
            <a:off x="1754123" y="303275"/>
            <a:ext cx="4873751" cy="7467600"/>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27" name="Google Shape;127;p11"/>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8" name="Google Shape;128;p11"/>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9" name="Google Shape;129;p11"/>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rot="5400000">
            <a:off x="4541837" y="2362201"/>
            <a:ext cx="5851525" cy="16763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32" name="Google Shape;132;p12"/>
          <p:cNvSpPr txBox="1">
            <a:spLocks noGrp="1"/>
          </p:cNvSpPr>
          <p:nvPr>
            <p:ph type="body" idx="1"/>
          </p:nvPr>
        </p:nvSpPr>
        <p:spPr>
          <a:xfrm rot="5400000">
            <a:off x="541337" y="190500"/>
            <a:ext cx="5851525" cy="6019799"/>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3" name="Google Shape;133;p12"/>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4" name="Google Shape;134;p12"/>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35" name="Google Shape;135;p12"/>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5" name="Google Shape;45;p3"/>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46" name="Google Shape;46;p3"/>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47" name="Google Shape;47;p3"/>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3"/>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2286000" y="2895600"/>
            <a:ext cx="6172199" cy="205359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2"/>
              </a:buClr>
              <a:buSzPts val="3000"/>
              <a:buFont typeface="Century Schoolbook"/>
              <a:buNone/>
              <a:defRPr sz="3000" b="1" i="0" u="none" strike="noStrike" cap="small">
                <a:solidFill>
                  <a:schemeClr val="lt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1" name="Google Shape;51;p4"/>
          <p:cNvSpPr txBox="1">
            <a:spLocks noGrp="1"/>
          </p:cNvSpPr>
          <p:nvPr>
            <p:ph type="body" idx="1"/>
          </p:nvPr>
        </p:nvSpPr>
        <p:spPr>
          <a:xfrm>
            <a:off x="2286000" y="5010150"/>
            <a:ext cx="6172199" cy="137159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600"/>
              </a:spcBef>
              <a:spcAft>
                <a:spcPts val="0"/>
              </a:spcAft>
              <a:buClr>
                <a:schemeClr val="accent1"/>
              </a:buClr>
              <a:buSzPts val="1260"/>
              <a:buFont typeface="Noto Sans Symbols"/>
              <a:buNone/>
              <a:defRPr sz="1800" b="1" i="0" u="none" strike="noStrike" cap="none">
                <a:solidFill>
                  <a:schemeClr val="lt2"/>
                </a:solidFill>
                <a:latin typeface="Century Schoolbook"/>
                <a:ea typeface="Century Schoolbook"/>
                <a:cs typeface="Century Schoolbook"/>
                <a:sym typeface="Century Schoolbook"/>
              </a:defRPr>
            </a:lvl1pPr>
            <a:lvl2pPr marL="914400" marR="0" lvl="1" indent="-228600" algn="l">
              <a:lnSpc>
                <a:spcPct val="100000"/>
              </a:lnSpc>
              <a:spcBef>
                <a:spcPts val="360"/>
              </a:spcBef>
              <a:spcAft>
                <a:spcPts val="0"/>
              </a:spcAft>
              <a:buClr>
                <a:schemeClr val="accent1"/>
              </a:buClr>
              <a:buSzPts val="1440"/>
              <a:buFont typeface="Noto Sans Symbols"/>
              <a:buNone/>
              <a:defRPr sz="1800" b="0" i="0" u="none" strike="noStrike" cap="none">
                <a:solidFill>
                  <a:schemeClr val="lt1"/>
                </a:solidFill>
                <a:latin typeface="Century Schoolbook"/>
                <a:ea typeface="Century Schoolbook"/>
                <a:cs typeface="Century Schoolbook"/>
                <a:sym typeface="Century Schoolbook"/>
              </a:defRPr>
            </a:lvl2pPr>
            <a:lvl3pPr marL="1371600" marR="0" lvl="2" indent="-228600" algn="l">
              <a:lnSpc>
                <a:spcPct val="100000"/>
              </a:lnSpc>
              <a:spcBef>
                <a:spcPts val="320"/>
              </a:spcBef>
              <a:spcAft>
                <a:spcPts val="0"/>
              </a:spcAft>
              <a:buClr>
                <a:srgbClr val="DE7530"/>
              </a:buClr>
              <a:buSzPts val="960"/>
              <a:buFont typeface="Noto Sans Symbols"/>
              <a:buNone/>
              <a:defRPr sz="1600" b="0" i="0" u="none" strike="noStrike" cap="none">
                <a:solidFill>
                  <a:schemeClr val="lt1"/>
                </a:solidFill>
                <a:latin typeface="Century Schoolbook"/>
                <a:ea typeface="Century Schoolbook"/>
                <a:cs typeface="Century Schoolbook"/>
                <a:sym typeface="Century Schoolbook"/>
              </a:defRPr>
            </a:lvl3pPr>
            <a:lvl4pPr marL="1828800" marR="0" lvl="3" indent="-228600" algn="l">
              <a:lnSpc>
                <a:spcPct val="100000"/>
              </a:lnSpc>
              <a:spcBef>
                <a:spcPts val="280"/>
              </a:spcBef>
              <a:spcAft>
                <a:spcPts val="0"/>
              </a:spcAft>
              <a:buClr>
                <a:srgbClr val="FEC2AC"/>
              </a:buClr>
              <a:buSzPts val="840"/>
              <a:buFont typeface="Noto Sans Symbols"/>
              <a:buNone/>
              <a:defRPr sz="1400" b="0" i="0" u="none" strike="noStrike" cap="none">
                <a:solidFill>
                  <a:schemeClr val="lt1"/>
                </a:solidFill>
                <a:latin typeface="Century Schoolbook"/>
                <a:ea typeface="Century Schoolbook"/>
                <a:cs typeface="Century Schoolbook"/>
                <a:sym typeface="Century Schoolbook"/>
              </a:defRPr>
            </a:lvl4pPr>
            <a:lvl5pPr marL="2286000" marR="0" lvl="4" indent="-228600" algn="l">
              <a:lnSpc>
                <a:spcPct val="100000"/>
              </a:lnSpc>
              <a:spcBef>
                <a:spcPts val="280"/>
              </a:spcBef>
              <a:spcAft>
                <a:spcPts val="0"/>
              </a:spcAft>
              <a:buClr>
                <a:srgbClr val="BBC9E9"/>
              </a:buClr>
              <a:buSzPts val="952"/>
              <a:buFont typeface="Noto Sans Symbols"/>
              <a:buNone/>
              <a:defRPr sz="1400" b="0" i="0" u="none" strike="noStrike" cap="none">
                <a:solidFill>
                  <a:schemeClr val="lt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lt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lt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lt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lt2"/>
                </a:solidFill>
                <a:latin typeface="Century Schoolbook"/>
                <a:ea typeface="Century Schoolbook"/>
                <a:cs typeface="Century Schoolbook"/>
                <a:sym typeface="Century Schoolbook"/>
              </a:defRPr>
            </a:lvl9pPr>
          </a:lstStyle>
          <a:p>
            <a:endParaRPr/>
          </a:p>
        </p:txBody>
      </p:sp>
      <p:sp>
        <p:nvSpPr>
          <p:cNvPr id="52" name="Google Shape;52;p4"/>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2"/>
              </a:buClr>
              <a:buSzPts val="1200"/>
              <a:buFont typeface="Century Schoolbook"/>
              <a:buNone/>
              <a:defRPr sz="1200" b="0" i="0" u="none" strike="noStrike" cap="none">
                <a:solidFill>
                  <a:schemeClr val="lt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3" name="Google Shape;53;p4"/>
          <p:cNvSpPr txBox="1">
            <a:spLocks noGrp="1"/>
          </p:cNvSpPr>
          <p:nvPr>
            <p:ph type="ftr" idx="11"/>
          </p:nvPr>
        </p:nvSpPr>
        <p:spPr>
          <a:xfrm rot="5400000">
            <a:off x="7077455" y="4178808"/>
            <a:ext cx="3657600" cy="384047"/>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2"/>
              </a:buClr>
              <a:buSzPts val="1200"/>
              <a:buFont typeface="Century Schoolbook"/>
              <a:buNone/>
              <a:defRPr sz="1200" b="0" i="0" u="none" strike="noStrike" cap="none">
                <a:solidFill>
                  <a:schemeClr val="lt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lt1"/>
              </a:buClr>
              <a:buSzPts val="1800"/>
              <a:buFont typeface="Century Schoolbook"/>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54" name="Google Shape;54;p4"/>
          <p:cNvSpPr/>
          <p:nvPr/>
        </p:nvSpPr>
        <p:spPr>
          <a:xfrm>
            <a:off x="381000" y="0"/>
            <a:ext cx="609599" cy="6858000"/>
          </a:xfrm>
          <a:prstGeom prst="rect">
            <a:avLst/>
          </a:prstGeom>
          <a:solidFill>
            <a:srgbClr val="FEC2AC">
              <a:alpha val="5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5" name="Google Shape;55;p4"/>
          <p:cNvSpPr/>
          <p:nvPr/>
        </p:nvSpPr>
        <p:spPr>
          <a:xfrm>
            <a:off x="276336" y="0"/>
            <a:ext cx="104663" cy="6858000"/>
          </a:xfrm>
          <a:prstGeom prst="rect">
            <a:avLst/>
          </a:prstGeom>
          <a:solidFill>
            <a:srgbClr val="FFD8CC">
              <a:alpha val="3529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6" name="Google Shape;56;p4"/>
          <p:cNvSpPr/>
          <p:nvPr/>
        </p:nvSpPr>
        <p:spPr>
          <a:xfrm>
            <a:off x="990600" y="0"/>
            <a:ext cx="181871" cy="6858000"/>
          </a:xfrm>
          <a:prstGeom prst="rect">
            <a:avLst/>
          </a:prstGeom>
          <a:solidFill>
            <a:srgbClr val="FFD8CC">
              <a:alpha val="6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57" name="Google Shape;57;p4"/>
          <p:cNvSpPr/>
          <p:nvPr/>
        </p:nvSpPr>
        <p:spPr>
          <a:xfrm>
            <a:off x="1141320" y="0"/>
            <a:ext cx="230280" cy="6858000"/>
          </a:xfrm>
          <a:prstGeom prst="rect">
            <a:avLst/>
          </a:prstGeom>
          <a:solidFill>
            <a:srgbClr val="FFEDE7">
              <a:alpha val="7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58" name="Google Shape;58;p4"/>
          <p:cNvCxnSpPr/>
          <p:nvPr/>
        </p:nvCxnSpPr>
        <p:spPr>
          <a:xfrm>
            <a:off x="106343" y="0"/>
            <a:ext cx="0" cy="6858000"/>
          </a:xfrm>
          <a:prstGeom prst="straightConnector1">
            <a:avLst/>
          </a:prstGeom>
          <a:noFill/>
          <a:ln w="57150" cap="flat" cmpd="sng">
            <a:solidFill>
              <a:srgbClr val="FEC2AC">
                <a:alpha val="72549"/>
              </a:srgbClr>
            </a:solidFill>
            <a:prstDash val="solid"/>
            <a:round/>
            <a:headEnd type="none" w="sm" len="sm"/>
            <a:tailEnd type="none" w="sm" len="sm"/>
          </a:ln>
        </p:spPr>
      </p:cxnSp>
      <p:cxnSp>
        <p:nvCxnSpPr>
          <p:cNvPr id="59" name="Google Shape;59;p4"/>
          <p:cNvCxnSpPr/>
          <p:nvPr/>
        </p:nvCxnSpPr>
        <p:spPr>
          <a:xfrm>
            <a:off x="914400" y="0"/>
            <a:ext cx="0" cy="6858000"/>
          </a:xfrm>
          <a:prstGeom prst="straightConnector1">
            <a:avLst/>
          </a:prstGeom>
          <a:noFill/>
          <a:ln w="57150" cap="flat" cmpd="sng">
            <a:solidFill>
              <a:srgbClr val="FFEDE7">
                <a:alpha val="82352"/>
              </a:srgbClr>
            </a:solidFill>
            <a:prstDash val="solid"/>
            <a:round/>
            <a:headEnd type="none" w="sm" len="sm"/>
            <a:tailEnd type="none" w="sm" len="sm"/>
          </a:ln>
        </p:spPr>
      </p:cxnSp>
      <p:cxnSp>
        <p:nvCxnSpPr>
          <p:cNvPr id="60" name="Google Shape;60;p4"/>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61" name="Google Shape;61;p4"/>
          <p:cNvCxnSpPr/>
          <p:nvPr/>
        </p:nvCxnSpPr>
        <p:spPr>
          <a:xfrm>
            <a:off x="1726640" y="0"/>
            <a:ext cx="0" cy="6858000"/>
          </a:xfrm>
          <a:prstGeom prst="straightConnector1">
            <a:avLst/>
          </a:prstGeom>
          <a:noFill/>
          <a:ln w="28575" cap="flat" cmpd="sng">
            <a:solidFill>
              <a:srgbClr val="FEC2AC">
                <a:alpha val="81568"/>
              </a:srgbClr>
            </a:solidFill>
            <a:prstDash val="solid"/>
            <a:round/>
            <a:headEnd type="none" w="sm" len="sm"/>
            <a:tailEnd type="none" w="sm" len="sm"/>
          </a:ln>
        </p:spPr>
      </p:cxnSp>
      <p:cxnSp>
        <p:nvCxnSpPr>
          <p:cNvPr id="62" name="Google Shape;62;p4"/>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63" name="Google Shape;63;p4"/>
          <p:cNvSpPr/>
          <p:nvPr/>
        </p:nvSpPr>
        <p:spPr>
          <a:xfrm>
            <a:off x="1219200" y="0"/>
            <a:ext cx="76199" cy="6858000"/>
          </a:xfrm>
          <a:prstGeom prst="rect">
            <a:avLst/>
          </a:prstGeom>
          <a:solidFill>
            <a:srgbClr val="FEC2AC">
              <a:alpha val="5058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4" name="Google Shape;64;p4"/>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5" name="Google Shape;65;p4"/>
          <p:cNvSpPr/>
          <p:nvPr/>
        </p:nvSpPr>
        <p:spPr>
          <a:xfrm>
            <a:off x="1324704" y="4866751"/>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6" name="Google Shape;66;p4"/>
          <p:cNvSpPr/>
          <p:nvPr/>
        </p:nvSpPr>
        <p:spPr>
          <a:xfrm>
            <a:off x="1091079" y="5500632"/>
            <a:ext cx="137159" cy="13715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7" name="Google Shape;67;p4"/>
          <p:cNvSpPr/>
          <p:nvPr/>
        </p:nvSpPr>
        <p:spPr>
          <a:xfrm>
            <a:off x="1664208" y="5791200"/>
            <a:ext cx="274319" cy="27431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68" name="Google Shape;68;p4"/>
          <p:cNvSpPr/>
          <p:nvPr/>
        </p:nvSpPr>
        <p:spPr>
          <a:xfrm>
            <a:off x="1879040" y="4479887"/>
            <a:ext cx="365759" cy="36575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69" name="Google Shape;69;p4"/>
          <p:cNvCxnSpPr/>
          <p:nvPr/>
        </p:nvCxnSpPr>
        <p:spPr>
          <a:xfrm>
            <a:off x="9097943"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0" name="Google Shape;70;p4"/>
          <p:cNvSpPr txBox="1">
            <a:spLocks noGrp="1"/>
          </p:cNvSpPr>
          <p:nvPr>
            <p:ph type="sldNum" idx="12"/>
          </p:nvPr>
        </p:nvSpPr>
        <p:spPr>
          <a:xfrm>
            <a:off x="1340616" y="4928701"/>
            <a:ext cx="609599" cy="51752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73" name="Google Shape;73;p5"/>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4" name="Google Shape;74;p5"/>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75" name="Google Shape;75;p5"/>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76" name="Google Shape;76;p5"/>
          <p:cNvSpPr txBox="1">
            <a:spLocks noGrp="1"/>
          </p:cNvSpPr>
          <p:nvPr>
            <p:ph type="body" idx="1"/>
          </p:nvPr>
        </p:nvSpPr>
        <p:spPr>
          <a:xfrm>
            <a:off x="457200" y="1600200"/>
            <a:ext cx="3657600" cy="4572000"/>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77" name="Google Shape;77;p5"/>
          <p:cNvSpPr txBox="1">
            <a:spLocks noGrp="1"/>
          </p:cNvSpPr>
          <p:nvPr>
            <p:ph type="body" idx="2"/>
          </p:nvPr>
        </p:nvSpPr>
        <p:spPr>
          <a:xfrm>
            <a:off x="4270248" y="1600200"/>
            <a:ext cx="3657600" cy="4572000"/>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457200" y="273050"/>
            <a:ext cx="7543800" cy="11430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0" name="Google Shape;80;p6"/>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1" name="Google Shape;81;p6"/>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82" name="Google Shape;82;p6"/>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6"/>
          <p:cNvSpPr txBox="1">
            <a:spLocks noGrp="1"/>
          </p:cNvSpPr>
          <p:nvPr>
            <p:ph type="body" idx="1"/>
          </p:nvPr>
        </p:nvSpPr>
        <p:spPr>
          <a:xfrm>
            <a:off x="457200" y="2362200"/>
            <a:ext cx="3657600" cy="3886200"/>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4" name="Google Shape;84;p6"/>
          <p:cNvSpPr txBox="1">
            <a:spLocks noGrp="1"/>
          </p:cNvSpPr>
          <p:nvPr>
            <p:ph type="body" idx="2"/>
          </p:nvPr>
        </p:nvSpPr>
        <p:spPr>
          <a:xfrm>
            <a:off x="4371975" y="2362200"/>
            <a:ext cx="3657600" cy="3886200"/>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5" name="Google Shape;85;p6"/>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lvl1pPr marL="457200" marR="0" lvl="0" indent="-228600" algn="l">
              <a:lnSpc>
                <a:spcPct val="100000"/>
              </a:lnSpc>
              <a:spcBef>
                <a:spcPts val="600"/>
              </a:spcBef>
              <a:spcAft>
                <a:spcPts val="0"/>
              </a:spcAft>
              <a:buClr>
                <a:schemeClr val="accent1"/>
              </a:buClr>
              <a:buSzPts val="1400"/>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86" name="Google Shape;86;p6"/>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lvl1pPr marL="457200" marR="0" lvl="0" indent="-228600" algn="l">
              <a:lnSpc>
                <a:spcPct val="100000"/>
              </a:lnSpc>
              <a:spcBef>
                <a:spcPts val="600"/>
              </a:spcBef>
              <a:spcAft>
                <a:spcPts val="0"/>
              </a:spcAft>
              <a:buClr>
                <a:schemeClr val="accent1"/>
              </a:buClr>
              <a:buSzPts val="1400"/>
              <a:buFont typeface="Noto Sans Symbols"/>
              <a:buNone/>
              <a:defRPr sz="2000" b="1" i="0" u="none" strike="noStrike" cap="none">
                <a:solidFill>
                  <a:srgbClr val="FFFFFF"/>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9" name="Google Shape;89;p7"/>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0" name="Google Shape;90;p7"/>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7"/>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8"/>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4" name="Google Shape;94;p8"/>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95" name="Google Shape;95;p8"/>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Google Shape;97;p9"/>
          <p:cNvCxnSpPr/>
          <p:nvPr/>
        </p:nvCxnSpPr>
        <p:spPr>
          <a:xfrm>
            <a:off x="8763000" y="0"/>
            <a:ext cx="0" cy="6858000"/>
          </a:xfrm>
          <a:prstGeom prst="straightConnector1">
            <a:avLst/>
          </a:prstGeom>
          <a:noFill/>
          <a:ln w="38100" cap="flat" cmpd="sng">
            <a:solidFill>
              <a:srgbClr val="FEC2AC">
                <a:alpha val="92549"/>
              </a:srgbClr>
            </a:solidFill>
            <a:prstDash val="solid"/>
            <a:round/>
            <a:headEnd type="none" w="sm" len="sm"/>
            <a:tailEnd type="none" w="sm" len="sm"/>
          </a:ln>
        </p:spPr>
      </p:cxnSp>
      <p:sp>
        <p:nvSpPr>
          <p:cNvPr id="98" name="Google Shape;98;p9"/>
          <p:cNvSpPr txBox="1">
            <a:spLocks noGrp="1"/>
          </p:cNvSpPr>
          <p:nvPr>
            <p:ph type="title"/>
          </p:nvPr>
        </p:nvSpPr>
        <p:spPr>
          <a:xfrm rot="5400000">
            <a:off x="3371849" y="3200400"/>
            <a:ext cx="6309360" cy="4572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000"/>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9" name="Google Shape;99;p9"/>
          <p:cNvSpPr txBox="1">
            <a:spLocks noGrp="1"/>
          </p:cNvSpPr>
          <p:nvPr>
            <p:ph type="body" idx="1"/>
          </p:nvPr>
        </p:nvSpPr>
        <p:spPr>
          <a:xfrm>
            <a:off x="6812279" y="274319"/>
            <a:ext cx="1527047" cy="4983479"/>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400"/>
              </a:spcBef>
              <a:spcAft>
                <a:spcPts val="0"/>
              </a:spcAft>
              <a:buClr>
                <a:schemeClr val="accent1"/>
              </a:buClr>
              <a:buSzPts val="840"/>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28600" algn="l">
              <a:lnSpc>
                <a:spcPct val="100000"/>
              </a:lnSpc>
              <a:spcBef>
                <a:spcPts val="1000"/>
              </a:spcBef>
              <a:spcAft>
                <a:spcPts val="0"/>
              </a:spcAft>
              <a:buClr>
                <a:schemeClr val="accent1"/>
              </a:buClr>
              <a:buSzPts val="960"/>
              <a:buFont typeface="Noto Sans Symbols"/>
              <a:buNone/>
              <a:defRPr sz="1200" b="0" i="0" u="none" strike="noStrike" cap="none">
                <a:solidFill>
                  <a:schemeClr val="dk1"/>
                </a:solidFill>
                <a:latin typeface="Century Schoolbook"/>
                <a:ea typeface="Century Schoolbook"/>
                <a:cs typeface="Century Schoolbook"/>
                <a:sym typeface="Century Schoolbook"/>
              </a:defRPr>
            </a:lvl2pPr>
            <a:lvl3pPr marL="1371600" marR="0" lvl="2" indent="-228600" algn="l">
              <a:lnSpc>
                <a:spcPct val="100000"/>
              </a:lnSpc>
              <a:spcBef>
                <a:spcPts val="200"/>
              </a:spcBef>
              <a:spcAft>
                <a:spcPts val="0"/>
              </a:spcAft>
              <a:buClr>
                <a:srgbClr val="DE7530"/>
              </a:buClr>
              <a:buSzPts val="600"/>
              <a:buFont typeface="Noto Sans Symbols"/>
              <a:buNone/>
              <a:defRPr sz="1000" b="0" i="0" u="none" strike="noStrike" cap="none">
                <a:solidFill>
                  <a:schemeClr val="dk1"/>
                </a:solidFill>
                <a:latin typeface="Century Schoolbook"/>
                <a:ea typeface="Century Schoolbook"/>
                <a:cs typeface="Century Schoolbook"/>
                <a:sym typeface="Century Schoolbook"/>
              </a:defRPr>
            </a:lvl3pPr>
            <a:lvl4pPr marL="1828800" marR="0" lvl="3" indent="-228600" algn="l">
              <a:lnSpc>
                <a:spcPct val="100000"/>
              </a:lnSpc>
              <a:spcBef>
                <a:spcPts val="180"/>
              </a:spcBef>
              <a:spcAft>
                <a:spcPts val="0"/>
              </a:spcAft>
              <a:buClr>
                <a:srgbClr val="FEC2AC"/>
              </a:buClr>
              <a:buSzPts val="540"/>
              <a:buFont typeface="Noto Sans Symbols"/>
              <a:buNone/>
              <a:defRPr sz="900" b="0" i="0" u="none" strike="noStrike" cap="none">
                <a:solidFill>
                  <a:schemeClr val="dk1"/>
                </a:solidFill>
                <a:latin typeface="Century Schoolbook"/>
                <a:ea typeface="Century Schoolbook"/>
                <a:cs typeface="Century Schoolbook"/>
                <a:sym typeface="Century Schoolbook"/>
              </a:defRPr>
            </a:lvl4pPr>
            <a:lvl5pPr marL="2286000" marR="0" lvl="4" indent="-228600" algn="l">
              <a:lnSpc>
                <a:spcPct val="100000"/>
              </a:lnSpc>
              <a:spcBef>
                <a:spcPts val="180"/>
              </a:spcBef>
              <a:spcAft>
                <a:spcPts val="0"/>
              </a:spcAft>
              <a:buClr>
                <a:srgbClr val="BBC9E9"/>
              </a:buClr>
              <a:buSzPts val="612"/>
              <a:buFont typeface="Noto Sans Symbols"/>
              <a:buNone/>
              <a:defRPr sz="9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00" name="Google Shape;100;p9"/>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9"/>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9"/>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9"/>
          <p:cNvSpPr/>
          <p:nvPr/>
        </p:nvSpPr>
        <p:spPr>
          <a:xfrm>
            <a:off x="8839200" y="0"/>
            <a:ext cx="304799" cy="6858000"/>
          </a:xfrm>
          <a:prstGeom prst="rect">
            <a:avLst/>
          </a:prstGeom>
          <a:solidFill>
            <a:srgbClr val="FEC2AC">
              <a:alpha val="8627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04" name="Google Shape;104;p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9"/>
          <p:cNvSpPr/>
          <p:nvPr/>
        </p:nvSpPr>
        <p:spPr>
          <a:xfrm>
            <a:off x="8156447" y="5715000"/>
            <a:ext cx="548639" cy="54863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06" name="Google Shape;106;p9"/>
          <p:cNvSpPr txBox="1">
            <a:spLocks noGrp="1"/>
          </p:cNvSpPr>
          <p:nvPr>
            <p:ph type="body" idx="2"/>
          </p:nvPr>
        </p:nvSpPr>
        <p:spPr>
          <a:xfrm>
            <a:off x="304800" y="274319"/>
            <a:ext cx="5638800" cy="6327647"/>
          </a:xfrm>
          <a:prstGeom prst="rect">
            <a:avLst/>
          </a:prstGeom>
          <a:noFill/>
          <a:ln>
            <a:noFill/>
          </a:ln>
        </p:spPr>
        <p:txBody>
          <a:bodyPr spcFirstLastPara="1" wrap="square" lIns="91425" tIns="91425" rIns="91425" bIns="91425" anchor="t" anchorCtr="0">
            <a:noAutofit/>
          </a:bodyPr>
          <a:lstStyle>
            <a:lvl1pPr marL="457200" marR="0" lvl="0" indent="-335280" algn="l">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07" name="Google Shape;107;p9"/>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8" name="Google Shape;108;p9"/>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09" name="Google Shape;109;p9"/>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10"/>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10"/>
          <p:cNvSpPr/>
          <p:nvPr/>
        </p:nvSpPr>
        <p:spPr>
          <a:xfrm>
            <a:off x="8156447" y="5715000"/>
            <a:ext cx="548639" cy="54863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13" name="Google Shape;113;p10"/>
          <p:cNvSpPr txBox="1">
            <a:spLocks noGrp="1"/>
          </p:cNvSpPr>
          <p:nvPr>
            <p:ph type="title"/>
          </p:nvPr>
        </p:nvSpPr>
        <p:spPr>
          <a:xfrm rot="5400000">
            <a:off x="3350133" y="3200400"/>
            <a:ext cx="6309360" cy="4572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2"/>
              </a:buClr>
              <a:buSzPts val="2000"/>
              <a:buFont typeface="Century Schoolbook"/>
              <a:buNone/>
              <a:defRPr sz="2000" b="1"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4" name="Google Shape;114;p10"/>
          <p:cNvSpPr>
            <a:spLocks noGrp="1"/>
          </p:cNvSpPr>
          <p:nvPr>
            <p:ph type="pic" idx="2"/>
          </p:nvPr>
        </p:nvSpPr>
        <p:spPr>
          <a:xfrm>
            <a:off x="0" y="0"/>
            <a:ext cx="6172199" cy="6858000"/>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100000"/>
              </a:lnSpc>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5" name="Google Shape;115;p10"/>
          <p:cNvSpPr txBox="1">
            <a:spLocks noGrp="1"/>
          </p:cNvSpPr>
          <p:nvPr>
            <p:ph type="body" idx="1"/>
          </p:nvPr>
        </p:nvSpPr>
        <p:spPr>
          <a:xfrm>
            <a:off x="6765797" y="264794"/>
            <a:ext cx="1524000" cy="495604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100"/>
              </a:spcBef>
              <a:spcAft>
                <a:spcPts val="0"/>
              </a:spcAft>
              <a:buClr>
                <a:schemeClr val="accent1"/>
              </a:buClr>
              <a:buSzPts val="840"/>
              <a:buFont typeface="Noto Sans Symbols"/>
              <a:buNone/>
              <a:defRPr sz="1200" b="0" i="0" u="none" strike="noStrike" cap="none">
                <a:solidFill>
                  <a:schemeClr val="dk1"/>
                </a:solidFill>
                <a:latin typeface="Century Schoolbook"/>
                <a:ea typeface="Century Schoolbook"/>
                <a:cs typeface="Century Schoolbook"/>
                <a:sym typeface="Century Schoolbook"/>
              </a:defRPr>
            </a:lvl1pPr>
            <a:lvl2pPr marL="914400" marR="0" lvl="1" indent="-289560" algn="l">
              <a:lnSpc>
                <a:spcPct val="100000"/>
              </a:lnSpc>
              <a:spcBef>
                <a:spcPts val="400"/>
              </a:spcBef>
              <a:spcAft>
                <a:spcPts val="0"/>
              </a:spcAft>
              <a:buClr>
                <a:schemeClr val="accent1"/>
              </a:buClr>
              <a:buSzPts val="960"/>
              <a:buFont typeface="Noto Sans Symbols"/>
              <a:buChar char="●"/>
              <a:defRPr sz="1200" b="0" i="0" u="none" strike="noStrike" cap="none">
                <a:solidFill>
                  <a:schemeClr val="dk1"/>
                </a:solidFill>
                <a:latin typeface="Century Schoolbook"/>
                <a:ea typeface="Century Schoolbook"/>
                <a:cs typeface="Century Schoolbook"/>
                <a:sym typeface="Century Schoolbook"/>
              </a:defRPr>
            </a:lvl2pPr>
            <a:lvl3pPr marL="1371600" marR="0" lvl="2" indent="-266700" algn="l">
              <a:lnSpc>
                <a:spcPct val="100000"/>
              </a:lnSpc>
              <a:spcBef>
                <a:spcPts val="200"/>
              </a:spcBef>
              <a:spcAft>
                <a:spcPts val="0"/>
              </a:spcAft>
              <a:buClr>
                <a:srgbClr val="DE7530"/>
              </a:buClr>
              <a:buSzPts val="600"/>
              <a:buFont typeface="Noto Sans Symbols"/>
              <a:buChar char="•"/>
              <a:defRPr sz="1000" b="0" i="0" u="none" strike="noStrike" cap="none">
                <a:solidFill>
                  <a:schemeClr val="dk1"/>
                </a:solidFill>
                <a:latin typeface="Century Schoolbook"/>
                <a:ea typeface="Century Schoolbook"/>
                <a:cs typeface="Century Schoolbook"/>
                <a:sym typeface="Century Schoolbook"/>
              </a:defRPr>
            </a:lvl3pPr>
            <a:lvl4pPr marL="1828800" marR="0" lvl="3" indent="-262889" algn="l">
              <a:lnSpc>
                <a:spcPct val="100000"/>
              </a:lnSpc>
              <a:spcBef>
                <a:spcPts val="180"/>
              </a:spcBef>
              <a:spcAft>
                <a:spcPts val="0"/>
              </a:spcAft>
              <a:buClr>
                <a:srgbClr val="FEC2AC"/>
              </a:buClr>
              <a:buSzPts val="540"/>
              <a:buFont typeface="Noto Sans Symbols"/>
              <a:buChar char="•"/>
              <a:defRPr sz="900" b="0" i="0" u="none" strike="noStrike" cap="none">
                <a:solidFill>
                  <a:schemeClr val="dk1"/>
                </a:solidFill>
                <a:latin typeface="Century Schoolbook"/>
                <a:ea typeface="Century Schoolbook"/>
                <a:cs typeface="Century Schoolbook"/>
                <a:sym typeface="Century Schoolbook"/>
              </a:defRPr>
            </a:lvl4pPr>
            <a:lvl5pPr marL="2286000" marR="0" lvl="4" indent="-267461" algn="l">
              <a:lnSpc>
                <a:spcPct val="100000"/>
              </a:lnSpc>
              <a:spcBef>
                <a:spcPts val="180"/>
              </a:spcBef>
              <a:spcAft>
                <a:spcPts val="0"/>
              </a:spcAft>
              <a:buClr>
                <a:srgbClr val="BBC9E9"/>
              </a:buClr>
              <a:buSzPts val="612"/>
              <a:buFont typeface="Noto Sans Symbols"/>
              <a:buChar char="●"/>
              <a:defRPr sz="900" b="0" i="0" u="none" strike="noStrike" cap="none">
                <a:solidFill>
                  <a:schemeClr val="dk1"/>
                </a:solidFill>
                <a:latin typeface="Century Schoolbook"/>
                <a:ea typeface="Century Schoolbook"/>
                <a:cs typeface="Century Schoolbook"/>
                <a:sym typeface="Century Schoolbook"/>
              </a:defRPr>
            </a:lvl5pPr>
            <a:lvl6pPr marL="2743200" marR="0" lvl="5" indent="-330200" algn="l">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cxnSp>
        <p:nvCxnSpPr>
          <p:cNvPr id="116" name="Google Shape;116;p10"/>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10"/>
          <p:cNvSpPr/>
          <p:nvPr/>
        </p:nvSpPr>
        <p:spPr>
          <a:xfrm>
            <a:off x="8839200" y="0"/>
            <a:ext cx="304799"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18" name="Google Shape;118;p10"/>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10"/>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10"/>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10"/>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22" name="Google Shape;122;p10"/>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10"/>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w="38100" cap="flat" cmpd="sng">
            <a:solidFill>
              <a:srgbClr val="FEC2AC">
                <a:alpha val="92549"/>
              </a:srgbClr>
            </a:solidFill>
            <a:prstDash val="solid"/>
            <a:round/>
            <a:headEnd type="none" w="sm" len="sm"/>
            <a:tailEnd type="none" w="sm" len="sm"/>
          </a:ln>
        </p:spPr>
      </p:cxnSp>
      <p:sp>
        <p:nvSpPr>
          <p:cNvPr id="11" name="Google Shape;11;p1"/>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12" name="Google Shape;12;p1"/>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lvl1pPr marL="457200" marR="0" lvl="0" indent="-335280" algn="l" rtl="0">
              <a:lnSpc>
                <a:spcPct val="100000"/>
              </a:lnSpc>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78" algn="l" rtl="0">
              <a:lnSpc>
                <a:spcPct val="100000"/>
              </a:lnSpc>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lnSpc>
                <a:spcPct val="100000"/>
              </a:lnSpc>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lnSpc>
                <a:spcPct val="100000"/>
              </a:lnSpc>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lnSpc>
                <a:spcPct val="100000"/>
              </a:lnSpc>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lnSpc>
                <a:spcPct val="100000"/>
              </a:lnSpc>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lnSpc>
                <a:spcPct val="100000"/>
              </a:lnSpc>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lnSpc>
                <a:spcPct val="100000"/>
              </a:lnSpc>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lnSpc>
                <a:spcPct val="100000"/>
              </a:lnSpc>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7589520" y="1081851"/>
            <a:ext cx="2011680" cy="384047"/>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Google Shape;14;p1"/>
          <p:cNvSpPr txBox="1">
            <a:spLocks noGrp="1"/>
          </p:cNvSpPr>
          <p:nvPr>
            <p:ph type="ftr" idx="11"/>
          </p:nvPr>
        </p:nvSpPr>
        <p:spPr>
          <a:xfrm rot="5400000">
            <a:off x="6990185" y="3737239"/>
            <a:ext cx="3200399" cy="365759"/>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2"/>
              </a:buClr>
              <a:buSzPts val="1200"/>
              <a:buFont typeface="Century Schoolbook"/>
              <a:buNone/>
              <a:defRPr sz="1200" b="0" i="0" u="none" strike="noStrike" cap="none">
                <a:solidFill>
                  <a:schemeClr val="dk2"/>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chemeClr val="dk1"/>
              </a:buClr>
              <a:buSzPts val="1800"/>
              <a:buFont typeface="Century Schoolbook"/>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Google Shape;15;p1"/>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1"/>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1"/>
          <p:cNvSpPr/>
          <p:nvPr/>
        </p:nvSpPr>
        <p:spPr>
          <a:xfrm>
            <a:off x="8839200" y="0"/>
            <a:ext cx="304799" cy="6858000"/>
          </a:xfrm>
          <a:prstGeom prst="rect">
            <a:avLst/>
          </a:prstGeom>
          <a:solidFill>
            <a:srgbClr val="FEC2AC">
              <a:alpha val="8627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Google Shape;18;p1"/>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1"/>
          <p:cNvSpPr/>
          <p:nvPr/>
        </p:nvSpPr>
        <p:spPr>
          <a:xfrm>
            <a:off x="8156447" y="5715000"/>
            <a:ext cx="548639" cy="54863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Google Shape;20;p1"/>
          <p:cNvSpPr txBox="1">
            <a:spLocks noGrp="1"/>
          </p:cNvSpPr>
          <p:nvPr>
            <p:ph type="sldNum" idx="12"/>
          </p:nvPr>
        </p:nvSpPr>
        <p:spPr>
          <a:xfrm>
            <a:off x="8129015" y="5734050"/>
            <a:ext cx="609599" cy="521208"/>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FFFFFF"/>
              </a:buClr>
              <a:buSzPts val="350"/>
              <a:buFont typeface="Century Schoolbook"/>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e.iitk.ac.in/pages/AntiCheatingPolicy.html" TargetMode="External"/><Relationship Id="rId7" Type="http://schemas.openxmlformats.org/officeDocument/2006/relationships/hyperlink" Target="http://science.sciencemag.org/content/314/5799/599.fu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cm.org/publications/policies/plagiarism-overview" TargetMode="External"/><Relationship Id="rId5" Type="http://schemas.openxmlformats.org/officeDocument/2006/relationships/hyperlink" Target="https://www.iitk.ac.in/wc/" TargetMode="External"/><Relationship Id="rId4" Type="http://schemas.openxmlformats.org/officeDocument/2006/relationships/hyperlink" Target="http://www.pnas.org/content/109/41/16474.abstrac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nas.org/content/109/41/16474.abstra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cience.sciencemag.org/content/314/5799/599.full"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www.pnas.org/content/109/41/16474.abstr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itk.ac.in/w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itk.ac.in/wc/data/IPC_186045.pdf" TargetMode="External"/><Relationship Id="rId2" Type="http://schemas.openxmlformats.org/officeDocument/2006/relationships/hyperlink" Target="https://www.iitk.ac.in/wc/data/TheCriminalLaw.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itk.ac.in/w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se.iitk.ac.in/pages/AntiCheatingPolicy.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orldwildlife.org/species/elephant" TargetMode="External"/><Relationship Id="rId2" Type="http://schemas.openxmlformats.org/officeDocument/2006/relationships/hyperlink" Target="https://www.enago.com/academy/avoid-plagiarism-part-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ctrTitle"/>
          </p:nvPr>
        </p:nvSpPr>
        <p:spPr>
          <a:xfrm>
            <a:off x="685800" y="1066800"/>
            <a:ext cx="7772400" cy="2381251"/>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750"/>
              <a:buFont typeface="Century Schoolbook"/>
              <a:buNone/>
            </a:pPr>
            <a:r>
              <a:rPr lang="en-US" sz="3000" b="1" i="0" u="none" strike="noStrike" cap="small" dirty="0">
                <a:solidFill>
                  <a:schemeClr val="dk2"/>
                </a:solidFill>
                <a:latin typeface="Century Schoolbook"/>
                <a:ea typeface="Century Schoolbook"/>
                <a:cs typeface="Century Schoolbook"/>
                <a:sym typeface="Century Schoolbook"/>
              </a:rPr>
              <a:t>CS300A</a:t>
            </a:r>
            <a:br>
              <a:rPr lang="en-US" sz="3000" b="1" i="0" u="none" strike="noStrike" cap="small" dirty="0">
                <a:solidFill>
                  <a:schemeClr val="dk2"/>
                </a:solidFill>
                <a:latin typeface="Century Schoolbook"/>
                <a:ea typeface="Century Schoolbook"/>
                <a:cs typeface="Century Schoolbook"/>
                <a:sym typeface="Century Schoolbook"/>
              </a:rPr>
            </a:br>
            <a:r>
              <a:rPr lang="en-US" sz="3000" b="1" i="0" u="none" strike="noStrike" cap="small" dirty="0">
                <a:solidFill>
                  <a:schemeClr val="dk2"/>
                </a:solidFill>
                <a:latin typeface="Century Schoolbook"/>
                <a:ea typeface="Century Schoolbook"/>
                <a:cs typeface="Century Schoolbook"/>
                <a:sym typeface="Century Schoolbook"/>
              </a:rPr>
              <a:t>Technical Communications</a:t>
            </a:r>
            <a:br>
              <a:rPr lang="en-US" sz="3000" b="1" i="0" u="none" strike="noStrike" cap="small" dirty="0">
                <a:solidFill>
                  <a:schemeClr val="dk2"/>
                </a:solidFill>
                <a:latin typeface="Century Schoolbook"/>
                <a:ea typeface="Century Schoolbook"/>
                <a:cs typeface="Century Schoolbook"/>
                <a:sym typeface="Century Schoolbook"/>
              </a:rPr>
            </a:br>
            <a:r>
              <a:rPr lang="en-US" sz="3000" b="1" i="0" u="none" strike="noStrike" cap="small" dirty="0">
                <a:solidFill>
                  <a:schemeClr val="dk2"/>
                </a:solidFill>
                <a:latin typeface="Century Schoolbook"/>
                <a:ea typeface="Century Schoolbook"/>
                <a:cs typeface="Century Schoolbook"/>
                <a:sym typeface="Century Schoolbook"/>
              </a:rPr>
              <a:t>Ethics and Integrity</a:t>
            </a:r>
            <a:br>
              <a:rPr lang="en-US" sz="3000" b="1" i="0" u="none" strike="noStrike" cap="small" dirty="0">
                <a:solidFill>
                  <a:schemeClr val="dk2"/>
                </a:solidFill>
                <a:latin typeface="Century Schoolbook"/>
                <a:ea typeface="Century Schoolbook"/>
                <a:cs typeface="Century Schoolbook"/>
                <a:sym typeface="Century Schoolbook"/>
              </a:rPr>
            </a:br>
            <a:endParaRPr sz="3000" b="1" i="0" u="none" strike="noStrike" cap="small" dirty="0">
              <a:solidFill>
                <a:schemeClr val="dk2"/>
              </a:solidFill>
              <a:latin typeface="Century Schoolbook"/>
              <a:ea typeface="Century Schoolbook"/>
              <a:cs typeface="Century Schoolbook"/>
              <a:sym typeface="Century Schoolbook"/>
            </a:endParaRPr>
          </a:p>
        </p:txBody>
      </p:sp>
      <p:sp>
        <p:nvSpPr>
          <p:cNvPr id="141" name="Google Shape;141;p13"/>
          <p:cNvSpPr txBox="1">
            <a:spLocks noGrp="1"/>
          </p:cNvSpPr>
          <p:nvPr>
            <p:ph type="subTitle" idx="1"/>
          </p:nvPr>
        </p:nvSpPr>
        <p:spPr>
          <a:xfrm>
            <a:off x="2019631" y="3045350"/>
            <a:ext cx="6311347" cy="2749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450"/>
              <a:buNone/>
            </a:pPr>
            <a:r>
              <a:rPr lang="en-US" dirty="0" smtClean="0"/>
              <a:t>Acknowledgement:</a:t>
            </a:r>
          </a:p>
          <a:p>
            <a:pPr marL="0" indent="0">
              <a:spcBef>
                <a:spcPts val="0"/>
              </a:spcBef>
              <a:buSzPts val="450"/>
            </a:pPr>
            <a:r>
              <a:rPr lang="en-US" u="sng" dirty="0">
                <a:solidFill>
                  <a:schemeClr val="hlink"/>
                </a:solidFill>
                <a:hlinkClick r:id="rId3"/>
              </a:rPr>
              <a:t>https://</a:t>
            </a:r>
            <a:r>
              <a:rPr lang="en-US" u="sng" dirty="0" smtClean="0">
                <a:solidFill>
                  <a:schemeClr val="hlink"/>
                </a:solidFill>
                <a:hlinkClick r:id="rId3"/>
              </a:rPr>
              <a:t>www.cse.iitk.ac.in/pages/AntiCheatingPolicy.html</a:t>
            </a:r>
            <a:endParaRPr lang="en-US" u="sng" dirty="0" smtClean="0">
              <a:solidFill>
                <a:schemeClr val="hlink"/>
              </a:solidFill>
            </a:endParaRPr>
          </a:p>
          <a:p>
            <a:pPr marL="0" indent="0">
              <a:spcBef>
                <a:spcPts val="0"/>
              </a:spcBef>
              <a:buSzPts val="450"/>
            </a:pPr>
            <a:r>
              <a:rPr lang="en-US" u="sng" dirty="0">
                <a:solidFill>
                  <a:schemeClr val="hlink"/>
                </a:solidFill>
                <a:hlinkClick r:id="rId4"/>
              </a:rPr>
              <a:t>http://</a:t>
            </a:r>
            <a:r>
              <a:rPr lang="en-US" u="sng" dirty="0" smtClean="0">
                <a:solidFill>
                  <a:schemeClr val="hlink"/>
                </a:solidFill>
                <a:hlinkClick r:id="rId4"/>
              </a:rPr>
              <a:t>www.pnas.org/content/109/41/16474.abstract</a:t>
            </a:r>
            <a:endParaRPr lang="en-US" u="sng" dirty="0" smtClean="0">
              <a:solidFill>
                <a:schemeClr val="hlink"/>
              </a:solidFill>
            </a:endParaRPr>
          </a:p>
          <a:p>
            <a:pPr marL="0" lvl="1" indent="0" algn="l">
              <a:spcBef>
                <a:spcPts val="0"/>
              </a:spcBef>
              <a:buSzPts val="450"/>
            </a:pPr>
            <a:r>
              <a:rPr lang="en-US" u="sng" dirty="0">
                <a:solidFill>
                  <a:schemeClr val="hlink"/>
                </a:solidFill>
                <a:hlinkClick r:id="rId5"/>
              </a:rPr>
              <a:t>https://www.iitk.ac.in/wc</a:t>
            </a:r>
            <a:r>
              <a:rPr lang="en-US" u="sng" dirty="0" smtClean="0">
                <a:solidFill>
                  <a:schemeClr val="hlink"/>
                </a:solidFill>
                <a:hlinkClick r:id="rId5"/>
              </a:rPr>
              <a:t>/</a:t>
            </a:r>
            <a:endParaRPr lang="en-US" u="sng" dirty="0" smtClean="0">
              <a:solidFill>
                <a:schemeClr val="hlink"/>
              </a:solidFill>
            </a:endParaRPr>
          </a:p>
          <a:p>
            <a:pPr marL="0" lvl="1" indent="0" algn="l">
              <a:spcBef>
                <a:spcPts val="0"/>
              </a:spcBef>
              <a:buSzPts val="450"/>
            </a:pPr>
            <a:r>
              <a:rPr lang="en-US" dirty="0">
                <a:hlinkClick r:id="rId6"/>
              </a:rPr>
              <a:t>https://</a:t>
            </a:r>
            <a:r>
              <a:rPr lang="en-US" dirty="0" smtClean="0">
                <a:hlinkClick r:id="rId6"/>
              </a:rPr>
              <a:t>www.acm.org/publications/policies/plagiarism-overview</a:t>
            </a:r>
            <a:endParaRPr lang="en-US" dirty="0" smtClean="0"/>
          </a:p>
          <a:p>
            <a:pPr marL="0" lvl="1" indent="0" algn="l">
              <a:spcBef>
                <a:spcPts val="0"/>
              </a:spcBef>
              <a:buSzPts val="450"/>
            </a:pPr>
            <a:r>
              <a:rPr lang="en-US" u="sng" dirty="0">
                <a:solidFill>
                  <a:schemeClr val="hlink"/>
                </a:solidFill>
                <a:hlinkClick r:id="rId7"/>
              </a:rPr>
              <a:t>http://science.sciencemag.org/content/314/5799/599.full</a:t>
            </a:r>
            <a:endParaRPr lang="en-US" dirty="0"/>
          </a:p>
          <a:p>
            <a:pPr marL="0" lvl="1" indent="0" algn="l">
              <a:spcBef>
                <a:spcPts val="0"/>
              </a:spcBef>
              <a:buSzPts val="450"/>
            </a:pPr>
            <a:r>
              <a:rPr lang="en-US" sz="1800" dirty="0" smtClean="0">
                <a:latin typeface="Calibri" panose="020F0502020204030204" pitchFamily="34" charset="0"/>
              </a:rPr>
              <a:t>Dr</a:t>
            </a:r>
            <a:r>
              <a:rPr lang="en-US" sz="1800" dirty="0" smtClean="0">
                <a:latin typeface="Calibri" panose="020F0502020204030204" pitchFamily="34" charset="0"/>
              </a:rPr>
              <a:t>. Nitin </a:t>
            </a:r>
            <a:r>
              <a:rPr lang="en-US" sz="1800" dirty="0" err="1" smtClean="0">
                <a:latin typeface="Calibri" panose="020F0502020204030204" pitchFamily="34" charset="0"/>
              </a:rPr>
              <a:t>Saxena</a:t>
            </a:r>
            <a:endParaRPr lang="en-US" sz="1800" dirty="0" smtClean="0">
              <a:latin typeface="Calibri" panose="020F0502020204030204" pitchFamily="34" charset="0"/>
            </a:endParaRPr>
          </a:p>
          <a:p>
            <a:pPr marL="0" lvl="1" indent="0" algn="l">
              <a:spcBef>
                <a:spcPts val="0"/>
              </a:spcBef>
              <a:buSzPts val="450"/>
            </a:pPr>
            <a:r>
              <a:rPr lang="en-US" sz="1800" dirty="0" smtClean="0">
                <a:latin typeface="Calibri" panose="020F0502020204030204" pitchFamily="34" charset="0"/>
              </a:rPr>
              <a:t>Dr. </a:t>
            </a:r>
            <a:r>
              <a:rPr lang="en-US" sz="1800" dirty="0" err="1" smtClean="0">
                <a:latin typeface="Calibri" panose="020F0502020204030204" pitchFamily="34" charset="0"/>
              </a:rPr>
              <a:t>Rajat</a:t>
            </a:r>
            <a:r>
              <a:rPr lang="en-US" sz="1800" dirty="0" smtClean="0">
                <a:latin typeface="Calibri" panose="020F0502020204030204" pitchFamily="34" charset="0"/>
              </a:rPr>
              <a:t> Mittal</a:t>
            </a:r>
            <a:endParaRPr sz="18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p:nvPr/>
        </p:nvSpPr>
        <p:spPr>
          <a:xfrm>
            <a:off x="1066800" y="1066800"/>
            <a:ext cx="6781800" cy="47244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US" sz="2800" b="0" i="0" u="none" strike="noStrike" cap="none" dirty="0">
                <a:solidFill>
                  <a:srgbClr val="000000"/>
                </a:solidFill>
                <a:latin typeface="Arial"/>
                <a:ea typeface="Arial"/>
                <a:cs typeface="Arial"/>
                <a:sym typeface="Arial"/>
              </a:rPr>
              <a:t>Finds out that institute admin can read emails</a:t>
            </a:r>
            <a:endParaRPr sz="2800" b="0" i="0" u="none" strike="noStrike" cap="none" dirty="0">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US" sz="2800" b="0" i="0" u="none" strike="noStrike" cap="none" dirty="0">
                <a:solidFill>
                  <a:srgbClr val="000000"/>
                </a:solidFill>
                <a:latin typeface="Arial"/>
                <a:ea typeface="Arial"/>
                <a:cs typeface="Arial"/>
                <a:sym typeface="Arial"/>
              </a:rPr>
              <a:t>Can read personal email of others</a:t>
            </a:r>
            <a:endParaRPr sz="2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p:nvPr/>
        </p:nvSpPr>
        <p:spPr>
          <a:xfrm>
            <a:off x="1066800" y="1066800"/>
            <a:ext cx="6858000" cy="47244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US" sz="2800" b="0" i="0" u="none" strike="noStrike" cap="none" dirty="0">
                <a:solidFill>
                  <a:srgbClr val="000000"/>
                </a:solidFill>
                <a:latin typeface="Arial"/>
                <a:ea typeface="Arial"/>
                <a:cs typeface="Arial"/>
                <a:sym typeface="Arial"/>
              </a:rPr>
              <a:t>Finds out that a friend is reading his/her emails</a:t>
            </a:r>
            <a:endParaRPr sz="2800" b="0" i="0" u="none" strike="noStrike" cap="none" dirty="0">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US" sz="2800" b="0" i="0" u="none" strike="noStrike" cap="none" dirty="0">
                <a:solidFill>
                  <a:srgbClr val="000000"/>
                </a:solidFill>
                <a:latin typeface="Arial"/>
                <a:ea typeface="Arial"/>
                <a:cs typeface="Arial"/>
                <a:sym typeface="Arial"/>
              </a:rPr>
              <a:t>Reads personal email of a very close friend</a:t>
            </a:r>
            <a:endParaRPr sz="28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p:nvPr/>
        </p:nvSpPr>
        <p:spPr>
          <a:xfrm>
            <a:off x="0" y="1981200"/>
            <a:ext cx="8763000" cy="212365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000000"/>
                </a:solidFill>
                <a:latin typeface="Arial"/>
                <a:ea typeface="Arial"/>
                <a:cs typeface="Arial"/>
                <a:sym typeface="Arial"/>
              </a:rPr>
              <a:t>Hacks friends account to </a:t>
            </a:r>
            <a:endParaRPr/>
          </a:p>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000000"/>
                </a:solidFill>
                <a:latin typeface="Arial"/>
                <a:ea typeface="Arial"/>
                <a:cs typeface="Arial"/>
                <a:sym typeface="Arial"/>
              </a:rPr>
              <a:t>check</a:t>
            </a:r>
            <a:endParaRPr/>
          </a:p>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000000"/>
                </a:solidFill>
                <a:latin typeface="Arial"/>
                <a:ea typeface="Arial"/>
                <a:cs typeface="Arial"/>
                <a:sym typeface="Arial"/>
              </a:rPr>
              <a:t> if he/she is fine??</a:t>
            </a:r>
            <a:endParaRPr sz="4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Gender bias</a:t>
            </a:r>
            <a:endParaRPr/>
          </a:p>
        </p:txBody>
      </p:sp>
      <p:sp>
        <p:nvSpPr>
          <p:cNvPr id="215" name="Google Shape;215;p24"/>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p>
            <a:pPr marL="274320" marR="0" lvl="0" indent="-167640" algn="l" rtl="0">
              <a:lnSpc>
                <a:spcPct val="100000"/>
              </a:lnSpc>
              <a:spcBef>
                <a:spcPts val="0"/>
              </a:spcBef>
              <a:spcAft>
                <a:spcPts val="0"/>
              </a:spcAft>
              <a:buClr>
                <a:schemeClr val="accent1"/>
              </a:buClr>
              <a:buSzPts val="1680"/>
              <a:buFont typeface="Noto Sans Symbols"/>
              <a:buChar char="•"/>
            </a:pPr>
            <a:r>
              <a:rPr lang="en-US" dirty="0"/>
              <a:t>Faculty hires on the basis of gender.</a:t>
            </a:r>
            <a:endParaRPr dirty="0"/>
          </a:p>
          <a:p>
            <a:pPr marL="640080" lvl="1" indent="-177800" algn="l" rtl="0">
              <a:lnSpc>
                <a:spcPct val="100000"/>
              </a:lnSpc>
              <a:spcBef>
                <a:spcPts val="420"/>
              </a:spcBef>
              <a:spcAft>
                <a:spcPts val="0"/>
              </a:spcAft>
              <a:buSzPts val="1680"/>
              <a:buChar char="●"/>
            </a:pPr>
            <a:r>
              <a:rPr lang="en-US" dirty="0"/>
              <a:t> </a:t>
            </a:r>
            <a:r>
              <a:rPr lang="en-US" u="sng" dirty="0">
                <a:solidFill>
                  <a:schemeClr val="hlink"/>
                </a:solidFill>
                <a:hlinkClick r:id="rId3"/>
              </a:rPr>
              <a:t>http://www.pnas.org/content/109/41/16474.abstract</a:t>
            </a:r>
            <a:endParaRPr dirty="0"/>
          </a:p>
          <a:p>
            <a:pPr marL="640080" lvl="1" indent="-177800" algn="l" rtl="0">
              <a:lnSpc>
                <a:spcPct val="100000"/>
              </a:lnSpc>
              <a:spcBef>
                <a:spcPts val="420"/>
              </a:spcBef>
              <a:spcAft>
                <a:spcPts val="0"/>
              </a:spcAft>
              <a:buSzPts val="1680"/>
              <a:buChar char="●"/>
            </a:pPr>
            <a:r>
              <a:rPr lang="en-US" dirty="0"/>
              <a:t>N=127</a:t>
            </a:r>
            <a:endParaRPr dirty="0"/>
          </a:p>
          <a:p>
            <a:pPr marL="640080" lvl="1" indent="-177800" algn="l" rtl="0">
              <a:lnSpc>
                <a:spcPct val="100000"/>
              </a:lnSpc>
              <a:spcBef>
                <a:spcPts val="420"/>
              </a:spcBef>
              <a:spcAft>
                <a:spcPts val="0"/>
              </a:spcAft>
              <a:buSzPts val="1680"/>
              <a:buChar char="●"/>
            </a:pPr>
            <a:r>
              <a:rPr lang="en-US" dirty="0"/>
              <a:t>Research intensive universities in US</a:t>
            </a: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Are men inherently better at mathematics?</a:t>
            </a:r>
            <a:endParaRPr dirty="0"/>
          </a:p>
          <a:p>
            <a:pPr marL="640080" lvl="1" indent="-177800" algn="l" rtl="0">
              <a:lnSpc>
                <a:spcPct val="100000"/>
              </a:lnSpc>
              <a:spcBef>
                <a:spcPts val="420"/>
              </a:spcBef>
              <a:spcAft>
                <a:spcPts val="0"/>
              </a:spcAft>
              <a:buSzPts val="1680"/>
              <a:buChar char="●"/>
            </a:pPr>
            <a:r>
              <a:rPr lang="en-US" u="sng" dirty="0">
                <a:solidFill>
                  <a:schemeClr val="hlink"/>
                </a:solidFill>
                <a:hlinkClick r:id="rId4"/>
              </a:rPr>
              <a:t>http://science.sciencemag.org/content/314/5799/599.full</a:t>
            </a: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Various studies showing men speak more, interrupt more.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5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500"/>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500"/>
                                        <p:tgtEl>
                                          <p:spTgt spid="2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3" end="3"/>
                                            </p:txEl>
                                          </p:spTgt>
                                        </p:tgtEl>
                                        <p:attrNameLst>
                                          <p:attrName>style.visibility</p:attrName>
                                        </p:attrNameLst>
                                      </p:cBhvr>
                                      <p:to>
                                        <p:strVal val="visible"/>
                                      </p:to>
                                    </p:set>
                                    <p:animEffect transition="in" filter="fade">
                                      <p:cBhvr>
                                        <p:cTn id="22" dur="500"/>
                                        <p:tgtEl>
                                          <p:spTgt spid="2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5">
                                            <p:txEl>
                                              <p:pRg st="4" end="4"/>
                                            </p:txEl>
                                          </p:spTgt>
                                        </p:tgtEl>
                                        <p:attrNameLst>
                                          <p:attrName>style.visibility</p:attrName>
                                        </p:attrNameLst>
                                      </p:cBhvr>
                                      <p:to>
                                        <p:strVal val="visible"/>
                                      </p:to>
                                    </p:set>
                                    <p:animEffect transition="in" filter="fade">
                                      <p:cBhvr>
                                        <p:cTn id="27" dur="500"/>
                                        <p:tgtEl>
                                          <p:spTgt spid="2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5">
                                            <p:txEl>
                                              <p:pRg st="5" end="5"/>
                                            </p:txEl>
                                          </p:spTgt>
                                        </p:tgtEl>
                                        <p:attrNameLst>
                                          <p:attrName>style.visibility</p:attrName>
                                        </p:attrNameLst>
                                      </p:cBhvr>
                                      <p:to>
                                        <p:strVal val="visible"/>
                                      </p:to>
                                    </p:set>
                                    <p:animEffect transition="in" filter="fade">
                                      <p:cBhvr>
                                        <p:cTn id="32" dur="500"/>
                                        <p:tgtEl>
                                          <p:spTgt spid="2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5">
                                            <p:txEl>
                                              <p:pRg st="6" end="6"/>
                                            </p:txEl>
                                          </p:spTgt>
                                        </p:tgtEl>
                                        <p:attrNameLst>
                                          <p:attrName>style.visibility</p:attrName>
                                        </p:attrNameLst>
                                      </p:cBhvr>
                                      <p:to>
                                        <p:strVal val="visible"/>
                                      </p:to>
                                    </p:set>
                                    <p:animEffect transition="in" filter="fade">
                                      <p:cBhvr>
                                        <p:cTn id="37" dur="500"/>
                                        <p:tgtEl>
                                          <p:spTgt spid="2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228" y="0"/>
            <a:ext cx="7076662" cy="1455089"/>
          </a:xfrm>
        </p:spPr>
        <p:txBody>
          <a:bodyPr/>
          <a:lstStyle/>
          <a:p>
            <a:pPr lvl="1">
              <a:buClr>
                <a:schemeClr val="dk2"/>
              </a:buClr>
              <a:buSzPts val="3000"/>
            </a:pPr>
            <a:r>
              <a:rPr lang="en-US" sz="3200" b="1" dirty="0" smtClean="0">
                <a:solidFill>
                  <a:srgbClr val="111111"/>
                </a:solidFill>
                <a:latin typeface="Open Sans"/>
              </a:rPr>
              <a:t/>
            </a:r>
            <a:br>
              <a:rPr lang="en-US" sz="3200" b="1" dirty="0" smtClean="0">
                <a:solidFill>
                  <a:srgbClr val="111111"/>
                </a:solidFill>
                <a:latin typeface="Open Sans"/>
              </a:rPr>
            </a:br>
            <a:r>
              <a:rPr lang="en-US" sz="3200" b="1" dirty="0">
                <a:solidFill>
                  <a:srgbClr val="111111"/>
                </a:solidFill>
                <a:latin typeface="Open Sans"/>
              </a:rPr>
              <a:t/>
            </a:r>
            <a:br>
              <a:rPr lang="en-US" sz="3200" b="1" dirty="0">
                <a:solidFill>
                  <a:srgbClr val="111111"/>
                </a:solidFill>
                <a:latin typeface="Open Sans"/>
              </a:rPr>
            </a:br>
            <a:r>
              <a:rPr lang="en-US" sz="3200" b="1" dirty="0" smtClean="0">
                <a:solidFill>
                  <a:srgbClr val="111111"/>
                </a:solidFill>
                <a:latin typeface="Open Sans"/>
              </a:rPr>
              <a:t/>
            </a:r>
            <a:br>
              <a:rPr lang="en-US" sz="3200" b="1" dirty="0" smtClean="0">
                <a:solidFill>
                  <a:srgbClr val="111111"/>
                </a:solidFill>
                <a:latin typeface="Open Sans"/>
              </a:rPr>
            </a:br>
            <a:r>
              <a:rPr lang="en-US" sz="2000" b="1" dirty="0" smtClean="0">
                <a:solidFill>
                  <a:srgbClr val="111111"/>
                </a:solidFill>
                <a:latin typeface="Open Sans"/>
              </a:rPr>
              <a:t>Abstract </a:t>
            </a:r>
            <a:r>
              <a:rPr lang="en-US" sz="2000" u="sng" dirty="0">
                <a:solidFill>
                  <a:schemeClr val="hlink"/>
                </a:solidFill>
                <a:hlinkClick r:id="rId2"/>
              </a:rPr>
              <a:t>http://www.pnas.org/content/109/41/16474.abstract</a:t>
            </a:r>
            <a:r>
              <a:rPr lang="en-US" dirty="0"/>
              <a:t/>
            </a:r>
            <a:br>
              <a:rPr lang="en-US" dirty="0"/>
            </a:br>
            <a:r>
              <a:rPr lang="en-US" sz="3200" b="1" dirty="0">
                <a:solidFill>
                  <a:srgbClr val="111111"/>
                </a:solidFill>
                <a:latin typeface="Open Sans"/>
              </a:rPr>
              <a:t/>
            </a:r>
            <a:br>
              <a:rPr lang="en-US" sz="3200" b="1" dirty="0">
                <a:solidFill>
                  <a:srgbClr val="111111"/>
                </a:solidFill>
                <a:latin typeface="Open Sans"/>
              </a:rPr>
            </a:br>
            <a:endParaRPr lang="en-US" dirty="0"/>
          </a:p>
        </p:txBody>
      </p:sp>
      <p:sp>
        <p:nvSpPr>
          <p:cNvPr id="3" name="Text Placeholder 2"/>
          <p:cNvSpPr>
            <a:spLocks noGrp="1"/>
          </p:cNvSpPr>
          <p:nvPr>
            <p:ph type="body" idx="1"/>
          </p:nvPr>
        </p:nvSpPr>
        <p:spPr>
          <a:xfrm>
            <a:off x="111318" y="811033"/>
            <a:ext cx="7813482" cy="5662918"/>
          </a:xfrm>
        </p:spPr>
        <p:txBody>
          <a:bodyPr/>
          <a:lstStyle/>
          <a:p>
            <a:r>
              <a:rPr lang="en-US" sz="1600" dirty="0" smtClean="0">
                <a:solidFill>
                  <a:srgbClr val="333333"/>
                </a:solidFill>
                <a:latin typeface="Open Sans"/>
              </a:rPr>
              <a:t>Despite </a:t>
            </a:r>
            <a:r>
              <a:rPr lang="en-US" sz="1600" dirty="0">
                <a:solidFill>
                  <a:srgbClr val="333333"/>
                </a:solidFill>
                <a:latin typeface="Open Sans"/>
              </a:rPr>
              <a:t>efforts to recruit and retain more women, a stark gender disparity persists within academic science</a:t>
            </a:r>
            <a:r>
              <a:rPr lang="en-US" sz="1600" dirty="0" smtClean="0">
                <a:solidFill>
                  <a:srgbClr val="333333"/>
                </a:solidFill>
                <a:latin typeface="Open Sans"/>
              </a:rPr>
              <a:t>.</a:t>
            </a:r>
          </a:p>
          <a:p>
            <a:r>
              <a:rPr lang="en-US" sz="1600" dirty="0">
                <a:solidFill>
                  <a:srgbClr val="333333"/>
                </a:solidFill>
                <a:latin typeface="Open Sans"/>
              </a:rPr>
              <a:t>G</a:t>
            </a:r>
            <a:r>
              <a:rPr lang="en-US" sz="1600" dirty="0" smtClean="0">
                <a:solidFill>
                  <a:srgbClr val="333333"/>
                </a:solidFill>
                <a:latin typeface="Open Sans"/>
              </a:rPr>
              <a:t>ender </a:t>
            </a:r>
            <a:r>
              <a:rPr lang="en-US" sz="1600" dirty="0">
                <a:solidFill>
                  <a:srgbClr val="333333"/>
                </a:solidFill>
                <a:latin typeface="Open Sans"/>
              </a:rPr>
              <a:t>bias in many demographic </a:t>
            </a:r>
            <a:r>
              <a:rPr lang="en-US" sz="1600" dirty="0" smtClean="0">
                <a:solidFill>
                  <a:srgbClr val="333333"/>
                </a:solidFill>
                <a:latin typeface="Open Sans"/>
              </a:rPr>
              <a:t>groups.</a:t>
            </a:r>
          </a:p>
          <a:p>
            <a:r>
              <a:rPr lang="en-US" sz="1600" dirty="0" smtClean="0">
                <a:solidFill>
                  <a:srgbClr val="333333"/>
                </a:solidFill>
                <a:latin typeface="Open Sans"/>
              </a:rPr>
              <a:t>Does </a:t>
            </a:r>
            <a:r>
              <a:rPr lang="en-US" sz="1600" dirty="0">
                <a:solidFill>
                  <a:srgbClr val="333333"/>
                </a:solidFill>
                <a:latin typeface="Open Sans"/>
              </a:rPr>
              <a:t>science faculty exhibit a bias against female students </a:t>
            </a:r>
            <a:r>
              <a:rPr lang="en-US" sz="1600" dirty="0" smtClean="0">
                <a:solidFill>
                  <a:srgbClr val="333333"/>
                </a:solidFill>
                <a:latin typeface="Open Sans"/>
              </a:rPr>
              <a:t>contributing  </a:t>
            </a:r>
            <a:r>
              <a:rPr lang="en-US" sz="1600" dirty="0">
                <a:solidFill>
                  <a:srgbClr val="333333"/>
                </a:solidFill>
                <a:latin typeface="Open Sans"/>
              </a:rPr>
              <a:t>the gender disparity in academic </a:t>
            </a:r>
            <a:r>
              <a:rPr lang="en-US" sz="1600" dirty="0" smtClean="0">
                <a:solidFill>
                  <a:srgbClr val="333333"/>
                </a:solidFill>
                <a:latin typeface="Open Sans"/>
              </a:rPr>
              <a:t>science? </a:t>
            </a:r>
          </a:p>
          <a:p>
            <a:pPr marL="121920" indent="0">
              <a:buNone/>
            </a:pPr>
            <a:r>
              <a:rPr lang="en-US" sz="1600" dirty="0" smtClean="0">
                <a:solidFill>
                  <a:srgbClr val="333333"/>
                </a:solidFill>
                <a:latin typeface="Open Sans"/>
              </a:rPr>
              <a:t>In </a:t>
            </a:r>
            <a:r>
              <a:rPr lang="en-US" sz="1600" dirty="0">
                <a:solidFill>
                  <a:srgbClr val="333333"/>
                </a:solidFill>
                <a:latin typeface="Open Sans"/>
              </a:rPr>
              <a:t>a randomized double-blind study (</a:t>
            </a:r>
            <a:r>
              <a:rPr lang="en-US" sz="1600" i="1" dirty="0">
                <a:solidFill>
                  <a:srgbClr val="333333"/>
                </a:solidFill>
                <a:latin typeface="Open Sans"/>
              </a:rPr>
              <a:t>n</a:t>
            </a:r>
            <a:r>
              <a:rPr lang="en-US" sz="1600" dirty="0">
                <a:solidFill>
                  <a:srgbClr val="333333"/>
                </a:solidFill>
                <a:latin typeface="Open Sans"/>
              </a:rPr>
              <a:t> = 127), science faculty from research-intensive universities rated the application materials of a </a:t>
            </a:r>
            <a:r>
              <a:rPr lang="en-US" sz="1600" b="1" dirty="0" smtClean="0">
                <a:solidFill>
                  <a:srgbClr val="333333"/>
                </a:solidFill>
                <a:latin typeface="Open Sans"/>
              </a:rPr>
              <a:t>—who </a:t>
            </a:r>
            <a:r>
              <a:rPr lang="en-US" sz="1600" b="1" dirty="0">
                <a:solidFill>
                  <a:srgbClr val="333333"/>
                </a:solidFill>
                <a:latin typeface="Open Sans"/>
              </a:rPr>
              <a:t>was randomly assigned either a male or female name</a:t>
            </a:r>
            <a:r>
              <a:rPr lang="en-US" sz="1600" dirty="0">
                <a:solidFill>
                  <a:srgbClr val="333333"/>
                </a:solidFill>
                <a:latin typeface="Open Sans"/>
              </a:rPr>
              <a:t>—for a laboratory manager position. </a:t>
            </a:r>
            <a:endParaRPr lang="en-US" sz="1600" dirty="0" smtClean="0">
              <a:solidFill>
                <a:srgbClr val="333333"/>
              </a:solidFill>
              <a:latin typeface="Open Sans"/>
            </a:endParaRPr>
          </a:p>
          <a:p>
            <a:r>
              <a:rPr lang="en-US" sz="1600" b="1" dirty="0" smtClean="0">
                <a:solidFill>
                  <a:srgbClr val="333333"/>
                </a:solidFill>
                <a:latin typeface="Open Sans"/>
              </a:rPr>
              <a:t>Faculty </a:t>
            </a:r>
            <a:r>
              <a:rPr lang="en-US" sz="1600" b="1" dirty="0">
                <a:solidFill>
                  <a:srgbClr val="333333"/>
                </a:solidFill>
                <a:latin typeface="Open Sans"/>
              </a:rPr>
              <a:t>participants rated the male applicant as significantly more competent and </a:t>
            </a:r>
            <a:r>
              <a:rPr lang="en-US" sz="1600" b="1" dirty="0" smtClean="0">
                <a:solidFill>
                  <a:srgbClr val="333333"/>
                </a:solidFill>
                <a:latin typeface="Open Sans"/>
              </a:rPr>
              <a:t>hirable </a:t>
            </a:r>
            <a:r>
              <a:rPr lang="en-US" sz="1600" b="1" dirty="0">
                <a:solidFill>
                  <a:srgbClr val="333333"/>
                </a:solidFill>
                <a:latin typeface="Open Sans"/>
              </a:rPr>
              <a:t>than the (identical) female applicant. </a:t>
            </a:r>
            <a:endParaRPr lang="en-US" sz="1600" b="1" dirty="0" smtClean="0">
              <a:solidFill>
                <a:srgbClr val="333333"/>
              </a:solidFill>
              <a:latin typeface="Open Sans"/>
            </a:endParaRPr>
          </a:p>
          <a:p>
            <a:r>
              <a:rPr lang="en-US" sz="1600" dirty="0">
                <a:solidFill>
                  <a:srgbClr val="333333"/>
                </a:solidFill>
                <a:latin typeface="Open Sans"/>
              </a:rPr>
              <a:t>S</a:t>
            </a:r>
            <a:r>
              <a:rPr lang="en-US" sz="1600" dirty="0" smtClean="0">
                <a:solidFill>
                  <a:srgbClr val="333333"/>
                </a:solidFill>
                <a:latin typeface="Open Sans"/>
              </a:rPr>
              <a:t>elected </a:t>
            </a:r>
            <a:r>
              <a:rPr lang="en-US" sz="1600" dirty="0">
                <a:solidFill>
                  <a:srgbClr val="333333"/>
                </a:solidFill>
                <a:latin typeface="Open Sans"/>
              </a:rPr>
              <a:t>a </a:t>
            </a:r>
            <a:r>
              <a:rPr lang="en-US" sz="1600" b="1" dirty="0">
                <a:solidFill>
                  <a:srgbClr val="333333"/>
                </a:solidFill>
                <a:latin typeface="Open Sans"/>
              </a:rPr>
              <a:t>higher starting salary and offered more career mentoring to the male applicant</a:t>
            </a:r>
            <a:r>
              <a:rPr lang="en-US" sz="1600" dirty="0">
                <a:solidFill>
                  <a:srgbClr val="333333"/>
                </a:solidFill>
                <a:latin typeface="Open Sans"/>
              </a:rPr>
              <a:t>. </a:t>
            </a:r>
            <a:endParaRPr lang="en-US" sz="1600" dirty="0" smtClean="0">
              <a:solidFill>
                <a:srgbClr val="333333"/>
              </a:solidFill>
              <a:latin typeface="Open Sans"/>
            </a:endParaRPr>
          </a:p>
          <a:p>
            <a:r>
              <a:rPr lang="en-US" sz="1600" b="1" dirty="0">
                <a:solidFill>
                  <a:srgbClr val="333333"/>
                </a:solidFill>
                <a:latin typeface="Open Sans"/>
              </a:rPr>
              <a:t>F</a:t>
            </a:r>
            <a:r>
              <a:rPr lang="en-US" sz="1600" b="1" dirty="0" smtClean="0">
                <a:solidFill>
                  <a:srgbClr val="333333"/>
                </a:solidFill>
                <a:latin typeface="Open Sans"/>
              </a:rPr>
              <a:t>emale </a:t>
            </a:r>
            <a:r>
              <a:rPr lang="en-US" sz="1600" b="1" dirty="0">
                <a:solidFill>
                  <a:srgbClr val="333333"/>
                </a:solidFill>
                <a:latin typeface="Open Sans"/>
              </a:rPr>
              <a:t>and male faculty were equally likely to exhibit bias against the female student</a:t>
            </a:r>
            <a:r>
              <a:rPr lang="en-US" sz="1600" dirty="0">
                <a:solidFill>
                  <a:srgbClr val="333333"/>
                </a:solidFill>
                <a:latin typeface="Open Sans"/>
              </a:rPr>
              <a:t>. </a:t>
            </a:r>
            <a:endParaRPr lang="en-US" sz="1600" dirty="0" smtClean="0">
              <a:solidFill>
                <a:srgbClr val="333333"/>
              </a:solidFill>
              <a:latin typeface="Open Sans"/>
            </a:endParaRPr>
          </a:p>
          <a:p>
            <a:r>
              <a:rPr lang="en-US" sz="1600" b="1" dirty="0" smtClean="0">
                <a:solidFill>
                  <a:srgbClr val="333333"/>
                </a:solidFill>
                <a:latin typeface="Open Sans"/>
              </a:rPr>
              <a:t>Female </a:t>
            </a:r>
            <a:r>
              <a:rPr lang="en-US" sz="1600" b="1" dirty="0">
                <a:solidFill>
                  <a:srgbClr val="333333"/>
                </a:solidFill>
                <a:latin typeface="Open Sans"/>
              </a:rPr>
              <a:t>student was less likely to be hired because she was viewed as less competent</a:t>
            </a:r>
            <a:r>
              <a:rPr lang="en-US" sz="1600" dirty="0">
                <a:solidFill>
                  <a:srgbClr val="333333"/>
                </a:solidFill>
                <a:latin typeface="Open Sans"/>
              </a:rPr>
              <a:t>. </a:t>
            </a:r>
            <a:endParaRPr lang="en-US" sz="1600" dirty="0" smtClean="0">
              <a:solidFill>
                <a:srgbClr val="333333"/>
              </a:solidFill>
              <a:latin typeface="Open Sans"/>
            </a:endParaRPr>
          </a:p>
          <a:p>
            <a:r>
              <a:rPr lang="en-US" sz="1600" b="1" dirty="0" smtClean="0">
                <a:solidFill>
                  <a:srgbClr val="333333"/>
                </a:solidFill>
                <a:latin typeface="Open Sans"/>
              </a:rPr>
              <a:t>These </a:t>
            </a:r>
            <a:r>
              <a:rPr lang="en-US" sz="1600" b="1" dirty="0">
                <a:solidFill>
                  <a:srgbClr val="333333"/>
                </a:solidFill>
                <a:latin typeface="Open Sans"/>
              </a:rPr>
              <a:t>results suggest that interventions addressing faculty gender bias might advance the goal of increasing the participation of women in science.</a:t>
            </a:r>
          </a:p>
          <a:p>
            <a:endParaRPr lang="en-US" sz="1600" dirty="0"/>
          </a:p>
        </p:txBody>
      </p:sp>
    </p:spTree>
    <p:extLst>
      <p:ext uri="{BB962C8B-B14F-4D97-AF65-F5344CB8AC3E}">
        <p14:creationId xmlns:p14="http://schemas.microsoft.com/office/powerpoint/2010/main" val="2388483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buClr>
                <a:schemeClr val="dk2"/>
              </a:buClr>
              <a:buSzPts val="3000"/>
            </a:pPr>
            <a:r>
              <a:rPr lang="en-US" b="1" dirty="0"/>
              <a:t>What is sexual harassment</a:t>
            </a:r>
            <a:r>
              <a:rPr lang="en-US" b="1" dirty="0" smtClean="0"/>
              <a:t>?</a:t>
            </a:r>
            <a:br>
              <a:rPr lang="en-US" b="1" dirty="0" smtClean="0"/>
            </a:br>
            <a:r>
              <a:rPr lang="en-US" u="sng" dirty="0">
                <a:solidFill>
                  <a:schemeClr val="hlink"/>
                </a:solidFill>
                <a:hlinkClick r:id="rId2"/>
              </a:rPr>
              <a:t>https://www.iitk.ac.in/wc/</a:t>
            </a:r>
            <a:r>
              <a:rPr lang="en-US" dirty="0"/>
              <a:t/>
            </a:r>
            <a:br>
              <a:rPr lang="en-US" dirty="0"/>
            </a:br>
            <a:r>
              <a:rPr lang="en-US" dirty="0"/>
              <a:t/>
            </a:r>
            <a:br>
              <a:rPr lang="en-US" dirty="0"/>
            </a:br>
            <a:endParaRPr lang="en-US" dirty="0"/>
          </a:p>
        </p:txBody>
      </p:sp>
      <p:sp>
        <p:nvSpPr>
          <p:cNvPr id="3" name="Text Placeholder 2"/>
          <p:cNvSpPr>
            <a:spLocks noGrp="1"/>
          </p:cNvSpPr>
          <p:nvPr>
            <p:ph type="body" idx="1"/>
          </p:nvPr>
        </p:nvSpPr>
        <p:spPr/>
        <p:txBody>
          <a:bodyPr/>
          <a:lstStyle/>
          <a:p>
            <a:pPr marL="121920" indent="0">
              <a:buNone/>
            </a:pPr>
            <a:r>
              <a:rPr lang="en-US" i="1" dirty="0" smtClean="0"/>
              <a:t>Unwelcome</a:t>
            </a:r>
            <a:r>
              <a:rPr lang="en-US" dirty="0"/>
              <a:t> acts or behavior with sexual undertones (whether directly or by implication) including</a:t>
            </a:r>
          </a:p>
          <a:p>
            <a:pPr lvl="1"/>
            <a:r>
              <a:rPr lang="en-US" dirty="0"/>
              <a:t>physical contact and advances</a:t>
            </a:r>
          </a:p>
          <a:p>
            <a:pPr lvl="1"/>
            <a:r>
              <a:rPr lang="en-US" dirty="0"/>
              <a:t>a demand or request for sexual favors</a:t>
            </a:r>
          </a:p>
          <a:p>
            <a:pPr lvl="1"/>
            <a:r>
              <a:rPr lang="en-US" dirty="0"/>
              <a:t>making sexually colored remarks</a:t>
            </a:r>
          </a:p>
          <a:p>
            <a:pPr lvl="1"/>
            <a:r>
              <a:rPr lang="en-US" dirty="0"/>
              <a:t>showing pornography</a:t>
            </a:r>
          </a:p>
          <a:p>
            <a:pPr lvl="1"/>
            <a:r>
              <a:rPr lang="en-US" dirty="0"/>
              <a:t>any other unwelcome physical, verbal, or non-verbal conduct of sexual nature</a:t>
            </a:r>
          </a:p>
          <a:p>
            <a:r>
              <a:rPr lang="en-US" dirty="0"/>
              <a:t>These are criminal offenses</a:t>
            </a:r>
          </a:p>
          <a:p>
            <a:endParaRPr lang="en-US" dirty="0"/>
          </a:p>
        </p:txBody>
      </p:sp>
    </p:spTree>
    <p:extLst>
      <p:ext uri="{BB962C8B-B14F-4D97-AF65-F5344CB8AC3E}">
        <p14:creationId xmlns:p14="http://schemas.microsoft.com/office/powerpoint/2010/main" val="203663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Power of position may be abused by perpetrators of sexual harassment through</a:t>
            </a:r>
            <a:r>
              <a:rPr lang="en-US" dirty="0"/>
              <a:t/>
            </a:r>
            <a:br>
              <a:rPr lang="en-US" dirty="0"/>
            </a:br>
            <a:endParaRPr lang="en-US" dirty="0"/>
          </a:p>
        </p:txBody>
      </p:sp>
      <p:sp>
        <p:nvSpPr>
          <p:cNvPr id="3" name="Text Placeholder 2"/>
          <p:cNvSpPr>
            <a:spLocks noGrp="1"/>
          </p:cNvSpPr>
          <p:nvPr>
            <p:ph type="body" idx="1"/>
          </p:nvPr>
        </p:nvSpPr>
        <p:spPr/>
        <p:txBody>
          <a:bodyPr/>
          <a:lstStyle/>
          <a:p>
            <a:pPr lvl="1"/>
            <a:r>
              <a:rPr lang="en-US" dirty="0" smtClean="0"/>
              <a:t>implied </a:t>
            </a:r>
            <a:r>
              <a:rPr lang="en-US" dirty="0"/>
              <a:t>or explicit promise of preferential treatment</a:t>
            </a:r>
          </a:p>
          <a:p>
            <a:pPr lvl="1"/>
            <a:r>
              <a:rPr lang="en-US" dirty="0"/>
              <a:t>implied or explicit threat of detrimental treatment</a:t>
            </a:r>
          </a:p>
          <a:p>
            <a:pPr lvl="1"/>
            <a:r>
              <a:rPr lang="en-US" dirty="0"/>
              <a:t>creating an offensive work-environment</a:t>
            </a:r>
          </a:p>
          <a:p>
            <a:r>
              <a:rPr lang="en-US" dirty="0"/>
              <a:t>These are criminal offenses</a:t>
            </a:r>
          </a:p>
          <a:p>
            <a:endParaRPr lang="en-US" dirty="0"/>
          </a:p>
        </p:txBody>
      </p:sp>
    </p:spTree>
    <p:extLst>
      <p:ext uri="{BB962C8B-B14F-4D97-AF65-F5344CB8AC3E}">
        <p14:creationId xmlns:p14="http://schemas.microsoft.com/office/powerpoint/2010/main" val="309867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other criminal offenses </a:t>
            </a:r>
            <a:r>
              <a:rPr lang="en-US" dirty="0"/>
              <a:t/>
            </a:r>
            <a:br>
              <a:rPr lang="en-US" dirty="0"/>
            </a:br>
            <a:endParaRPr lang="en-US" dirty="0"/>
          </a:p>
        </p:txBody>
      </p:sp>
      <p:sp>
        <p:nvSpPr>
          <p:cNvPr id="3" name="Text Placeholder 2"/>
          <p:cNvSpPr>
            <a:spLocks noGrp="1"/>
          </p:cNvSpPr>
          <p:nvPr>
            <p:ph type="body" idx="1"/>
          </p:nvPr>
        </p:nvSpPr>
        <p:spPr/>
        <p:txBody>
          <a:bodyPr/>
          <a:lstStyle/>
          <a:p>
            <a:pPr marL="121920" indent="0">
              <a:buNone/>
            </a:pPr>
            <a:r>
              <a:rPr lang="en-US" dirty="0" smtClean="0"/>
              <a:t>Apart </a:t>
            </a:r>
            <a:r>
              <a:rPr lang="en-US" dirty="0"/>
              <a:t>from the grave criminal offense of </a:t>
            </a:r>
            <a:r>
              <a:rPr lang="en-US" i="1" dirty="0"/>
              <a:t>Rape</a:t>
            </a:r>
            <a:r>
              <a:rPr lang="en-US" dirty="0"/>
              <a:t>, following acts are also punishable under law:</a:t>
            </a:r>
          </a:p>
          <a:p>
            <a:pPr lvl="1"/>
            <a:r>
              <a:rPr lang="en-US" i="1" dirty="0"/>
              <a:t>Voyeurism</a:t>
            </a:r>
            <a:r>
              <a:rPr lang="en-US" dirty="0"/>
              <a:t>: watching or capturing an image of a woman engaged in a private act (</a:t>
            </a:r>
            <a:r>
              <a:rPr lang="en-US" u="sng" dirty="0">
                <a:hlinkClick r:id="rId2"/>
              </a:rPr>
              <a:t>link</a:t>
            </a:r>
            <a:r>
              <a:rPr lang="en-US" dirty="0"/>
              <a:t>)</a:t>
            </a:r>
          </a:p>
          <a:p>
            <a:pPr lvl="1"/>
            <a:r>
              <a:rPr lang="en-US" i="1" dirty="0"/>
              <a:t>Stalking</a:t>
            </a:r>
            <a:r>
              <a:rPr lang="en-US" dirty="0"/>
              <a:t>: following a woman, contacting (or attempting to contact) a woman despite a clear indication of disinterest by the woman; monitoring the use of the internet by a woman (</a:t>
            </a:r>
            <a:r>
              <a:rPr lang="en-US" u="sng" dirty="0">
                <a:hlinkClick r:id="rId2"/>
              </a:rPr>
              <a:t>link</a:t>
            </a:r>
            <a:r>
              <a:rPr lang="en-US" dirty="0"/>
              <a:t>)</a:t>
            </a:r>
          </a:p>
          <a:p>
            <a:pPr lvl="1"/>
            <a:r>
              <a:rPr lang="en-US" i="1" dirty="0"/>
              <a:t>Exhibitionism</a:t>
            </a:r>
            <a:r>
              <a:rPr lang="en-US" dirty="0"/>
              <a:t>: Word, gesture or act intended to insult the modesty of a woman (</a:t>
            </a:r>
            <a:r>
              <a:rPr lang="en-US" u="sng" dirty="0">
                <a:hlinkClick r:id="rId3"/>
              </a:rPr>
              <a:t>IPC Section 509 - link</a:t>
            </a:r>
            <a:r>
              <a:rPr lang="en-US" dirty="0"/>
              <a:t>)</a:t>
            </a:r>
          </a:p>
          <a:p>
            <a:r>
              <a:rPr lang="en-US" b="1" i="1" dirty="0"/>
              <a:t> </a:t>
            </a:r>
            <a:endParaRPr lang="en-US" dirty="0"/>
          </a:p>
          <a:p>
            <a:endParaRPr lang="en-US" dirty="0"/>
          </a:p>
        </p:txBody>
      </p:sp>
    </p:spTree>
    <p:extLst>
      <p:ext uri="{BB962C8B-B14F-4D97-AF65-F5344CB8AC3E}">
        <p14:creationId xmlns:p14="http://schemas.microsoft.com/office/powerpoint/2010/main" val="3845924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7467600" cy="1417636"/>
          </a:xfrm>
        </p:spPr>
        <p:txBody>
          <a:bodyPr/>
          <a:lstStyle/>
          <a:p>
            <a:r>
              <a:rPr lang="en-US" b="1" dirty="0" smtClean="0"/>
              <a:t/>
            </a:r>
            <a:br>
              <a:rPr lang="en-US" b="1" dirty="0" smtClean="0"/>
            </a:br>
            <a:r>
              <a:rPr lang="en-US" b="1" dirty="0"/>
              <a:t>Commonplace myths about acts </a:t>
            </a:r>
            <a:r>
              <a:rPr lang="en-US" b="1" dirty="0" smtClean="0"/>
              <a:t>of</a:t>
            </a:r>
            <a:r>
              <a:rPr lang="en-US" dirty="0"/>
              <a:t/>
            </a:r>
            <a:br>
              <a:rPr lang="en-US" dirty="0"/>
            </a:br>
            <a:r>
              <a:rPr lang="en-US" b="1" dirty="0" smtClean="0"/>
              <a:t>sexual </a:t>
            </a:r>
            <a:r>
              <a:rPr lang="en-US" b="1" dirty="0"/>
              <a:t>harassment and violence</a:t>
            </a:r>
            <a:endParaRPr lang="en-US" dirty="0"/>
          </a:p>
        </p:txBody>
      </p:sp>
      <p:sp>
        <p:nvSpPr>
          <p:cNvPr id="3" name="Text Placeholder 2"/>
          <p:cNvSpPr>
            <a:spLocks noGrp="1"/>
          </p:cNvSpPr>
          <p:nvPr>
            <p:ph type="body" idx="1"/>
          </p:nvPr>
        </p:nvSpPr>
        <p:spPr/>
        <p:txBody>
          <a:bodyPr/>
          <a:lstStyle/>
          <a:p>
            <a:pPr lvl="1"/>
            <a:r>
              <a:rPr lang="en-US" dirty="0" smtClean="0"/>
              <a:t>Certain </a:t>
            </a:r>
            <a:r>
              <a:rPr lang="en-US" dirty="0"/>
              <a:t>dresses provoke sexual harassment and violence</a:t>
            </a:r>
          </a:p>
          <a:p>
            <a:pPr lvl="1"/>
            <a:r>
              <a:rPr lang="en-US" dirty="0"/>
              <a:t>Any act that happens with a woman at a place where she has gone willingly, must be consensual</a:t>
            </a:r>
          </a:p>
          <a:p>
            <a:pPr lvl="1"/>
            <a:r>
              <a:rPr lang="en-US" dirty="0"/>
              <a:t>Any act under the influence of alcohol or drugs does not amount to sexual harassment or violence</a:t>
            </a:r>
          </a:p>
          <a:p>
            <a:pPr lvl="1"/>
            <a:r>
              <a:rPr lang="en-US" dirty="0"/>
              <a:t>It is sexual harassment only if it is committed by stranger(s).</a:t>
            </a:r>
          </a:p>
          <a:p>
            <a:pPr lvl="1"/>
            <a:r>
              <a:rPr lang="en-US" dirty="0"/>
              <a:t>If the act is not reported immediately, then it did not happen or was consensual.</a:t>
            </a:r>
          </a:p>
          <a:p>
            <a:endParaRPr lang="en-US" dirty="0"/>
          </a:p>
        </p:txBody>
      </p:sp>
    </p:spTree>
    <p:extLst>
      <p:ext uri="{BB962C8B-B14F-4D97-AF65-F5344CB8AC3E}">
        <p14:creationId xmlns:p14="http://schemas.microsoft.com/office/powerpoint/2010/main" val="1152404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Harassment</a:t>
            </a:r>
            <a:endParaRPr/>
          </a:p>
        </p:txBody>
      </p:sp>
      <p:sp>
        <p:nvSpPr>
          <p:cNvPr id="221" name="Google Shape;221;p25"/>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p>
            <a:pPr marL="640080" lvl="1" indent="-177800" algn="l" rtl="0">
              <a:lnSpc>
                <a:spcPct val="100000"/>
              </a:lnSpc>
              <a:spcBef>
                <a:spcPts val="0"/>
              </a:spcBef>
              <a:spcAft>
                <a:spcPts val="0"/>
              </a:spcAft>
              <a:buSzPts val="1680"/>
              <a:buChar char="●"/>
            </a:pPr>
            <a:r>
              <a:rPr lang="en-US" u="sng" dirty="0">
                <a:solidFill>
                  <a:schemeClr val="hlink"/>
                </a:solidFill>
                <a:hlinkClick r:id="rId3"/>
              </a:rPr>
              <a:t>https://www.iitk.ac.in/wc/</a:t>
            </a:r>
            <a:endParaRPr dirty="0"/>
          </a:p>
          <a:p>
            <a:pPr marL="274320" marR="0" lvl="0" indent="-60960" algn="l" rtl="0">
              <a:lnSpc>
                <a:spcPct val="100000"/>
              </a:lnSpc>
              <a:spcBef>
                <a:spcPts val="600"/>
              </a:spcBef>
              <a:spcAft>
                <a:spcPts val="0"/>
              </a:spcAft>
              <a:buClr>
                <a:schemeClr val="accent1"/>
              </a:buClr>
              <a:buSzPts val="1680"/>
              <a:buFont typeface="Noto Sans Symbols"/>
              <a:buNone/>
            </a:pP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Myths (taken from the above website):</a:t>
            </a:r>
            <a:endParaRPr dirty="0"/>
          </a:p>
          <a:p>
            <a:pPr marL="640080" lvl="1" indent="-177800" algn="l" rtl="0">
              <a:lnSpc>
                <a:spcPct val="100000"/>
              </a:lnSpc>
              <a:spcBef>
                <a:spcPts val="420"/>
              </a:spcBef>
              <a:spcAft>
                <a:spcPts val="0"/>
              </a:spcAft>
              <a:buSzPts val="1680"/>
              <a:buChar char="●"/>
            </a:pPr>
            <a:r>
              <a:rPr lang="en-US" dirty="0"/>
              <a:t>Clothing can provoke harassment and violence</a:t>
            </a:r>
            <a:endParaRPr dirty="0"/>
          </a:p>
          <a:p>
            <a:pPr marL="640080" lvl="1" indent="-177800" algn="l" rtl="0">
              <a:lnSpc>
                <a:spcPct val="100000"/>
              </a:lnSpc>
              <a:spcBef>
                <a:spcPts val="420"/>
              </a:spcBef>
              <a:spcAft>
                <a:spcPts val="0"/>
              </a:spcAft>
              <a:buSzPts val="1680"/>
              <a:buChar char="●"/>
            </a:pPr>
            <a:r>
              <a:rPr lang="en-US" dirty="0"/>
              <a:t>If she willingly goes to a place, she is responsible</a:t>
            </a:r>
            <a:endParaRPr dirty="0"/>
          </a:p>
          <a:p>
            <a:pPr marL="640080" lvl="1" indent="-177800" algn="l" rtl="0">
              <a:lnSpc>
                <a:spcPct val="100000"/>
              </a:lnSpc>
              <a:spcBef>
                <a:spcPts val="420"/>
              </a:spcBef>
              <a:spcAft>
                <a:spcPts val="0"/>
              </a:spcAft>
              <a:buSzPts val="1680"/>
              <a:buChar char="●"/>
            </a:pPr>
            <a:r>
              <a:rPr lang="en-US" dirty="0"/>
              <a:t>Any act under drugs/alcohol is ok</a:t>
            </a:r>
            <a:endParaRPr dirty="0"/>
          </a:p>
          <a:p>
            <a:pPr marL="640080" lvl="1" indent="-177800" algn="l" rtl="0">
              <a:lnSpc>
                <a:spcPct val="100000"/>
              </a:lnSpc>
              <a:spcBef>
                <a:spcPts val="420"/>
              </a:spcBef>
              <a:spcAft>
                <a:spcPts val="0"/>
              </a:spcAft>
              <a:buSzPts val="1680"/>
              <a:buChar char="●"/>
            </a:pPr>
            <a:r>
              <a:rPr lang="en-US" dirty="0"/>
              <a:t>Harassment is only committed by strangers</a:t>
            </a:r>
            <a:endParaRPr dirty="0"/>
          </a:p>
          <a:p>
            <a:pPr marL="640080" lvl="1" indent="-177800" algn="l" rtl="0">
              <a:lnSpc>
                <a:spcPct val="100000"/>
              </a:lnSpc>
              <a:spcBef>
                <a:spcPts val="420"/>
              </a:spcBef>
              <a:spcAft>
                <a:spcPts val="0"/>
              </a:spcAft>
              <a:buSzPts val="1680"/>
              <a:buNone/>
            </a:pP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NO means NO</a:t>
            </a:r>
            <a:endParaRPr dirty="0"/>
          </a:p>
          <a:p>
            <a:pPr marL="274320" lvl="0" indent="-167640" algn="l" rtl="0">
              <a:lnSpc>
                <a:spcPct val="100000"/>
              </a:lnSpc>
              <a:spcBef>
                <a:spcPts val="600"/>
              </a:spcBef>
              <a:spcAft>
                <a:spcPts val="0"/>
              </a:spcAft>
              <a:buSzPts val="1680"/>
              <a:buNone/>
            </a:pP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Many avenues to complain</a:t>
            </a:r>
            <a:br>
              <a:rPr lang="en-US" dirty="0"/>
            </a:br>
            <a:endParaRPr dirty="0"/>
          </a:p>
          <a:p>
            <a:pPr marL="274320" marR="0" lvl="0" indent="-60960" algn="l" rtl="0">
              <a:lnSpc>
                <a:spcPct val="100000"/>
              </a:lnSpc>
              <a:spcBef>
                <a:spcPts val="600"/>
              </a:spcBef>
              <a:spcAft>
                <a:spcPts val="0"/>
              </a:spcAft>
              <a:buClr>
                <a:schemeClr val="accent1"/>
              </a:buClr>
              <a:buSzPts val="1680"/>
              <a:buFont typeface="Noto Sans Symbols"/>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Effect transition="in" filter="fade">
                                      <p:cBhvr>
                                        <p:cTn id="7" dur="500"/>
                                        <p:tgtEl>
                                          <p:spTgt spid="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
                                            <p:txEl>
                                              <p:pRg st="1" end="1"/>
                                            </p:txEl>
                                          </p:spTgt>
                                        </p:tgtEl>
                                        <p:attrNameLst>
                                          <p:attrName>style.visibility</p:attrName>
                                        </p:attrNameLst>
                                      </p:cBhvr>
                                      <p:to>
                                        <p:strVal val="visible"/>
                                      </p:to>
                                    </p:set>
                                    <p:animEffect transition="in" filter="fade">
                                      <p:cBhvr>
                                        <p:cTn id="12" dur="500"/>
                                        <p:tgtEl>
                                          <p:spTgt spid="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xEl>
                                              <p:pRg st="2" end="2"/>
                                            </p:txEl>
                                          </p:spTgt>
                                        </p:tgtEl>
                                        <p:attrNameLst>
                                          <p:attrName>style.visibility</p:attrName>
                                        </p:attrNameLst>
                                      </p:cBhvr>
                                      <p:to>
                                        <p:strVal val="visible"/>
                                      </p:to>
                                    </p:set>
                                    <p:animEffect transition="in" filter="fade">
                                      <p:cBhvr>
                                        <p:cTn id="17" dur="500"/>
                                        <p:tgtEl>
                                          <p:spTgt spid="2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1">
                                            <p:txEl>
                                              <p:pRg st="3" end="3"/>
                                            </p:txEl>
                                          </p:spTgt>
                                        </p:tgtEl>
                                        <p:attrNameLst>
                                          <p:attrName>style.visibility</p:attrName>
                                        </p:attrNameLst>
                                      </p:cBhvr>
                                      <p:to>
                                        <p:strVal val="visible"/>
                                      </p:to>
                                    </p:set>
                                    <p:animEffect transition="in" filter="fade">
                                      <p:cBhvr>
                                        <p:cTn id="22" dur="500"/>
                                        <p:tgtEl>
                                          <p:spTgt spid="2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1">
                                            <p:txEl>
                                              <p:pRg st="4" end="4"/>
                                            </p:txEl>
                                          </p:spTgt>
                                        </p:tgtEl>
                                        <p:attrNameLst>
                                          <p:attrName>style.visibility</p:attrName>
                                        </p:attrNameLst>
                                      </p:cBhvr>
                                      <p:to>
                                        <p:strVal val="visible"/>
                                      </p:to>
                                    </p:set>
                                    <p:animEffect transition="in" filter="fade">
                                      <p:cBhvr>
                                        <p:cTn id="27" dur="500"/>
                                        <p:tgtEl>
                                          <p:spTgt spid="2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1">
                                            <p:txEl>
                                              <p:pRg st="5" end="5"/>
                                            </p:txEl>
                                          </p:spTgt>
                                        </p:tgtEl>
                                        <p:attrNameLst>
                                          <p:attrName>style.visibility</p:attrName>
                                        </p:attrNameLst>
                                      </p:cBhvr>
                                      <p:to>
                                        <p:strVal val="visible"/>
                                      </p:to>
                                    </p:set>
                                    <p:animEffect transition="in" filter="fade">
                                      <p:cBhvr>
                                        <p:cTn id="32" dur="500"/>
                                        <p:tgtEl>
                                          <p:spTgt spid="2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1">
                                            <p:txEl>
                                              <p:pRg st="6" end="6"/>
                                            </p:txEl>
                                          </p:spTgt>
                                        </p:tgtEl>
                                        <p:attrNameLst>
                                          <p:attrName>style.visibility</p:attrName>
                                        </p:attrNameLst>
                                      </p:cBhvr>
                                      <p:to>
                                        <p:strVal val="visible"/>
                                      </p:to>
                                    </p:set>
                                    <p:animEffect transition="in" filter="fade">
                                      <p:cBhvr>
                                        <p:cTn id="37" dur="500"/>
                                        <p:tgtEl>
                                          <p:spTgt spid="2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1">
                                            <p:txEl>
                                              <p:pRg st="7" end="7"/>
                                            </p:txEl>
                                          </p:spTgt>
                                        </p:tgtEl>
                                        <p:attrNameLst>
                                          <p:attrName>style.visibility</p:attrName>
                                        </p:attrNameLst>
                                      </p:cBhvr>
                                      <p:to>
                                        <p:strVal val="visible"/>
                                      </p:to>
                                    </p:set>
                                    <p:animEffect transition="in" filter="fade">
                                      <p:cBhvr>
                                        <p:cTn id="42" dur="500"/>
                                        <p:tgtEl>
                                          <p:spTgt spid="2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1">
                                            <p:txEl>
                                              <p:pRg st="8" end="8"/>
                                            </p:txEl>
                                          </p:spTgt>
                                        </p:tgtEl>
                                        <p:attrNameLst>
                                          <p:attrName>style.visibility</p:attrName>
                                        </p:attrNameLst>
                                      </p:cBhvr>
                                      <p:to>
                                        <p:strVal val="visible"/>
                                      </p:to>
                                    </p:set>
                                    <p:animEffect transition="in" filter="fade">
                                      <p:cBhvr>
                                        <p:cTn id="47" dur="500"/>
                                        <p:tgtEl>
                                          <p:spTgt spid="2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1">
                                            <p:txEl>
                                              <p:pRg st="9" end="9"/>
                                            </p:txEl>
                                          </p:spTgt>
                                        </p:tgtEl>
                                        <p:attrNameLst>
                                          <p:attrName>style.visibility</p:attrName>
                                        </p:attrNameLst>
                                      </p:cBhvr>
                                      <p:to>
                                        <p:strVal val="visible"/>
                                      </p:to>
                                    </p:set>
                                    <p:animEffect transition="in" filter="fade">
                                      <p:cBhvr>
                                        <p:cTn id="52" dur="500"/>
                                        <p:tgtEl>
                                          <p:spTgt spid="2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1">
                                            <p:txEl>
                                              <p:pRg st="10" end="10"/>
                                            </p:txEl>
                                          </p:spTgt>
                                        </p:tgtEl>
                                        <p:attrNameLst>
                                          <p:attrName>style.visibility</p:attrName>
                                        </p:attrNameLst>
                                      </p:cBhvr>
                                      <p:to>
                                        <p:strVal val="visible"/>
                                      </p:to>
                                    </p:set>
                                    <p:animEffect transition="in" filter="fade">
                                      <p:cBhvr>
                                        <p:cTn id="57" dur="500"/>
                                        <p:tgtEl>
                                          <p:spTgt spid="22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1">
                                            <p:txEl>
                                              <p:pRg st="11" end="11"/>
                                            </p:txEl>
                                          </p:spTgt>
                                        </p:tgtEl>
                                        <p:attrNameLst>
                                          <p:attrName>style.visibility</p:attrName>
                                        </p:attrNameLst>
                                      </p:cBhvr>
                                      <p:to>
                                        <p:strVal val="visible"/>
                                      </p:to>
                                    </p:set>
                                    <p:animEffect transition="in" filter="fade">
                                      <p:cBhvr>
                                        <p:cTn id="62" dur="500"/>
                                        <p:tgtEl>
                                          <p:spTgt spid="22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Write a Policy document</a:t>
            </a:r>
            <a:endParaRPr/>
          </a:p>
        </p:txBody>
      </p:sp>
      <p:sp>
        <p:nvSpPr>
          <p:cNvPr id="148" name="Google Shape;148;p14"/>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p>
            <a:pPr marL="274320" marR="0" lvl="0" indent="-167640" algn="l" rtl="0">
              <a:lnSpc>
                <a:spcPct val="100000"/>
              </a:lnSpc>
              <a:spcBef>
                <a:spcPts val="0"/>
              </a:spcBef>
              <a:spcAft>
                <a:spcPts val="0"/>
              </a:spcAft>
              <a:buClr>
                <a:schemeClr val="accent1"/>
              </a:buClr>
              <a:buSzPts val="1680"/>
              <a:buFont typeface="Noto Sans Symbols"/>
              <a:buChar char="•"/>
            </a:pPr>
            <a:r>
              <a:rPr lang="en-US" dirty="0"/>
              <a:t>Assume, you are the </a:t>
            </a:r>
            <a:r>
              <a:rPr lang="en-US" dirty="0" err="1" smtClean="0"/>
              <a:t>Director,IITK</a:t>
            </a: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Formulate </a:t>
            </a:r>
            <a:r>
              <a:rPr lang="en-US" dirty="0" smtClean="0"/>
              <a:t>write-ups </a:t>
            </a:r>
            <a:r>
              <a:rPr lang="en-US" dirty="0"/>
              <a:t>for </a:t>
            </a:r>
            <a:r>
              <a:rPr lang="en-US" dirty="0" smtClean="0"/>
              <a:t>students/faculty/project-investigators</a:t>
            </a: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It should cover:</a:t>
            </a:r>
            <a:endParaRPr dirty="0"/>
          </a:p>
          <a:p>
            <a:pPr marL="640080" lvl="1" indent="-177800" algn="l" rtl="0">
              <a:lnSpc>
                <a:spcPct val="100000"/>
              </a:lnSpc>
              <a:spcBef>
                <a:spcPts val="420"/>
              </a:spcBef>
              <a:spcAft>
                <a:spcPts val="0"/>
              </a:spcAft>
              <a:buSzPts val="1680"/>
              <a:buChar char="●"/>
            </a:pPr>
            <a:r>
              <a:rPr lang="en-US" dirty="0"/>
              <a:t> The importance of ethics</a:t>
            </a:r>
            <a:endParaRPr dirty="0"/>
          </a:p>
          <a:p>
            <a:pPr marL="640080" lvl="1" indent="-177800" algn="l" rtl="0">
              <a:lnSpc>
                <a:spcPct val="100000"/>
              </a:lnSpc>
              <a:spcBef>
                <a:spcPts val="420"/>
              </a:spcBef>
              <a:spcAft>
                <a:spcPts val="0"/>
              </a:spcAft>
              <a:buSzPts val="1680"/>
              <a:buChar char="●"/>
            </a:pPr>
            <a:r>
              <a:rPr lang="en-US" dirty="0"/>
              <a:t> All kinds of ethical violation</a:t>
            </a:r>
            <a:endParaRPr dirty="0"/>
          </a:p>
          <a:p>
            <a:pPr marL="640080" lvl="1" indent="-177800" algn="l" rtl="0">
              <a:lnSpc>
                <a:spcPct val="100000"/>
              </a:lnSpc>
              <a:spcBef>
                <a:spcPts val="420"/>
              </a:spcBef>
              <a:spcAft>
                <a:spcPts val="0"/>
              </a:spcAft>
              <a:buSzPts val="1680"/>
              <a:buChar char="●"/>
            </a:pPr>
            <a:r>
              <a:rPr lang="en-US" dirty="0"/>
              <a:t> Punishment</a:t>
            </a: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No need to justify the punishment in the doc</a:t>
            </a:r>
            <a:endParaRPr dirty="0"/>
          </a:p>
          <a:p>
            <a:pPr marL="274320" marR="0" lvl="0" indent="-167640" algn="l" rtl="0">
              <a:lnSpc>
                <a:spcPct val="100000"/>
              </a:lnSpc>
              <a:spcBef>
                <a:spcPts val="600"/>
              </a:spcBef>
              <a:spcAft>
                <a:spcPts val="0"/>
              </a:spcAft>
              <a:buClr>
                <a:schemeClr val="accent1"/>
              </a:buClr>
              <a:buSzPts val="1680"/>
              <a:buFont typeface="Noto Sans Symbols"/>
              <a:buChar char="•"/>
            </a:pPr>
            <a:r>
              <a:rPr lang="en-US" dirty="0"/>
              <a:t>You should think about why punishment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5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500"/>
                                        <p:tgtEl>
                                          <p:spTgt spid="1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Effect transition="in" filter="fade">
                                      <p:cBhvr>
                                        <p:cTn id="17" dur="500"/>
                                        <p:tgtEl>
                                          <p:spTgt spid="1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
                                            <p:txEl>
                                              <p:pRg st="3" end="3"/>
                                            </p:txEl>
                                          </p:spTgt>
                                        </p:tgtEl>
                                        <p:attrNameLst>
                                          <p:attrName>style.visibility</p:attrName>
                                        </p:attrNameLst>
                                      </p:cBhvr>
                                      <p:to>
                                        <p:strVal val="visible"/>
                                      </p:to>
                                    </p:set>
                                    <p:animEffect transition="in" filter="fade">
                                      <p:cBhvr>
                                        <p:cTn id="22" dur="500"/>
                                        <p:tgtEl>
                                          <p:spTgt spid="1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
                                            <p:txEl>
                                              <p:pRg st="4" end="4"/>
                                            </p:txEl>
                                          </p:spTgt>
                                        </p:tgtEl>
                                        <p:attrNameLst>
                                          <p:attrName>style.visibility</p:attrName>
                                        </p:attrNameLst>
                                      </p:cBhvr>
                                      <p:to>
                                        <p:strVal val="visible"/>
                                      </p:to>
                                    </p:set>
                                    <p:animEffect transition="in" filter="fade">
                                      <p:cBhvr>
                                        <p:cTn id="27" dur="500"/>
                                        <p:tgtEl>
                                          <p:spTgt spid="1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8">
                                            <p:txEl>
                                              <p:pRg st="5" end="5"/>
                                            </p:txEl>
                                          </p:spTgt>
                                        </p:tgtEl>
                                        <p:attrNameLst>
                                          <p:attrName>style.visibility</p:attrName>
                                        </p:attrNameLst>
                                      </p:cBhvr>
                                      <p:to>
                                        <p:strVal val="visible"/>
                                      </p:to>
                                    </p:set>
                                    <p:animEffect transition="in" filter="fade">
                                      <p:cBhvr>
                                        <p:cTn id="32" dur="500"/>
                                        <p:tgtEl>
                                          <p:spTgt spid="1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8">
                                            <p:txEl>
                                              <p:pRg st="6" end="6"/>
                                            </p:txEl>
                                          </p:spTgt>
                                        </p:tgtEl>
                                        <p:attrNameLst>
                                          <p:attrName>style.visibility</p:attrName>
                                        </p:attrNameLst>
                                      </p:cBhvr>
                                      <p:to>
                                        <p:strVal val="visible"/>
                                      </p:to>
                                    </p:set>
                                    <p:animEffect transition="in" filter="fade">
                                      <p:cBhvr>
                                        <p:cTn id="37" dur="500"/>
                                        <p:tgtEl>
                                          <p:spTgt spid="1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8">
                                            <p:txEl>
                                              <p:pRg st="7" end="7"/>
                                            </p:txEl>
                                          </p:spTgt>
                                        </p:tgtEl>
                                        <p:attrNameLst>
                                          <p:attrName>style.visibility</p:attrName>
                                        </p:attrNameLst>
                                      </p:cBhvr>
                                      <p:to>
                                        <p:strVal val="visible"/>
                                      </p:to>
                                    </p:set>
                                    <p:animEffect transition="in" filter="fade">
                                      <p:cBhvr>
                                        <p:cTn id="42" dur="500"/>
                                        <p:tgtEl>
                                          <p:spTgt spid="1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274637"/>
            <a:ext cx="7467600" cy="1143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2"/>
              </a:buClr>
              <a:buSzPts val="750"/>
              <a:buFont typeface="Century Schoolbook"/>
              <a:buNone/>
            </a:pPr>
            <a:r>
              <a:rPr lang="en-US" sz="3000" b="0" i="0" u="none" strike="noStrike" cap="small">
                <a:solidFill>
                  <a:schemeClr val="dk2"/>
                </a:solidFill>
                <a:latin typeface="Century Schoolbook"/>
                <a:ea typeface="Century Schoolbook"/>
                <a:cs typeface="Century Schoolbook"/>
                <a:sym typeface="Century Schoolbook"/>
              </a:rPr>
              <a:t>Examples of ethical violation</a:t>
            </a:r>
            <a:endParaRPr sz="3000" b="0" i="0" u="none" strike="noStrike" cap="small">
              <a:solidFill>
                <a:schemeClr val="dk2"/>
              </a:solidFill>
              <a:latin typeface="Century Schoolbook"/>
              <a:ea typeface="Century Schoolbook"/>
              <a:cs typeface="Century Schoolbook"/>
              <a:sym typeface="Century Schoolbook"/>
            </a:endParaRPr>
          </a:p>
        </p:txBody>
      </p:sp>
      <p:sp>
        <p:nvSpPr>
          <p:cNvPr id="154" name="Google Shape;154;p15"/>
          <p:cNvSpPr txBox="1">
            <a:spLocks noGrp="1"/>
          </p:cNvSpPr>
          <p:nvPr>
            <p:ph type="body" idx="1"/>
          </p:nvPr>
        </p:nvSpPr>
        <p:spPr>
          <a:xfrm>
            <a:off x="457200" y="1600200"/>
            <a:ext cx="7467600" cy="4873751"/>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1"/>
              </a:buClr>
              <a:buSzPts val="1680"/>
              <a:buFont typeface="Noto Sans Symbols"/>
              <a:buChar char="•"/>
            </a:pPr>
            <a:r>
              <a:rPr lang="en-US"/>
              <a:t>Academic issues</a:t>
            </a:r>
            <a:endParaRPr sz="24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1680"/>
              <a:buFont typeface="Noto Sans Symbols"/>
              <a:buChar char="●"/>
            </a:pPr>
            <a:r>
              <a:rPr lang="en-US"/>
              <a:t>Cheating in the exam</a:t>
            </a:r>
            <a:endParaRPr/>
          </a:p>
          <a:p>
            <a:pPr marL="640080" marR="0" lvl="1" indent="-284480" algn="l" rtl="0">
              <a:lnSpc>
                <a:spcPct val="10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Cheating in the course</a:t>
            </a:r>
            <a:endParaRPr sz="21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1680"/>
              <a:buFont typeface="Noto Sans Symbols"/>
              <a:buChar char="●"/>
            </a:pPr>
            <a:r>
              <a:rPr lang="en-US"/>
              <a:t>Plagiarism</a:t>
            </a:r>
            <a:endParaRPr sz="21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1680"/>
              <a:buFont typeface="Noto Sans Symbols"/>
              <a:buChar char="●"/>
            </a:pPr>
            <a:r>
              <a:rPr lang="en-US"/>
              <a:t>Fabrication of results</a:t>
            </a:r>
            <a:endParaRPr sz="2100" b="0" i="1"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Font typeface="Noto Sans Symbols"/>
              <a:buChar char="•"/>
            </a:pPr>
            <a:r>
              <a:rPr lang="en-US"/>
              <a:t>Social issues</a:t>
            </a:r>
            <a:endParaRPr sz="24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168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Stealing</a:t>
            </a:r>
            <a:endParaRPr sz="21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1680"/>
              <a:buFont typeface="Noto Sans Symbols"/>
              <a:buChar char="●"/>
            </a:pPr>
            <a:r>
              <a:rPr lang="en-US"/>
              <a:t>Hacking </a:t>
            </a:r>
            <a:endParaRPr sz="21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Font typeface="Noto Sans Symbols"/>
              <a:buChar char="•"/>
            </a:pPr>
            <a:r>
              <a:rPr lang="en-US"/>
              <a:t>Gender issues</a:t>
            </a:r>
            <a:endParaRPr/>
          </a:p>
          <a:p>
            <a:pPr marL="640080" lvl="1" indent="-274320" algn="l" rtl="0">
              <a:lnSpc>
                <a:spcPct val="100000"/>
              </a:lnSpc>
              <a:spcBef>
                <a:spcPts val="600"/>
              </a:spcBef>
              <a:spcAft>
                <a:spcPts val="0"/>
              </a:spcAft>
              <a:buSzPts val="1470"/>
              <a:buFont typeface="Noto Sans Symbols"/>
              <a:buChar char="•"/>
            </a:pPr>
            <a:r>
              <a:rPr lang="en-US" sz="2100" b="0" i="0" u="none" strike="noStrike" cap="none">
                <a:solidFill>
                  <a:schemeClr val="dk1"/>
                </a:solidFill>
                <a:latin typeface="Century Schoolbook"/>
                <a:ea typeface="Century Schoolbook"/>
                <a:cs typeface="Century Schoolbook"/>
                <a:sym typeface="Century Schoolbook"/>
              </a:rPr>
              <a:t>Gender inequality in society</a:t>
            </a:r>
            <a:endParaRPr/>
          </a:p>
          <a:p>
            <a:pPr marL="640080" lvl="1" indent="-274320" algn="l" rtl="0">
              <a:lnSpc>
                <a:spcPct val="100000"/>
              </a:lnSpc>
              <a:spcBef>
                <a:spcPts val="600"/>
              </a:spcBef>
              <a:spcAft>
                <a:spcPts val="0"/>
              </a:spcAft>
              <a:buSzPts val="1470"/>
              <a:buFont typeface="Noto Sans Symbols"/>
              <a:buChar char="•"/>
            </a:pPr>
            <a:r>
              <a:rPr lang="en-US"/>
              <a:t>Sexual Harassment</a:t>
            </a:r>
            <a:endParaRPr sz="2100" b="0" i="0" u="none" strike="noStrike" cap="none">
              <a:solidFill>
                <a:schemeClr val="dk1"/>
              </a:solidFill>
              <a:latin typeface="Century Schoolbook"/>
              <a:ea typeface="Century Schoolbook"/>
              <a:cs typeface="Century Schoolbook"/>
              <a:sym typeface="Century Schoolbook"/>
            </a:endParaRPr>
          </a:p>
          <a:p>
            <a:pPr marL="640080" marR="0" lvl="1" indent="-177801" algn="l" rtl="0">
              <a:lnSpc>
                <a:spcPct val="100000"/>
              </a:lnSpc>
              <a:spcBef>
                <a:spcPts val="420"/>
              </a:spcBef>
              <a:spcAft>
                <a:spcPts val="0"/>
              </a:spcAft>
              <a:buClr>
                <a:schemeClr val="accent1"/>
              </a:buClr>
              <a:buSzPts val="1680"/>
              <a:buFont typeface="Noto Sans Symbols"/>
              <a:buNone/>
            </a:pPr>
            <a:endParaRPr sz="21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None/>
            </a:pPr>
            <a:endParaRPr sz="24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525"/>
              <a:buFont typeface="Noto Sans Symbols"/>
              <a:buNone/>
            </a:pPr>
            <a:endParaRPr sz="21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525"/>
              <a:buFont typeface="Noto Sans Symbols"/>
              <a:buNone/>
            </a:pPr>
            <a:endParaRPr sz="21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1680"/>
              <a:buFont typeface="Noto Sans Symbols"/>
              <a:buNone/>
            </a:pPr>
            <a:endParaRPr sz="2100" b="0" i="0" u="none" strike="noStrike" cap="none">
              <a:solidFill>
                <a:schemeClr val="dk1"/>
              </a:solidFill>
              <a:latin typeface="Century Schoolbook"/>
              <a:ea typeface="Century Schoolbook"/>
              <a:cs typeface="Century Schoolbook"/>
              <a:sym typeface="Century Schoolbook"/>
            </a:endParaRPr>
          </a:p>
          <a:p>
            <a:pPr marL="640080" marR="0" lvl="1" indent="-284480" algn="l" rtl="0">
              <a:lnSpc>
                <a:spcPct val="100000"/>
              </a:lnSpc>
              <a:spcBef>
                <a:spcPts val="420"/>
              </a:spcBef>
              <a:spcAft>
                <a:spcPts val="0"/>
              </a:spcAft>
              <a:buClr>
                <a:schemeClr val="accent1"/>
              </a:buClr>
              <a:buSzPts val="1680"/>
              <a:buFont typeface="Noto Sans Symbols"/>
              <a:buNone/>
            </a:pPr>
            <a:endParaRPr sz="2100" b="0" i="0" u="none" strike="noStrike" cap="none">
              <a:solidFill>
                <a:schemeClr val="dk1"/>
              </a:solidFill>
              <a:latin typeface="Century Schoolbook"/>
              <a:ea typeface="Century Schoolbook"/>
              <a:cs typeface="Century Schoolbook"/>
              <a:sym typeface="Century Schoolbook"/>
            </a:endParaRPr>
          </a:p>
          <a:p>
            <a:pPr marL="274320" marR="0" lvl="0" indent="-274320" algn="l" rtl="0">
              <a:lnSpc>
                <a:spcPct val="100000"/>
              </a:lnSpc>
              <a:spcBef>
                <a:spcPts val="600"/>
              </a:spcBef>
              <a:spcAft>
                <a:spcPts val="0"/>
              </a:spcAft>
              <a:buClr>
                <a:schemeClr val="accent1"/>
              </a:buClr>
              <a:buSzPts val="1680"/>
              <a:buFont typeface="Noto Sans Symbols"/>
              <a:buNone/>
            </a:pPr>
            <a:endParaRPr sz="2400" b="0" i="0" u="none" strike="noStrike" cap="none">
              <a:solidFill>
                <a:schemeClr val="dk1"/>
              </a:solidFill>
              <a:latin typeface="Century Schoolbook"/>
              <a:ea typeface="Century Schoolbook"/>
              <a:cs typeface="Century Schoolbook"/>
              <a:sym typeface="Century Schoolbook"/>
            </a:endParaRPr>
          </a:p>
        </p:txBody>
      </p:sp>
      <p:pic>
        <p:nvPicPr>
          <p:cNvPr id="155" name="Google Shape;155;p15" descr="C:\Users\rajat\Dropbox\Acads\cs300\notes-cs300-2017-18-I\ethics.jpg"/>
          <p:cNvPicPr preferRelativeResize="0"/>
          <p:nvPr/>
        </p:nvPicPr>
        <p:blipFill rotWithShape="1">
          <a:blip r:embed="rId3">
            <a:alphaModFix/>
          </a:blip>
          <a:srcRect/>
          <a:stretch/>
        </p:blipFill>
        <p:spPr>
          <a:xfrm>
            <a:off x="4943475" y="2133600"/>
            <a:ext cx="2831987" cy="2819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5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5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xEl>
                                              <p:pRg st="2" end="2"/>
                                            </p:txEl>
                                          </p:spTgt>
                                        </p:tgtEl>
                                        <p:attrNameLst>
                                          <p:attrName>style.visibility</p:attrName>
                                        </p:attrNameLst>
                                      </p:cBhvr>
                                      <p:to>
                                        <p:strVal val="visible"/>
                                      </p:to>
                                    </p:set>
                                    <p:animEffect transition="in" filter="fade">
                                      <p:cBhvr>
                                        <p:cTn id="17" dur="500"/>
                                        <p:tgtEl>
                                          <p:spTgt spid="1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4">
                                            <p:txEl>
                                              <p:pRg st="3" end="3"/>
                                            </p:txEl>
                                          </p:spTgt>
                                        </p:tgtEl>
                                        <p:attrNameLst>
                                          <p:attrName>style.visibility</p:attrName>
                                        </p:attrNameLst>
                                      </p:cBhvr>
                                      <p:to>
                                        <p:strVal val="visible"/>
                                      </p:to>
                                    </p:set>
                                    <p:animEffect transition="in" filter="fade">
                                      <p:cBhvr>
                                        <p:cTn id="22" dur="500"/>
                                        <p:tgtEl>
                                          <p:spTgt spid="1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4">
                                            <p:txEl>
                                              <p:pRg st="4" end="4"/>
                                            </p:txEl>
                                          </p:spTgt>
                                        </p:tgtEl>
                                        <p:attrNameLst>
                                          <p:attrName>style.visibility</p:attrName>
                                        </p:attrNameLst>
                                      </p:cBhvr>
                                      <p:to>
                                        <p:strVal val="visible"/>
                                      </p:to>
                                    </p:set>
                                    <p:animEffect transition="in" filter="fade">
                                      <p:cBhvr>
                                        <p:cTn id="27" dur="500"/>
                                        <p:tgtEl>
                                          <p:spTgt spid="1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4">
                                            <p:txEl>
                                              <p:pRg st="5" end="5"/>
                                            </p:txEl>
                                          </p:spTgt>
                                        </p:tgtEl>
                                        <p:attrNameLst>
                                          <p:attrName>style.visibility</p:attrName>
                                        </p:attrNameLst>
                                      </p:cBhvr>
                                      <p:to>
                                        <p:strVal val="visible"/>
                                      </p:to>
                                    </p:set>
                                    <p:animEffect transition="in" filter="fade">
                                      <p:cBhvr>
                                        <p:cTn id="32" dur="500"/>
                                        <p:tgtEl>
                                          <p:spTgt spid="15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4">
                                            <p:txEl>
                                              <p:pRg st="6" end="6"/>
                                            </p:txEl>
                                          </p:spTgt>
                                        </p:tgtEl>
                                        <p:attrNameLst>
                                          <p:attrName>style.visibility</p:attrName>
                                        </p:attrNameLst>
                                      </p:cBhvr>
                                      <p:to>
                                        <p:strVal val="visible"/>
                                      </p:to>
                                    </p:set>
                                    <p:animEffect transition="in" filter="fade">
                                      <p:cBhvr>
                                        <p:cTn id="37" dur="500"/>
                                        <p:tgtEl>
                                          <p:spTgt spid="15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4">
                                            <p:txEl>
                                              <p:pRg st="7" end="7"/>
                                            </p:txEl>
                                          </p:spTgt>
                                        </p:tgtEl>
                                        <p:attrNameLst>
                                          <p:attrName>style.visibility</p:attrName>
                                        </p:attrNameLst>
                                      </p:cBhvr>
                                      <p:to>
                                        <p:strVal val="visible"/>
                                      </p:to>
                                    </p:set>
                                    <p:animEffect transition="in" filter="fade">
                                      <p:cBhvr>
                                        <p:cTn id="42" dur="500"/>
                                        <p:tgtEl>
                                          <p:spTgt spid="15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4">
                                            <p:txEl>
                                              <p:pRg st="8" end="8"/>
                                            </p:txEl>
                                          </p:spTgt>
                                        </p:tgtEl>
                                        <p:attrNameLst>
                                          <p:attrName>style.visibility</p:attrName>
                                        </p:attrNameLst>
                                      </p:cBhvr>
                                      <p:to>
                                        <p:strVal val="visible"/>
                                      </p:to>
                                    </p:set>
                                    <p:animEffect transition="in" filter="fade">
                                      <p:cBhvr>
                                        <p:cTn id="47" dur="500"/>
                                        <p:tgtEl>
                                          <p:spTgt spid="15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4">
                                            <p:txEl>
                                              <p:pRg st="9" end="9"/>
                                            </p:txEl>
                                          </p:spTgt>
                                        </p:tgtEl>
                                        <p:attrNameLst>
                                          <p:attrName>style.visibility</p:attrName>
                                        </p:attrNameLst>
                                      </p:cBhvr>
                                      <p:to>
                                        <p:strVal val="visible"/>
                                      </p:to>
                                    </p:set>
                                    <p:animEffect transition="in" filter="fade">
                                      <p:cBhvr>
                                        <p:cTn id="52" dur="500"/>
                                        <p:tgtEl>
                                          <p:spTgt spid="15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4">
                                            <p:txEl>
                                              <p:pRg st="10" end="10"/>
                                            </p:txEl>
                                          </p:spTgt>
                                        </p:tgtEl>
                                        <p:attrNameLst>
                                          <p:attrName>style.visibility</p:attrName>
                                        </p:attrNameLst>
                                      </p:cBhvr>
                                      <p:to>
                                        <p:strVal val="visible"/>
                                      </p:to>
                                    </p:set>
                                    <p:animEffect transition="in" filter="fade">
                                      <p:cBhvr>
                                        <p:cTn id="57" dur="500"/>
                                        <p:tgtEl>
                                          <p:spTgt spid="15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4">
                                            <p:txEl>
                                              <p:pRg st="11" end="11"/>
                                            </p:txEl>
                                          </p:spTgt>
                                        </p:tgtEl>
                                        <p:attrNameLst>
                                          <p:attrName>style.visibility</p:attrName>
                                        </p:attrNameLst>
                                      </p:cBhvr>
                                      <p:to>
                                        <p:strVal val="visible"/>
                                      </p:to>
                                    </p:set>
                                    <p:animEffect transition="in" filter="fade">
                                      <p:cBhvr>
                                        <p:cTn id="62" dur="500"/>
                                        <p:tgtEl>
                                          <p:spTgt spid="15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4">
                                            <p:txEl>
                                              <p:pRg st="12" end="12"/>
                                            </p:txEl>
                                          </p:spTgt>
                                        </p:tgtEl>
                                        <p:attrNameLst>
                                          <p:attrName>style.visibility</p:attrName>
                                        </p:attrNameLst>
                                      </p:cBhvr>
                                      <p:to>
                                        <p:strVal val="visible"/>
                                      </p:to>
                                    </p:set>
                                    <p:animEffect transition="in" filter="fade">
                                      <p:cBhvr>
                                        <p:cTn id="67" dur="500"/>
                                        <p:tgtEl>
                                          <p:spTgt spid="15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4">
                                            <p:txEl>
                                              <p:pRg st="13" end="13"/>
                                            </p:txEl>
                                          </p:spTgt>
                                        </p:tgtEl>
                                        <p:attrNameLst>
                                          <p:attrName>style.visibility</p:attrName>
                                        </p:attrNameLst>
                                      </p:cBhvr>
                                      <p:to>
                                        <p:strVal val="visible"/>
                                      </p:to>
                                    </p:set>
                                    <p:animEffect transition="in" filter="fade">
                                      <p:cBhvr>
                                        <p:cTn id="72" dur="500"/>
                                        <p:tgtEl>
                                          <p:spTgt spid="15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4">
                                            <p:txEl>
                                              <p:pRg st="14" end="14"/>
                                            </p:txEl>
                                          </p:spTgt>
                                        </p:tgtEl>
                                        <p:attrNameLst>
                                          <p:attrName>style.visibility</p:attrName>
                                        </p:attrNameLst>
                                      </p:cBhvr>
                                      <p:to>
                                        <p:strVal val="visible"/>
                                      </p:to>
                                    </p:set>
                                    <p:animEffect transition="in" filter="fade">
                                      <p:cBhvr>
                                        <p:cTn id="77" dur="500"/>
                                        <p:tgtEl>
                                          <p:spTgt spid="154">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54">
                                            <p:txEl>
                                              <p:pRg st="15" end="15"/>
                                            </p:txEl>
                                          </p:spTgt>
                                        </p:tgtEl>
                                        <p:attrNameLst>
                                          <p:attrName>style.visibility</p:attrName>
                                        </p:attrNameLst>
                                      </p:cBhvr>
                                      <p:to>
                                        <p:strVal val="visible"/>
                                      </p:to>
                                    </p:set>
                                    <p:animEffect transition="in" filter="fade">
                                      <p:cBhvr>
                                        <p:cTn id="82" dur="500"/>
                                        <p:tgtEl>
                                          <p:spTgt spid="154">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4">
                                            <p:txEl>
                                              <p:pRg st="16" end="16"/>
                                            </p:txEl>
                                          </p:spTgt>
                                        </p:tgtEl>
                                        <p:attrNameLst>
                                          <p:attrName>style.visibility</p:attrName>
                                        </p:attrNameLst>
                                      </p:cBhvr>
                                      <p:to>
                                        <p:strVal val="visible"/>
                                      </p:to>
                                    </p:set>
                                    <p:animEffect transition="in" filter="fade">
                                      <p:cBhvr>
                                        <p:cTn id="87" dur="500"/>
                                        <p:tgtEl>
                                          <p:spTgt spid="154">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54">
                                            <p:txEl>
                                              <p:pRg st="17" end="17"/>
                                            </p:txEl>
                                          </p:spTgt>
                                        </p:tgtEl>
                                        <p:attrNameLst>
                                          <p:attrName>style.visibility</p:attrName>
                                        </p:attrNameLst>
                                      </p:cBhvr>
                                      <p:to>
                                        <p:strVal val="visible"/>
                                      </p:to>
                                    </p:set>
                                    <p:animEffect transition="in" filter="fade">
                                      <p:cBhvr>
                                        <p:cTn id="92" dur="500"/>
                                        <p:tgtEl>
                                          <p:spTgt spid="15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Guidelines</a:t>
            </a:r>
            <a:endParaRPr/>
          </a:p>
        </p:txBody>
      </p:sp>
      <p:sp>
        <p:nvSpPr>
          <p:cNvPr id="161" name="Google Shape;161;p16"/>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p>
            <a:pPr marL="274320" marR="0" lvl="0" indent="-167640" algn="l" rtl="0">
              <a:lnSpc>
                <a:spcPct val="100000"/>
              </a:lnSpc>
              <a:spcBef>
                <a:spcPts val="0"/>
              </a:spcBef>
              <a:spcAft>
                <a:spcPts val="0"/>
              </a:spcAft>
              <a:buClr>
                <a:schemeClr val="accent1"/>
              </a:buClr>
              <a:buSzPts val="1680"/>
              <a:buFont typeface="Noto Sans Symbols"/>
              <a:buChar char="•"/>
            </a:pPr>
            <a:r>
              <a:rPr lang="en-US"/>
              <a:t>Be honest:</a:t>
            </a:r>
            <a:endParaRPr/>
          </a:p>
          <a:p>
            <a:pPr marL="640080" lvl="1" indent="-177800" algn="l" rtl="0">
              <a:lnSpc>
                <a:spcPct val="100000"/>
              </a:lnSpc>
              <a:spcBef>
                <a:spcPts val="420"/>
              </a:spcBef>
              <a:spcAft>
                <a:spcPts val="0"/>
              </a:spcAft>
              <a:buSzPts val="1680"/>
              <a:buChar char="●"/>
            </a:pPr>
            <a:r>
              <a:rPr lang="en-US"/>
              <a:t>In communicating</a:t>
            </a:r>
            <a:endParaRPr/>
          </a:p>
          <a:p>
            <a:pPr marL="640080" lvl="1" indent="-177800" algn="l" rtl="0">
              <a:lnSpc>
                <a:spcPct val="100000"/>
              </a:lnSpc>
              <a:spcBef>
                <a:spcPts val="420"/>
              </a:spcBef>
              <a:spcAft>
                <a:spcPts val="0"/>
              </a:spcAft>
              <a:buSzPts val="1680"/>
              <a:buChar char="●"/>
            </a:pPr>
            <a:r>
              <a:rPr lang="en-US"/>
              <a:t>In reporting</a:t>
            </a:r>
            <a:endParaRPr/>
          </a:p>
          <a:p>
            <a:pPr marL="274320" marR="0" lvl="0" indent="-167640" algn="l" rtl="0">
              <a:lnSpc>
                <a:spcPct val="100000"/>
              </a:lnSpc>
              <a:spcBef>
                <a:spcPts val="600"/>
              </a:spcBef>
              <a:spcAft>
                <a:spcPts val="0"/>
              </a:spcAft>
              <a:buClr>
                <a:schemeClr val="accent1"/>
              </a:buClr>
              <a:buSzPts val="1680"/>
              <a:buFont typeface="Noto Sans Symbols"/>
              <a:buChar char="•"/>
            </a:pPr>
            <a:r>
              <a:rPr lang="en-US"/>
              <a:t>Avoid discrimination:</a:t>
            </a:r>
            <a:endParaRPr/>
          </a:p>
          <a:p>
            <a:pPr marL="640080" lvl="1" indent="-177800" algn="l" rtl="0">
              <a:lnSpc>
                <a:spcPct val="100000"/>
              </a:lnSpc>
              <a:spcBef>
                <a:spcPts val="420"/>
              </a:spcBef>
              <a:spcAft>
                <a:spcPts val="0"/>
              </a:spcAft>
              <a:buSzPts val="1680"/>
              <a:buChar char="●"/>
            </a:pPr>
            <a:r>
              <a:rPr lang="en-US"/>
              <a:t>No bias</a:t>
            </a:r>
            <a:endParaRPr/>
          </a:p>
          <a:p>
            <a:pPr marL="640080" lvl="1" indent="-177800" algn="l" rtl="0">
              <a:lnSpc>
                <a:spcPct val="100000"/>
              </a:lnSpc>
              <a:spcBef>
                <a:spcPts val="420"/>
              </a:spcBef>
              <a:spcAft>
                <a:spcPts val="0"/>
              </a:spcAft>
              <a:buSzPts val="1680"/>
              <a:buChar char="●"/>
            </a:pPr>
            <a:r>
              <a:rPr lang="en-US"/>
              <a:t>Be sensitive to social issues</a:t>
            </a:r>
            <a:endParaRPr/>
          </a:p>
          <a:p>
            <a:pPr marL="640080" lvl="1" indent="-177800" algn="l" rtl="0">
              <a:lnSpc>
                <a:spcPct val="100000"/>
              </a:lnSpc>
              <a:spcBef>
                <a:spcPts val="420"/>
              </a:spcBef>
              <a:spcAft>
                <a:spcPts val="0"/>
              </a:spcAft>
              <a:buSzPts val="1680"/>
              <a:buChar char="●"/>
            </a:pPr>
            <a:r>
              <a:rPr lang="en-US"/>
              <a:t>Disclose conflict of interest</a:t>
            </a:r>
            <a:endParaRPr/>
          </a:p>
          <a:p>
            <a:pPr marL="274320" marR="0" lvl="0" indent="-167640" algn="l" rtl="0">
              <a:lnSpc>
                <a:spcPct val="100000"/>
              </a:lnSpc>
              <a:spcBef>
                <a:spcPts val="600"/>
              </a:spcBef>
              <a:spcAft>
                <a:spcPts val="0"/>
              </a:spcAft>
              <a:buClr>
                <a:schemeClr val="accent1"/>
              </a:buClr>
              <a:buSzPts val="1680"/>
              <a:buFont typeface="Noto Sans Symbols"/>
              <a:buChar char="•"/>
            </a:pPr>
            <a:r>
              <a:rPr lang="en-US"/>
              <a:t>Respect others:</a:t>
            </a:r>
            <a:endParaRPr/>
          </a:p>
          <a:p>
            <a:pPr marL="640080" lvl="1" indent="-177800" algn="l" rtl="0">
              <a:lnSpc>
                <a:spcPct val="100000"/>
              </a:lnSpc>
              <a:spcBef>
                <a:spcPts val="420"/>
              </a:spcBef>
              <a:spcAft>
                <a:spcPts val="0"/>
              </a:spcAft>
              <a:buSzPts val="1680"/>
              <a:buChar char="●"/>
            </a:pPr>
            <a:r>
              <a:rPr lang="en-US"/>
              <a:t>Their ideas</a:t>
            </a:r>
            <a:endParaRPr/>
          </a:p>
          <a:p>
            <a:pPr marL="640080" lvl="1" indent="-177800" algn="l" rtl="0">
              <a:lnSpc>
                <a:spcPct val="100000"/>
              </a:lnSpc>
              <a:spcBef>
                <a:spcPts val="420"/>
              </a:spcBef>
              <a:spcAft>
                <a:spcPts val="0"/>
              </a:spcAft>
              <a:buSzPts val="1680"/>
              <a:buChar char="●"/>
            </a:pPr>
            <a:r>
              <a:rPr lang="en-US"/>
              <a:t>Their confidentiality</a:t>
            </a:r>
            <a:endParaRPr/>
          </a:p>
          <a:p>
            <a:pPr marL="640080" lvl="1" indent="-177800" algn="l" rtl="0">
              <a:lnSpc>
                <a:spcPct val="100000"/>
              </a:lnSpc>
              <a:spcBef>
                <a:spcPts val="420"/>
              </a:spcBef>
              <a:spcAft>
                <a:spcPts val="0"/>
              </a:spcAft>
              <a:buSzPts val="1680"/>
              <a:buChar char="●"/>
            </a:pPr>
            <a:r>
              <a:rPr lang="en-US"/>
              <a:t>Respect them</a:t>
            </a:r>
            <a:endParaRPr/>
          </a:p>
          <a:p>
            <a:pPr marL="640080" lvl="1" indent="-177800" algn="l" rtl="0">
              <a:lnSpc>
                <a:spcPct val="100000"/>
              </a:lnSpc>
              <a:spcBef>
                <a:spcPts val="420"/>
              </a:spcBef>
              <a:spcAft>
                <a:spcPts val="0"/>
              </a:spcAft>
              <a:buSzPts val="1680"/>
              <a:buNone/>
            </a:pPr>
            <a:endParaRPr/>
          </a:p>
          <a:p>
            <a:pPr marL="274320" marR="0" lvl="0" indent="-60960" algn="l" rtl="0">
              <a:lnSpc>
                <a:spcPct val="100000"/>
              </a:lnSpc>
              <a:spcBef>
                <a:spcPts val="600"/>
              </a:spcBef>
              <a:spcAft>
                <a:spcPts val="0"/>
              </a:spcAft>
              <a:buClr>
                <a:schemeClr val="accent1"/>
              </a:buClr>
              <a:buSzPts val="1680"/>
              <a:buFont typeface="Noto Sans Symbols"/>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5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5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
                                            <p:txEl>
                                              <p:pRg st="2" end="2"/>
                                            </p:txEl>
                                          </p:spTgt>
                                        </p:tgtEl>
                                        <p:attrNameLst>
                                          <p:attrName>style.visibility</p:attrName>
                                        </p:attrNameLst>
                                      </p:cBhvr>
                                      <p:to>
                                        <p:strVal val="visible"/>
                                      </p:to>
                                    </p:set>
                                    <p:animEffect transition="in" filter="fade">
                                      <p:cBhvr>
                                        <p:cTn id="17" dur="500"/>
                                        <p:tgtEl>
                                          <p:spTgt spid="1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xEl>
                                              <p:pRg st="3" end="3"/>
                                            </p:txEl>
                                          </p:spTgt>
                                        </p:tgtEl>
                                        <p:attrNameLst>
                                          <p:attrName>style.visibility</p:attrName>
                                        </p:attrNameLst>
                                      </p:cBhvr>
                                      <p:to>
                                        <p:strVal val="visible"/>
                                      </p:to>
                                    </p:set>
                                    <p:animEffect transition="in" filter="fade">
                                      <p:cBhvr>
                                        <p:cTn id="22" dur="500"/>
                                        <p:tgtEl>
                                          <p:spTgt spid="1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
                                            <p:txEl>
                                              <p:pRg st="4" end="4"/>
                                            </p:txEl>
                                          </p:spTgt>
                                        </p:tgtEl>
                                        <p:attrNameLst>
                                          <p:attrName>style.visibility</p:attrName>
                                        </p:attrNameLst>
                                      </p:cBhvr>
                                      <p:to>
                                        <p:strVal val="visible"/>
                                      </p:to>
                                    </p:set>
                                    <p:animEffect transition="in" filter="fade">
                                      <p:cBhvr>
                                        <p:cTn id="27" dur="500"/>
                                        <p:tgtEl>
                                          <p:spTgt spid="1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1">
                                            <p:txEl>
                                              <p:pRg st="5" end="5"/>
                                            </p:txEl>
                                          </p:spTgt>
                                        </p:tgtEl>
                                        <p:attrNameLst>
                                          <p:attrName>style.visibility</p:attrName>
                                        </p:attrNameLst>
                                      </p:cBhvr>
                                      <p:to>
                                        <p:strVal val="visible"/>
                                      </p:to>
                                    </p:set>
                                    <p:animEffect transition="in" filter="fade">
                                      <p:cBhvr>
                                        <p:cTn id="32" dur="500"/>
                                        <p:tgtEl>
                                          <p:spTgt spid="16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1">
                                            <p:txEl>
                                              <p:pRg st="6" end="6"/>
                                            </p:txEl>
                                          </p:spTgt>
                                        </p:tgtEl>
                                        <p:attrNameLst>
                                          <p:attrName>style.visibility</p:attrName>
                                        </p:attrNameLst>
                                      </p:cBhvr>
                                      <p:to>
                                        <p:strVal val="visible"/>
                                      </p:to>
                                    </p:set>
                                    <p:animEffect transition="in" filter="fade">
                                      <p:cBhvr>
                                        <p:cTn id="37" dur="500"/>
                                        <p:tgtEl>
                                          <p:spTgt spid="16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1">
                                            <p:txEl>
                                              <p:pRg st="7" end="7"/>
                                            </p:txEl>
                                          </p:spTgt>
                                        </p:tgtEl>
                                        <p:attrNameLst>
                                          <p:attrName>style.visibility</p:attrName>
                                        </p:attrNameLst>
                                      </p:cBhvr>
                                      <p:to>
                                        <p:strVal val="visible"/>
                                      </p:to>
                                    </p:set>
                                    <p:animEffect transition="in" filter="fade">
                                      <p:cBhvr>
                                        <p:cTn id="42" dur="500"/>
                                        <p:tgtEl>
                                          <p:spTgt spid="16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1">
                                            <p:txEl>
                                              <p:pRg st="8" end="8"/>
                                            </p:txEl>
                                          </p:spTgt>
                                        </p:tgtEl>
                                        <p:attrNameLst>
                                          <p:attrName>style.visibility</p:attrName>
                                        </p:attrNameLst>
                                      </p:cBhvr>
                                      <p:to>
                                        <p:strVal val="visible"/>
                                      </p:to>
                                    </p:set>
                                    <p:animEffect transition="in" filter="fade">
                                      <p:cBhvr>
                                        <p:cTn id="47" dur="500"/>
                                        <p:tgtEl>
                                          <p:spTgt spid="16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1">
                                            <p:txEl>
                                              <p:pRg st="9" end="9"/>
                                            </p:txEl>
                                          </p:spTgt>
                                        </p:tgtEl>
                                        <p:attrNameLst>
                                          <p:attrName>style.visibility</p:attrName>
                                        </p:attrNameLst>
                                      </p:cBhvr>
                                      <p:to>
                                        <p:strVal val="visible"/>
                                      </p:to>
                                    </p:set>
                                    <p:animEffect transition="in" filter="fade">
                                      <p:cBhvr>
                                        <p:cTn id="52" dur="500"/>
                                        <p:tgtEl>
                                          <p:spTgt spid="16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1">
                                            <p:txEl>
                                              <p:pRg st="10" end="10"/>
                                            </p:txEl>
                                          </p:spTgt>
                                        </p:tgtEl>
                                        <p:attrNameLst>
                                          <p:attrName>style.visibility</p:attrName>
                                        </p:attrNameLst>
                                      </p:cBhvr>
                                      <p:to>
                                        <p:strVal val="visible"/>
                                      </p:to>
                                    </p:set>
                                    <p:animEffect transition="in" filter="fade">
                                      <p:cBhvr>
                                        <p:cTn id="57" dur="500"/>
                                        <p:tgtEl>
                                          <p:spTgt spid="16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1">
                                            <p:txEl>
                                              <p:pRg st="11" end="11"/>
                                            </p:txEl>
                                          </p:spTgt>
                                        </p:tgtEl>
                                        <p:attrNameLst>
                                          <p:attrName>style.visibility</p:attrName>
                                        </p:attrNameLst>
                                      </p:cBhvr>
                                      <p:to>
                                        <p:strVal val="visible"/>
                                      </p:to>
                                    </p:set>
                                    <p:animEffect transition="in" filter="fade">
                                      <p:cBhvr>
                                        <p:cTn id="62" dur="500"/>
                                        <p:tgtEl>
                                          <p:spTgt spid="16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1">
                                            <p:txEl>
                                              <p:pRg st="12" end="12"/>
                                            </p:txEl>
                                          </p:spTgt>
                                        </p:tgtEl>
                                        <p:attrNameLst>
                                          <p:attrName>style.visibility</p:attrName>
                                        </p:attrNameLst>
                                      </p:cBhvr>
                                      <p:to>
                                        <p:strVal val="visible"/>
                                      </p:to>
                                    </p:set>
                                    <p:animEffect transition="in" filter="fade">
                                      <p:cBhvr>
                                        <p:cTn id="67" dur="500"/>
                                        <p:tgtEl>
                                          <p:spTgt spid="16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Academic Dishonesty</a:t>
            </a:r>
            <a:endParaRPr/>
          </a:p>
        </p:txBody>
      </p:sp>
      <p:sp>
        <p:nvSpPr>
          <p:cNvPr id="167" name="Google Shape;167;p17"/>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p>
            <a:pPr marL="274320" marR="0" lvl="0" indent="-167640" algn="l" rtl="0">
              <a:lnSpc>
                <a:spcPct val="100000"/>
              </a:lnSpc>
              <a:spcBef>
                <a:spcPts val="0"/>
              </a:spcBef>
              <a:spcAft>
                <a:spcPts val="0"/>
              </a:spcAft>
              <a:buClr>
                <a:schemeClr val="accent1"/>
              </a:buClr>
              <a:buSzPts val="1680"/>
              <a:buFont typeface="Noto Sans Symbols"/>
              <a:buChar char="•"/>
            </a:pPr>
            <a:r>
              <a:rPr lang="en-US" u="sng" dirty="0">
                <a:solidFill>
                  <a:schemeClr val="hlink"/>
                </a:solidFill>
                <a:hlinkClick r:id="rId3"/>
              </a:rPr>
              <a:t>https://www.cse.iitk.ac.in/pages/AntiCheatingPolicy.html</a:t>
            </a:r>
            <a:endParaRPr dirty="0"/>
          </a:p>
          <a:p>
            <a:pPr marL="274320" marR="0" lvl="0" indent="-60960" algn="l" rtl="0">
              <a:lnSpc>
                <a:spcPct val="100000"/>
              </a:lnSpc>
              <a:spcBef>
                <a:spcPts val="600"/>
              </a:spcBef>
              <a:spcAft>
                <a:spcPts val="0"/>
              </a:spcAft>
              <a:buClr>
                <a:schemeClr val="accent1"/>
              </a:buClr>
              <a:buSzPts val="1680"/>
              <a:buFont typeface="Noto Sans Symbols"/>
              <a:buNone/>
            </a:pPr>
            <a:endParaRPr dirty="0"/>
          </a:p>
        </p:txBody>
      </p:sp>
      <p:sp>
        <p:nvSpPr>
          <p:cNvPr id="168" name="Google Shape;168;p17"/>
          <p:cNvSpPr/>
          <p:nvPr/>
        </p:nvSpPr>
        <p:spPr>
          <a:xfrm>
            <a:off x="1676400" y="2689505"/>
            <a:ext cx="2819400" cy="169164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Cheating</a:t>
            </a:r>
            <a:endParaRPr sz="1400" b="0" i="0" u="none" strike="noStrike" cap="none">
              <a:solidFill>
                <a:schemeClr val="lt1"/>
              </a:solidFill>
              <a:latin typeface="Arial"/>
              <a:ea typeface="Arial"/>
              <a:cs typeface="Arial"/>
              <a:sym typeface="Arial"/>
            </a:endParaRPr>
          </a:p>
        </p:txBody>
      </p:sp>
      <p:sp>
        <p:nvSpPr>
          <p:cNvPr id="169" name="Google Shape;169;p17"/>
          <p:cNvSpPr/>
          <p:nvPr/>
        </p:nvSpPr>
        <p:spPr>
          <a:xfrm>
            <a:off x="4495800" y="2689505"/>
            <a:ext cx="2819400" cy="1691640"/>
          </a:xfrm>
          <a:prstGeom prst="rightArrow">
            <a:avLst>
              <a:gd name="adj1" fmla="val 50000"/>
              <a:gd name="adj2" fmla="val 50000"/>
            </a:avLst>
          </a:prstGeom>
          <a:solidFill>
            <a:srgbClr val="FFD8CC">
              <a:alpha val="89803"/>
            </a:srgbClr>
          </a:solidFill>
          <a:ln w="25400" cap="flat" cmpd="sng">
            <a:solidFill>
              <a:srgbClr val="FFD8CC">
                <a:alpha val="89803"/>
              </a:srgbClr>
            </a:solidFill>
            <a:prstDash val="solid"/>
            <a:round/>
            <a:headEnd type="none" w="sm" len="sm"/>
            <a:tailEnd type="none" w="sm" len="sm"/>
          </a:ln>
        </p:spPr>
        <p:txBody>
          <a:bodyPr spcFirstLastPara="1" wrap="square" lIns="91425" tIns="45700" rIns="91425" bIns="45700" anchor="t" anchorCtr="0">
            <a:noAutofit/>
          </a:bodyPr>
          <a:lstStyle/>
          <a:p>
            <a:pPr marL="114300" marR="0" lvl="1" indent="-114300" algn="l" rtl="0">
              <a:lnSpc>
                <a:spcPct val="75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Copying</a:t>
            </a:r>
            <a:endParaRPr sz="14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Fabricating data</a:t>
            </a:r>
            <a:endParaRPr sz="14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Misinforming</a:t>
            </a:r>
            <a:endParaRPr sz="1400" b="0" i="0" u="none" strike="noStrike" cap="none">
              <a:solidFill>
                <a:srgbClr val="000000"/>
              </a:solidFill>
              <a:latin typeface="Arial"/>
              <a:ea typeface="Arial"/>
              <a:cs typeface="Arial"/>
              <a:sym typeface="Arial"/>
            </a:endParaRPr>
          </a:p>
          <a:p>
            <a:pPr marL="114300" marR="0" lvl="1" indent="-25400" algn="l" rtl="0">
              <a:lnSpc>
                <a:spcPct val="75000"/>
              </a:lnSpc>
              <a:spcBef>
                <a:spcPts val="14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7"/>
          <p:cNvSpPr/>
          <p:nvPr/>
        </p:nvSpPr>
        <p:spPr>
          <a:xfrm>
            <a:off x="1676400" y="4686653"/>
            <a:ext cx="2819400" cy="169164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Plagiarism</a:t>
            </a:r>
            <a:endParaRPr sz="1400" b="0" i="0" u="none" strike="noStrike" cap="none">
              <a:solidFill>
                <a:schemeClr val="lt1"/>
              </a:solidFill>
              <a:latin typeface="Arial"/>
              <a:ea typeface="Arial"/>
              <a:cs typeface="Arial"/>
              <a:sym typeface="Arial"/>
            </a:endParaRPr>
          </a:p>
        </p:txBody>
      </p:sp>
      <p:sp>
        <p:nvSpPr>
          <p:cNvPr id="171" name="Google Shape;171;p17"/>
          <p:cNvSpPr/>
          <p:nvPr/>
        </p:nvSpPr>
        <p:spPr>
          <a:xfrm>
            <a:off x="4495800" y="4686653"/>
            <a:ext cx="2819400" cy="1691640"/>
          </a:xfrm>
          <a:prstGeom prst="rightArrow">
            <a:avLst>
              <a:gd name="adj1" fmla="val 50000"/>
              <a:gd name="adj2" fmla="val 50000"/>
            </a:avLst>
          </a:prstGeom>
          <a:solidFill>
            <a:srgbClr val="FFD8CC">
              <a:alpha val="89803"/>
            </a:srgbClr>
          </a:solidFill>
          <a:ln w="25400" cap="flat" cmpd="sng">
            <a:solidFill>
              <a:srgbClr val="FFD8CC">
                <a:alpha val="89803"/>
              </a:srgbClr>
            </a:solidFill>
            <a:prstDash val="solid"/>
            <a:round/>
            <a:headEnd type="none" w="sm" len="sm"/>
            <a:tailEnd type="none" w="sm" len="sm"/>
          </a:ln>
        </p:spPr>
        <p:txBody>
          <a:bodyPr spcFirstLastPara="1" wrap="square" lIns="91425" tIns="45700" rIns="91425" bIns="45700" anchor="t" anchorCtr="0">
            <a:noAutofit/>
          </a:bodyPr>
          <a:lstStyle/>
          <a:p>
            <a:pPr marL="114300" marR="0" lvl="1" indent="-114300" algn="l" rtl="0">
              <a:lnSpc>
                <a:spcPct val="75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From articles, books</a:t>
            </a:r>
            <a:endParaRPr sz="1400" b="0" i="0" u="none" strike="noStrike" cap="none">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Of content, ideas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fade">
                                      <p:cBhvr>
                                        <p:cTn id="7" dur="5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7">
                                            <p:txEl>
                                              <p:pRg st="1" end="1"/>
                                            </p:txEl>
                                          </p:spTgt>
                                        </p:tgtEl>
                                        <p:attrNameLst>
                                          <p:attrName>style.visibility</p:attrName>
                                        </p:attrNameLst>
                                      </p:cBhvr>
                                      <p:to>
                                        <p:strVal val="visible"/>
                                      </p:to>
                                    </p:set>
                                    <p:animEffect transition="in" filter="fade">
                                      <p:cBhvr>
                                        <p:cTn id="12" dur="500"/>
                                        <p:tgtEl>
                                          <p:spTgt spid="1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Curious case of budding scientist</a:t>
            </a:r>
            <a:endParaRPr/>
          </a:p>
        </p:txBody>
      </p:sp>
      <p:sp>
        <p:nvSpPr>
          <p:cNvPr id="178" name="Google Shape;178;p18"/>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p>
            <a:pPr marL="274320" marR="0" lvl="0" indent="-167640" algn="l" rtl="0">
              <a:lnSpc>
                <a:spcPct val="100000"/>
              </a:lnSpc>
              <a:spcBef>
                <a:spcPts val="0"/>
              </a:spcBef>
              <a:spcAft>
                <a:spcPts val="0"/>
              </a:spcAft>
              <a:buClr>
                <a:schemeClr val="accent1"/>
              </a:buClr>
              <a:buSzPts val="1680"/>
              <a:buFont typeface="Noto Sans Symbols"/>
              <a:buChar char="•"/>
            </a:pPr>
            <a:r>
              <a:rPr lang="en-US"/>
              <a:t>Copies a paper published before</a:t>
            </a:r>
            <a:endParaRPr/>
          </a:p>
          <a:p>
            <a:pPr marL="274320" lvl="0" indent="-167640" algn="l" rtl="0">
              <a:lnSpc>
                <a:spcPct val="100000"/>
              </a:lnSpc>
              <a:spcBef>
                <a:spcPts val="600"/>
              </a:spcBef>
              <a:spcAft>
                <a:spcPts val="0"/>
              </a:spcAft>
              <a:buSzPts val="1680"/>
              <a:buNone/>
            </a:pPr>
            <a:endParaRPr/>
          </a:p>
          <a:p>
            <a:pPr marL="274320" marR="0" lvl="0" indent="-167640" algn="l" rtl="0">
              <a:lnSpc>
                <a:spcPct val="100000"/>
              </a:lnSpc>
              <a:spcBef>
                <a:spcPts val="600"/>
              </a:spcBef>
              <a:spcAft>
                <a:spcPts val="0"/>
              </a:spcAft>
              <a:buClr>
                <a:schemeClr val="accent1"/>
              </a:buClr>
              <a:buSzPts val="1680"/>
              <a:buFont typeface="Noto Sans Symbols"/>
              <a:buChar char="•"/>
            </a:pPr>
            <a:r>
              <a:rPr lang="en-US"/>
              <a:t>Copies result without citing original</a:t>
            </a:r>
            <a:endParaRPr/>
          </a:p>
          <a:p>
            <a:pPr marL="274320" marR="0" lvl="0" indent="-60960" algn="l" rtl="0">
              <a:lnSpc>
                <a:spcPct val="100000"/>
              </a:lnSpc>
              <a:spcBef>
                <a:spcPts val="600"/>
              </a:spcBef>
              <a:spcAft>
                <a:spcPts val="0"/>
              </a:spcAft>
              <a:buClr>
                <a:schemeClr val="accent1"/>
              </a:buClr>
              <a:buSzPts val="1680"/>
              <a:buFont typeface="Noto Sans Symbols"/>
              <a:buNone/>
            </a:pPr>
            <a:endParaRPr/>
          </a:p>
          <a:p>
            <a:pPr marL="274320" marR="0" lvl="0" indent="-167640" algn="l" rtl="0">
              <a:lnSpc>
                <a:spcPct val="100000"/>
              </a:lnSpc>
              <a:spcBef>
                <a:spcPts val="600"/>
              </a:spcBef>
              <a:spcAft>
                <a:spcPts val="0"/>
              </a:spcAft>
              <a:buClr>
                <a:schemeClr val="accent1"/>
              </a:buClr>
              <a:buSzPts val="1680"/>
              <a:buFont typeface="Noto Sans Symbols"/>
              <a:buChar char="•"/>
            </a:pPr>
            <a:r>
              <a:rPr lang="en-US"/>
              <a:t>Copies definition from a book </a:t>
            </a:r>
            <a:endParaRPr/>
          </a:p>
          <a:p>
            <a:pPr marL="274320" marR="0" lvl="0" indent="-60960" algn="l" rtl="0">
              <a:lnSpc>
                <a:spcPct val="100000"/>
              </a:lnSpc>
              <a:spcBef>
                <a:spcPts val="600"/>
              </a:spcBef>
              <a:spcAft>
                <a:spcPts val="0"/>
              </a:spcAft>
              <a:buClr>
                <a:schemeClr val="accent1"/>
              </a:buClr>
              <a:buSzPts val="1680"/>
              <a:buFont typeface="Noto Sans Symbols"/>
              <a:buNone/>
            </a:pPr>
            <a:endParaRPr/>
          </a:p>
          <a:p>
            <a:pPr marL="274320" marR="0" lvl="0" indent="-167640" algn="l" rtl="0">
              <a:lnSpc>
                <a:spcPct val="100000"/>
              </a:lnSpc>
              <a:spcBef>
                <a:spcPts val="600"/>
              </a:spcBef>
              <a:spcAft>
                <a:spcPts val="0"/>
              </a:spcAft>
              <a:buClr>
                <a:schemeClr val="accent1"/>
              </a:buClr>
              <a:buSzPts val="1680"/>
              <a:buFont typeface="Noto Sans Symbols"/>
              <a:buChar char="•"/>
            </a:pPr>
            <a:r>
              <a:rPr lang="en-US"/>
              <a:t>Uses the same proof technique</a:t>
            </a:r>
            <a:endParaRPr/>
          </a:p>
          <a:p>
            <a:pPr marL="274320" marR="0" lvl="0" indent="-60960" algn="l" rtl="0">
              <a:lnSpc>
                <a:spcPct val="100000"/>
              </a:lnSpc>
              <a:spcBef>
                <a:spcPts val="600"/>
              </a:spcBef>
              <a:spcAft>
                <a:spcPts val="0"/>
              </a:spcAft>
              <a:buClr>
                <a:schemeClr val="accent1"/>
              </a:buClr>
              <a:buSzPts val="1680"/>
              <a:buFont typeface="Noto Sans Symbols"/>
              <a:buNone/>
            </a:pPr>
            <a:endParaRPr/>
          </a:p>
          <a:p>
            <a:pPr marL="274320" marR="0" lvl="0" indent="-167640" algn="l" rtl="0">
              <a:lnSpc>
                <a:spcPct val="100000"/>
              </a:lnSpc>
              <a:spcBef>
                <a:spcPts val="600"/>
              </a:spcBef>
              <a:spcAft>
                <a:spcPts val="0"/>
              </a:spcAft>
              <a:buClr>
                <a:schemeClr val="accent1"/>
              </a:buClr>
              <a:buSzPts val="1680"/>
              <a:buFont typeface="Noto Sans Symbols"/>
              <a:buChar char="•"/>
            </a:pPr>
            <a:r>
              <a:rPr lang="en-US"/>
              <a:t>50% shared with another document</a:t>
            </a:r>
            <a:endParaRPr/>
          </a:p>
          <a:p>
            <a:pPr marL="274320" marR="0" lvl="0" indent="-60960" algn="l" rtl="0">
              <a:lnSpc>
                <a:spcPct val="100000"/>
              </a:lnSpc>
              <a:spcBef>
                <a:spcPts val="600"/>
              </a:spcBef>
              <a:spcAft>
                <a:spcPts val="0"/>
              </a:spcAft>
              <a:buClr>
                <a:schemeClr val="accent1"/>
              </a:buClr>
              <a:buSzPts val="1680"/>
              <a:buFont typeface="Noto Sans Symbols"/>
              <a:buNone/>
            </a:pPr>
            <a:endParaRPr/>
          </a:p>
          <a:p>
            <a:pPr marL="274320" marR="0" lvl="0" indent="-167640" algn="l" rtl="0">
              <a:lnSpc>
                <a:spcPct val="100000"/>
              </a:lnSpc>
              <a:spcBef>
                <a:spcPts val="600"/>
              </a:spcBef>
              <a:spcAft>
                <a:spcPts val="0"/>
              </a:spcAft>
              <a:buClr>
                <a:schemeClr val="accent1"/>
              </a:buClr>
              <a:buSzPts val="1680"/>
              <a:buFont typeface="Noto Sans Symbols"/>
              <a:buChar char="•"/>
            </a:pPr>
            <a:r>
              <a:rPr lang="en-US"/>
              <a:t>Small part has been published before</a:t>
            </a:r>
            <a:endParaRPr/>
          </a:p>
        </p:txBody>
      </p:sp>
      <p:pic>
        <p:nvPicPr>
          <p:cNvPr id="179" name="Google Shape;179;p18" descr="C:\Users\rajat\Dropbox\Acads\cs300\notes-cs300-2017-18-I\young_scientist.jpg"/>
          <p:cNvPicPr preferRelativeResize="0"/>
          <p:nvPr/>
        </p:nvPicPr>
        <p:blipFill rotWithShape="1">
          <a:blip r:embed="rId3">
            <a:alphaModFix/>
          </a:blip>
          <a:srcRect/>
          <a:stretch/>
        </p:blipFill>
        <p:spPr>
          <a:xfrm>
            <a:off x="5867400" y="2819400"/>
            <a:ext cx="2785505" cy="2724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animEffect transition="in" filter="fade">
                                      <p:cBhvr>
                                        <p:cTn id="7" dur="500"/>
                                        <p:tgtEl>
                                          <p:spTgt spid="1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xEl>
                                              <p:pRg st="1" end="1"/>
                                            </p:txEl>
                                          </p:spTgt>
                                        </p:tgtEl>
                                        <p:attrNameLst>
                                          <p:attrName>style.visibility</p:attrName>
                                        </p:attrNameLst>
                                      </p:cBhvr>
                                      <p:to>
                                        <p:strVal val="visible"/>
                                      </p:to>
                                    </p:set>
                                    <p:animEffect transition="in" filter="fade">
                                      <p:cBhvr>
                                        <p:cTn id="12" dur="500"/>
                                        <p:tgtEl>
                                          <p:spTgt spid="1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8">
                                            <p:txEl>
                                              <p:pRg st="2" end="2"/>
                                            </p:txEl>
                                          </p:spTgt>
                                        </p:tgtEl>
                                        <p:attrNameLst>
                                          <p:attrName>style.visibility</p:attrName>
                                        </p:attrNameLst>
                                      </p:cBhvr>
                                      <p:to>
                                        <p:strVal val="visible"/>
                                      </p:to>
                                    </p:set>
                                    <p:animEffect transition="in" filter="fade">
                                      <p:cBhvr>
                                        <p:cTn id="17" dur="500"/>
                                        <p:tgtEl>
                                          <p:spTgt spid="1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xEl>
                                              <p:pRg st="3" end="3"/>
                                            </p:txEl>
                                          </p:spTgt>
                                        </p:tgtEl>
                                        <p:attrNameLst>
                                          <p:attrName>style.visibility</p:attrName>
                                        </p:attrNameLst>
                                      </p:cBhvr>
                                      <p:to>
                                        <p:strVal val="visible"/>
                                      </p:to>
                                    </p:set>
                                    <p:animEffect transition="in" filter="fade">
                                      <p:cBhvr>
                                        <p:cTn id="22" dur="500"/>
                                        <p:tgtEl>
                                          <p:spTgt spid="1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8">
                                            <p:txEl>
                                              <p:pRg st="4" end="4"/>
                                            </p:txEl>
                                          </p:spTgt>
                                        </p:tgtEl>
                                        <p:attrNameLst>
                                          <p:attrName>style.visibility</p:attrName>
                                        </p:attrNameLst>
                                      </p:cBhvr>
                                      <p:to>
                                        <p:strVal val="visible"/>
                                      </p:to>
                                    </p:set>
                                    <p:animEffect transition="in" filter="fade">
                                      <p:cBhvr>
                                        <p:cTn id="27" dur="500"/>
                                        <p:tgtEl>
                                          <p:spTgt spid="1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xEl>
                                              <p:pRg st="5" end="5"/>
                                            </p:txEl>
                                          </p:spTgt>
                                        </p:tgtEl>
                                        <p:attrNameLst>
                                          <p:attrName>style.visibility</p:attrName>
                                        </p:attrNameLst>
                                      </p:cBhvr>
                                      <p:to>
                                        <p:strVal val="visible"/>
                                      </p:to>
                                    </p:set>
                                    <p:animEffect transition="in" filter="fade">
                                      <p:cBhvr>
                                        <p:cTn id="32" dur="500"/>
                                        <p:tgtEl>
                                          <p:spTgt spid="17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8">
                                            <p:txEl>
                                              <p:pRg st="6" end="6"/>
                                            </p:txEl>
                                          </p:spTgt>
                                        </p:tgtEl>
                                        <p:attrNameLst>
                                          <p:attrName>style.visibility</p:attrName>
                                        </p:attrNameLst>
                                      </p:cBhvr>
                                      <p:to>
                                        <p:strVal val="visible"/>
                                      </p:to>
                                    </p:set>
                                    <p:animEffect transition="in" filter="fade">
                                      <p:cBhvr>
                                        <p:cTn id="37" dur="500"/>
                                        <p:tgtEl>
                                          <p:spTgt spid="17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8">
                                            <p:txEl>
                                              <p:pRg st="7" end="7"/>
                                            </p:txEl>
                                          </p:spTgt>
                                        </p:tgtEl>
                                        <p:attrNameLst>
                                          <p:attrName>style.visibility</p:attrName>
                                        </p:attrNameLst>
                                      </p:cBhvr>
                                      <p:to>
                                        <p:strVal val="visible"/>
                                      </p:to>
                                    </p:set>
                                    <p:animEffect transition="in" filter="fade">
                                      <p:cBhvr>
                                        <p:cTn id="42" dur="500"/>
                                        <p:tgtEl>
                                          <p:spTgt spid="17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8">
                                            <p:txEl>
                                              <p:pRg st="8" end="8"/>
                                            </p:txEl>
                                          </p:spTgt>
                                        </p:tgtEl>
                                        <p:attrNameLst>
                                          <p:attrName>style.visibility</p:attrName>
                                        </p:attrNameLst>
                                      </p:cBhvr>
                                      <p:to>
                                        <p:strVal val="visible"/>
                                      </p:to>
                                    </p:set>
                                    <p:animEffect transition="in" filter="fade">
                                      <p:cBhvr>
                                        <p:cTn id="47" dur="500"/>
                                        <p:tgtEl>
                                          <p:spTgt spid="17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8">
                                            <p:txEl>
                                              <p:pRg st="9" end="9"/>
                                            </p:txEl>
                                          </p:spTgt>
                                        </p:tgtEl>
                                        <p:attrNameLst>
                                          <p:attrName>style.visibility</p:attrName>
                                        </p:attrNameLst>
                                      </p:cBhvr>
                                      <p:to>
                                        <p:strVal val="visible"/>
                                      </p:to>
                                    </p:set>
                                    <p:animEffect transition="in" filter="fade">
                                      <p:cBhvr>
                                        <p:cTn id="52" dur="500"/>
                                        <p:tgtEl>
                                          <p:spTgt spid="1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8">
                                            <p:txEl>
                                              <p:pRg st="10" end="10"/>
                                            </p:txEl>
                                          </p:spTgt>
                                        </p:tgtEl>
                                        <p:attrNameLst>
                                          <p:attrName>style.visibility</p:attrName>
                                        </p:attrNameLst>
                                      </p:cBhvr>
                                      <p:to>
                                        <p:strVal val="visible"/>
                                      </p:to>
                                    </p:set>
                                    <p:animEffect transition="in" filter="fade">
                                      <p:cBhvr>
                                        <p:cTn id="57" dur="500"/>
                                        <p:tgtEl>
                                          <p:spTgt spid="1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543" y="246491"/>
            <a:ext cx="7291346" cy="779228"/>
          </a:xfrm>
        </p:spPr>
        <p:txBody>
          <a:bodyPr/>
          <a:lstStyle/>
          <a:p>
            <a:r>
              <a:rPr lang="en-US" sz="2000" dirty="0" smtClean="0"/>
              <a:t>Quoting, Paraphrasing and </a:t>
            </a:r>
            <a:r>
              <a:rPr lang="en-US" sz="2000" dirty="0" err="1" smtClean="0"/>
              <a:t>Patchwriting</a:t>
            </a:r>
            <a:r>
              <a:rPr lang="en-US" sz="2000" dirty="0" smtClean="0"/>
              <a:t> </a:t>
            </a:r>
            <a:r>
              <a:rPr lang="en-US" sz="2000" dirty="0">
                <a:hlinkClick r:id="rId2"/>
              </a:rPr>
              <a:t>https://www.enago.com/academy/avoid-plagiarism-part-2/</a:t>
            </a:r>
            <a:endParaRPr lang="en-US" sz="2000" dirty="0"/>
          </a:p>
        </p:txBody>
      </p:sp>
      <p:sp>
        <p:nvSpPr>
          <p:cNvPr id="3" name="Text Placeholder 2"/>
          <p:cNvSpPr>
            <a:spLocks noGrp="1"/>
          </p:cNvSpPr>
          <p:nvPr>
            <p:ph type="body" idx="1"/>
          </p:nvPr>
        </p:nvSpPr>
        <p:spPr>
          <a:xfrm>
            <a:off x="365760" y="1137037"/>
            <a:ext cx="7582894" cy="5328963"/>
          </a:xfrm>
        </p:spPr>
        <p:txBody>
          <a:bodyPr/>
          <a:lstStyle/>
          <a:p>
            <a:r>
              <a:rPr lang="en-US" sz="1600" dirty="0" smtClean="0"/>
              <a:t>Quoting:</a:t>
            </a:r>
          </a:p>
          <a:p>
            <a:pPr marL="121920" indent="0">
              <a:buNone/>
            </a:pPr>
            <a:r>
              <a:rPr lang="en-US" sz="1600" dirty="0" smtClean="0"/>
              <a:t>The </a:t>
            </a:r>
            <a:r>
              <a:rPr lang="en-US" sz="1600" dirty="0"/>
              <a:t>elephant is the largest mammal in the world and can weigh nearly eight tons. It has a “massive body, large ears and a long trunk, which has many uses ranging from using it as a hand to pick up objects, as a horn to trumpet warnings, an arm raised in greeting to a hose for drinking water or bathing.” (Source: </a:t>
            </a:r>
            <a:r>
              <a:rPr lang="en-US" sz="1600" u="sng" dirty="0">
                <a:hlinkClick r:id="rId3"/>
              </a:rPr>
              <a:t>https://www.worldwildlife.org/species/elephant</a:t>
            </a:r>
            <a:r>
              <a:rPr lang="en-US" sz="1600" dirty="0" smtClean="0"/>
              <a:t>)</a:t>
            </a:r>
          </a:p>
          <a:p>
            <a:endParaRPr lang="en-US" sz="1600" dirty="0"/>
          </a:p>
          <a:p>
            <a:r>
              <a:rPr lang="en-US" sz="1600" dirty="0" smtClean="0"/>
              <a:t>Paraphrasing:</a:t>
            </a:r>
          </a:p>
          <a:p>
            <a:pPr marL="121920" indent="0">
              <a:buNone/>
            </a:pPr>
            <a:r>
              <a:rPr lang="en-US" sz="1600" dirty="0" smtClean="0"/>
              <a:t>The </a:t>
            </a:r>
            <a:r>
              <a:rPr lang="en-US" sz="1600" dirty="0"/>
              <a:t>elephant is the largest mammal in the world and can weigh nearly eight tons. Its large floppy ears help to cool its body and protect it from insects. Its proboscis that runs from its head to the ground and is used as a tool and for drinking and bathing. (Source: </a:t>
            </a:r>
            <a:r>
              <a:rPr lang="en-US" sz="1600" u="sng" dirty="0">
                <a:hlinkClick r:id="rId3"/>
              </a:rPr>
              <a:t>https://www.worldwildlife.org/species/elephant</a:t>
            </a:r>
            <a:r>
              <a:rPr lang="en-US" sz="1600" dirty="0"/>
              <a:t> </a:t>
            </a:r>
            <a:r>
              <a:rPr lang="en-US" sz="1600" dirty="0" smtClean="0"/>
              <a:t>)</a:t>
            </a:r>
          </a:p>
          <a:p>
            <a:endParaRPr lang="en-US" sz="1600" dirty="0" smtClean="0"/>
          </a:p>
          <a:p>
            <a:r>
              <a:rPr lang="en-US" sz="1600" dirty="0" err="1" smtClean="0"/>
              <a:t>Patchwriting</a:t>
            </a:r>
            <a:r>
              <a:rPr lang="en-US" sz="1600" dirty="0" smtClean="0"/>
              <a:t>:</a:t>
            </a:r>
          </a:p>
          <a:p>
            <a:pPr marL="121920" indent="0">
              <a:buNone/>
            </a:pPr>
            <a:r>
              <a:rPr lang="en-US" sz="1600" dirty="0" smtClean="0"/>
              <a:t>The </a:t>
            </a:r>
            <a:r>
              <a:rPr lang="en-US" sz="1600" dirty="0"/>
              <a:t>pachyderm is the largest mammal in the world. It weighs anywhere from 500 pounds to eight tons. It has a huge body, big ears, and an extended trunk that can pick up objects, sound warnings, greet others, drink water, or bathe</a:t>
            </a:r>
            <a:r>
              <a:rPr lang="en-US" sz="1600" dirty="0" smtClean="0"/>
              <a:t>.</a:t>
            </a:r>
          </a:p>
          <a:p>
            <a:pPr marL="121920" indent="0">
              <a:buNone/>
            </a:pPr>
            <a:r>
              <a:rPr lang="en-US" sz="1600" dirty="0" smtClean="0"/>
              <a:t>Do you have to mention the source here?</a:t>
            </a:r>
          </a:p>
          <a:p>
            <a:pPr marL="121920" indent="0">
              <a:buNone/>
            </a:pPr>
            <a:endParaRPr lang="en-US" sz="1600" dirty="0"/>
          </a:p>
        </p:txBody>
      </p:sp>
    </p:spTree>
    <p:extLst>
      <p:ext uri="{BB962C8B-B14F-4D97-AF65-F5344CB8AC3E}">
        <p14:creationId xmlns:p14="http://schemas.microsoft.com/office/powerpoint/2010/main" val="300320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Social Integrity </a:t>
            </a:r>
            <a:endParaRPr/>
          </a:p>
        </p:txBody>
      </p:sp>
      <p:sp>
        <p:nvSpPr>
          <p:cNvPr id="185" name="Google Shape;185;p19"/>
          <p:cNvSpPr txBox="1">
            <a:spLocks noGrp="1"/>
          </p:cNvSpPr>
          <p:nvPr>
            <p:ph type="body" idx="1"/>
          </p:nvPr>
        </p:nvSpPr>
        <p:spPr>
          <a:xfrm>
            <a:off x="457200" y="1600200"/>
            <a:ext cx="7467600" cy="4873751"/>
          </a:xfrm>
          <a:prstGeom prst="rect">
            <a:avLst/>
          </a:prstGeom>
          <a:noFill/>
          <a:ln>
            <a:noFill/>
          </a:ln>
        </p:spPr>
        <p:txBody>
          <a:bodyPr spcFirstLastPara="1" wrap="square" lIns="91425" tIns="91425" rIns="91425" bIns="91425" anchor="t" anchorCtr="0">
            <a:noAutofit/>
          </a:bodyPr>
          <a:lstStyle/>
          <a:p>
            <a:pPr marL="274320" marR="0" lvl="0" indent="-167640" algn="l" rtl="0">
              <a:lnSpc>
                <a:spcPct val="100000"/>
              </a:lnSpc>
              <a:spcBef>
                <a:spcPts val="0"/>
              </a:spcBef>
              <a:spcAft>
                <a:spcPts val="0"/>
              </a:spcAft>
              <a:buClr>
                <a:schemeClr val="accent1"/>
              </a:buClr>
              <a:buSzPts val="1680"/>
              <a:buFont typeface="Noto Sans Symbols"/>
              <a:buChar char="•"/>
            </a:pPr>
            <a:r>
              <a:rPr lang="en-US"/>
              <a:t>Most of you are aware of this issues</a:t>
            </a:r>
            <a:endParaRPr/>
          </a:p>
        </p:txBody>
      </p:sp>
      <p:pic>
        <p:nvPicPr>
          <p:cNvPr id="186" name="Google Shape;186;p19" descr="C:\Users\rajat\Dropbox\Acads\cs300\notes-cs300-2017-18-I\judge.jpg"/>
          <p:cNvPicPr preferRelativeResize="0"/>
          <p:nvPr/>
        </p:nvPicPr>
        <p:blipFill rotWithShape="1">
          <a:blip r:embed="rId3">
            <a:alphaModFix/>
          </a:blip>
          <a:srcRect/>
          <a:stretch/>
        </p:blipFill>
        <p:spPr>
          <a:xfrm>
            <a:off x="457200" y="3048000"/>
            <a:ext cx="3815542" cy="2057400"/>
          </a:xfrm>
          <a:prstGeom prst="rect">
            <a:avLst/>
          </a:prstGeom>
          <a:noFill/>
          <a:ln>
            <a:noFill/>
          </a:ln>
        </p:spPr>
      </p:pic>
      <p:pic>
        <p:nvPicPr>
          <p:cNvPr id="187" name="Google Shape;187;p19" descr="C:\Users\rajat\Dropbox\Acads\cs300\notes-cs300-2017-18-I\police.png"/>
          <p:cNvPicPr preferRelativeResize="0"/>
          <p:nvPr/>
        </p:nvPicPr>
        <p:blipFill rotWithShape="1">
          <a:blip r:embed="rId4">
            <a:alphaModFix/>
          </a:blip>
          <a:srcRect/>
          <a:stretch/>
        </p:blipFill>
        <p:spPr>
          <a:xfrm>
            <a:off x="5334000" y="2743200"/>
            <a:ext cx="3051928" cy="2286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Effect transition="in" filter="fade">
                                      <p:cBhvr>
                                        <p:cTn id="7" dur="500"/>
                                        <p:tgtEl>
                                          <p:spTgt spid="1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500"/>
                                        <p:tgtEl>
                                          <p:spTgt spid="1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gtEl>
                                        <p:attrNameLst>
                                          <p:attrName>style.visibility</p:attrName>
                                        </p:attrNameLst>
                                      </p:cBhvr>
                                      <p:to>
                                        <p:strVal val="visible"/>
                                      </p:to>
                                    </p:set>
                                    <p:animEffect transition="in" filter="fade">
                                      <p:cBhvr>
                                        <p:cTn id="17"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457200" y="274637"/>
            <a:ext cx="7467600" cy="11430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3000"/>
              <a:buFont typeface="Century Schoolbook"/>
              <a:buNone/>
            </a:pPr>
            <a:r>
              <a:rPr lang="en-US"/>
              <a:t>Matrix </a:t>
            </a:r>
            <a:r>
              <a:rPr lang="en-US" sz="2400"/>
              <a:t>breaker</a:t>
            </a:r>
            <a:r>
              <a:rPr lang="en-US"/>
              <a:t> </a:t>
            </a:r>
            <a:endParaRPr/>
          </a:p>
        </p:txBody>
      </p:sp>
      <p:sp>
        <p:nvSpPr>
          <p:cNvPr id="194" name="Google Shape;194;p20"/>
          <p:cNvSpPr/>
          <p:nvPr/>
        </p:nvSpPr>
        <p:spPr>
          <a:xfrm>
            <a:off x="1066800" y="2260600"/>
            <a:ext cx="6096000"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rgbClr val="000000"/>
              </a:buClr>
              <a:buSzPts val="1400"/>
              <a:buFont typeface="Arial"/>
              <a:buChar char="•"/>
            </a:pPr>
            <a:r>
              <a:rPr lang="en-US" sz="3200" b="0" i="0" u="none" strike="noStrike" cap="none" dirty="0">
                <a:solidFill>
                  <a:srgbClr val="000000"/>
                </a:solidFill>
                <a:latin typeface="Arial"/>
                <a:ea typeface="Arial"/>
                <a:cs typeface="Arial"/>
                <a:sym typeface="Arial"/>
              </a:rPr>
              <a:t>Finds out that institute admin is reading emails</a:t>
            </a:r>
            <a:endParaRPr sz="3200" b="0" i="0" u="none" strike="noStrike" cap="none" dirty="0">
              <a:solidFill>
                <a:srgbClr val="000000"/>
              </a:solidFill>
              <a:latin typeface="Arial"/>
              <a:ea typeface="Arial"/>
              <a:cs typeface="Arial"/>
              <a:sym typeface="Arial"/>
            </a:endParaRPr>
          </a:p>
          <a:p>
            <a:pPr marL="114300" marR="0" lvl="1" indent="-114300" algn="l" rtl="0">
              <a:lnSpc>
                <a:spcPct val="75000"/>
              </a:lnSpc>
              <a:spcBef>
                <a:spcPts val="140"/>
              </a:spcBef>
              <a:spcAft>
                <a:spcPts val="0"/>
              </a:spcAft>
              <a:buClr>
                <a:srgbClr val="000000"/>
              </a:buClr>
              <a:buSzPts val="1400"/>
              <a:buFont typeface="Arial"/>
              <a:buChar char="•"/>
            </a:pPr>
            <a:r>
              <a:rPr lang="en-US" sz="3200" b="0" i="0" u="none" strike="noStrike" cap="none" dirty="0">
                <a:solidFill>
                  <a:srgbClr val="000000"/>
                </a:solidFill>
                <a:latin typeface="Arial"/>
                <a:ea typeface="Arial"/>
                <a:cs typeface="Arial"/>
                <a:sym typeface="Arial"/>
              </a:rPr>
              <a:t>Reads personal email of others</a:t>
            </a:r>
            <a:endParaRPr sz="32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7231</TotalTime>
  <Words>627</Words>
  <Application>Microsoft Office PowerPoint</Application>
  <PresentationFormat>On-screen Show (4:3)</PresentationFormat>
  <Paragraphs>150</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Century Schoolbook</vt:lpstr>
      <vt:lpstr>Calibri</vt:lpstr>
      <vt:lpstr>Arial</vt:lpstr>
      <vt:lpstr>Noto Sans Symbols</vt:lpstr>
      <vt:lpstr>Open Sans</vt:lpstr>
      <vt:lpstr>Oriel</vt:lpstr>
      <vt:lpstr>CS300A Technical Communications Ethics and Integrity </vt:lpstr>
      <vt:lpstr>Write a Policy document</vt:lpstr>
      <vt:lpstr>Examples of ethical violation</vt:lpstr>
      <vt:lpstr>Guidelines</vt:lpstr>
      <vt:lpstr>Academic Dishonesty</vt:lpstr>
      <vt:lpstr>Curious case of budding scientist</vt:lpstr>
      <vt:lpstr>Quoting, Paraphrasing and Patchwriting https://www.enago.com/academy/avoid-plagiarism-part-2/</vt:lpstr>
      <vt:lpstr>Social Integrity </vt:lpstr>
      <vt:lpstr>Matrix breaker </vt:lpstr>
      <vt:lpstr>PowerPoint Presentation</vt:lpstr>
      <vt:lpstr>PowerPoint Presentation</vt:lpstr>
      <vt:lpstr>PowerPoint Presentation</vt:lpstr>
      <vt:lpstr>Gender bias</vt:lpstr>
      <vt:lpstr>   Abstract http://www.pnas.org/content/109/41/16474.abstract  </vt:lpstr>
      <vt:lpstr>What is sexual harassment? https://www.iitk.ac.in/wc/  </vt:lpstr>
      <vt:lpstr>Power of position may be abused by perpetrators of sexual harassment through </vt:lpstr>
      <vt:lpstr>Some other criminal offenses  </vt:lpstr>
      <vt:lpstr> Commonplace myths about acts of sexual harassment and violence</vt:lpstr>
      <vt:lpstr>Harassment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CS300A Technical Communications Ethics and Integrity </dc:title>
  <cp:lastModifiedBy>Ajai Jain</cp:lastModifiedBy>
  <cp:revision>11</cp:revision>
  <dcterms:modified xsi:type="dcterms:W3CDTF">2019-08-27T04:19:38Z</dcterms:modified>
</cp:coreProperties>
</file>