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ellscript.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iitk.ac.in/users/nsrivast/cs252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CS252: Computing Lab 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Aug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lab this week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shell scripting tutorial</a:t>
            </a:r>
          </a:p>
          <a:p>
            <a:r>
              <a:rPr lang="en-US" dirty="0" smtClean="0"/>
              <a:t>Write a shell script to identify which items in your file system are taking up the most space </a:t>
            </a:r>
          </a:p>
          <a:p>
            <a:pPr lvl="1"/>
            <a:r>
              <a:rPr lang="en-US" dirty="0" smtClean="0"/>
              <a:t>Your program should output a list of the 10 most space-consuming items along with their location</a:t>
            </a:r>
          </a:p>
          <a:p>
            <a:pPr lvl="1"/>
            <a:r>
              <a:rPr lang="en-US" dirty="0" smtClean="0"/>
              <a:t>It should remove space-consuming items that were created before 2019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D343-974D-4E4E-9215-3FE7B8B4B678}" type="slidenum">
              <a:rPr lang="tr-TR" altLang="en-US"/>
              <a:pPr/>
              <a:t>11</a:t>
            </a:fld>
            <a:endParaRPr lang="tr-TR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Wild Cards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-1839913" y="-16859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457200" y="1371600"/>
            <a:ext cx="8153400" cy="4953000"/>
            <a:chOff x="-2" y="-2"/>
            <a:chExt cx="5999" cy="4136"/>
          </a:xfrm>
        </p:grpSpPr>
        <p:grpSp>
          <p:nvGrpSpPr>
            <p:cNvPr id="3" name="Group 157"/>
            <p:cNvGrpSpPr>
              <a:grpSpLocks/>
            </p:cNvGrpSpPr>
            <p:nvPr/>
          </p:nvGrpSpPr>
          <p:grpSpPr bwMode="auto">
            <a:xfrm>
              <a:off x="0" y="0"/>
              <a:ext cx="5995" cy="4132"/>
              <a:chOff x="0" y="0"/>
              <a:chExt cx="5995" cy="4132"/>
            </a:xfrm>
          </p:grpSpPr>
          <p:grpSp>
            <p:nvGrpSpPr>
              <p:cNvPr id="4" name="Group 108"/>
              <p:cNvGrpSpPr>
                <a:grpSpLocks/>
              </p:cNvGrpSpPr>
              <p:nvPr/>
            </p:nvGrpSpPr>
            <p:grpSpPr bwMode="auto">
              <a:xfrm>
                <a:off x="0" y="0"/>
                <a:ext cx="855" cy="530"/>
                <a:chOff x="0" y="0"/>
                <a:chExt cx="855" cy="530"/>
              </a:xfrm>
            </p:grpSpPr>
            <p:sp>
              <p:nvSpPr>
                <p:cNvPr id="50283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53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10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55" cy="506"/>
                  <a:chOff x="0" y="0"/>
                  <a:chExt cx="855" cy="506"/>
                </a:xfrm>
              </p:grpSpPr>
              <p:sp>
                <p:nvSpPr>
                  <p:cNvPr id="5025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843" cy="49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Wild card /Shorthand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8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55" cy="50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112"/>
              <p:cNvGrpSpPr>
                <a:grpSpLocks/>
              </p:cNvGrpSpPr>
              <p:nvPr/>
            </p:nvGrpSpPr>
            <p:grpSpPr bwMode="auto">
              <a:xfrm>
                <a:off x="855" y="0"/>
                <a:ext cx="1298" cy="530"/>
                <a:chOff x="855" y="0"/>
                <a:chExt cx="1298" cy="530"/>
              </a:xfrm>
            </p:grpSpPr>
            <p:sp>
              <p:nvSpPr>
                <p:cNvPr id="50287" name="Rectangle 111"/>
                <p:cNvSpPr>
                  <a:spLocks noChangeArrowheads="1"/>
                </p:cNvSpPr>
                <p:nvPr/>
              </p:nvSpPr>
              <p:spPr bwMode="auto">
                <a:xfrm>
                  <a:off x="855" y="0"/>
                  <a:ext cx="1298" cy="53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110"/>
                <p:cNvGrpSpPr>
                  <a:grpSpLocks/>
                </p:cNvGrpSpPr>
                <p:nvPr/>
              </p:nvGrpSpPr>
              <p:grpSpPr bwMode="auto">
                <a:xfrm>
                  <a:off x="855" y="0"/>
                  <a:ext cx="1298" cy="506"/>
                  <a:chOff x="855" y="0"/>
                  <a:chExt cx="1298" cy="506"/>
                </a:xfrm>
              </p:grpSpPr>
              <p:sp>
                <p:nvSpPr>
                  <p:cNvPr id="5025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861" y="6"/>
                    <a:ext cx="1286" cy="49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Meaning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8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1298" cy="50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116"/>
              <p:cNvGrpSpPr>
                <a:grpSpLocks/>
              </p:cNvGrpSpPr>
              <p:nvPr/>
            </p:nvGrpSpPr>
            <p:grpSpPr bwMode="auto">
              <a:xfrm>
                <a:off x="2153" y="0"/>
                <a:ext cx="3842" cy="530"/>
                <a:chOff x="2153" y="0"/>
                <a:chExt cx="3842" cy="530"/>
              </a:xfrm>
            </p:grpSpPr>
            <p:sp>
              <p:nvSpPr>
                <p:cNvPr id="5029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153" y="0"/>
                  <a:ext cx="3842" cy="53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9" name="Group 114"/>
                <p:cNvGrpSpPr>
                  <a:grpSpLocks/>
                </p:cNvGrpSpPr>
                <p:nvPr/>
              </p:nvGrpSpPr>
              <p:grpSpPr bwMode="auto">
                <a:xfrm>
                  <a:off x="2153" y="0"/>
                  <a:ext cx="3842" cy="506"/>
                  <a:chOff x="2153" y="0"/>
                  <a:chExt cx="3842" cy="506"/>
                </a:xfrm>
              </p:grpSpPr>
              <p:sp>
                <p:nvSpPr>
                  <p:cNvPr id="5026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6"/>
                    <a:ext cx="3830" cy="49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Times New Roman" pitchFamily="18" charset="0"/>
                        <a:cs typeface="Times New Roman" pitchFamily="18" charset="0"/>
                      </a:rPr>
                      <a:t>Examples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8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153" y="0"/>
                    <a:ext cx="3842" cy="50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0" name="Group 118"/>
              <p:cNvGrpSpPr>
                <a:grpSpLocks/>
              </p:cNvGrpSpPr>
              <p:nvPr/>
            </p:nvGrpSpPr>
            <p:grpSpPr bwMode="auto">
              <a:xfrm>
                <a:off x="0" y="518"/>
                <a:ext cx="855" cy="2060"/>
                <a:chOff x="0" y="518"/>
                <a:chExt cx="855" cy="2060"/>
              </a:xfrm>
            </p:grpSpPr>
            <p:sp>
              <p:nvSpPr>
                <p:cNvPr id="50261" name="Rectangle 85"/>
                <p:cNvSpPr>
                  <a:spLocks noChangeArrowheads="1"/>
                </p:cNvSpPr>
                <p:nvPr/>
              </p:nvSpPr>
              <p:spPr bwMode="auto">
                <a:xfrm>
                  <a:off x="6" y="524"/>
                  <a:ext cx="843" cy="2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*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293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855" cy="20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120"/>
              <p:cNvGrpSpPr>
                <a:grpSpLocks/>
              </p:cNvGrpSpPr>
              <p:nvPr/>
            </p:nvGrpSpPr>
            <p:grpSpPr bwMode="auto">
              <a:xfrm>
                <a:off x="855" y="518"/>
                <a:ext cx="1298" cy="2060"/>
                <a:chOff x="855" y="518"/>
                <a:chExt cx="1298" cy="2060"/>
              </a:xfrm>
            </p:grpSpPr>
            <p:sp>
              <p:nvSpPr>
                <p:cNvPr id="50262" name="Rectangle 86"/>
                <p:cNvSpPr>
                  <a:spLocks noChangeArrowheads="1"/>
                </p:cNvSpPr>
                <p:nvPr/>
              </p:nvSpPr>
              <p:spPr bwMode="auto">
                <a:xfrm>
                  <a:off x="861" y="524"/>
                  <a:ext cx="1286" cy="2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Matches any string or group of characters.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295" name="Rectangle 119"/>
                <p:cNvSpPr>
                  <a:spLocks noChangeArrowheads="1"/>
                </p:cNvSpPr>
                <p:nvPr/>
              </p:nvSpPr>
              <p:spPr bwMode="auto">
                <a:xfrm>
                  <a:off x="855" y="518"/>
                  <a:ext cx="1298" cy="20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122"/>
              <p:cNvGrpSpPr>
                <a:grpSpLocks/>
              </p:cNvGrpSpPr>
              <p:nvPr/>
            </p:nvGrpSpPr>
            <p:grpSpPr bwMode="auto">
              <a:xfrm>
                <a:off x="2153" y="518"/>
                <a:ext cx="789" cy="391"/>
                <a:chOff x="2153" y="518"/>
                <a:chExt cx="789" cy="391"/>
              </a:xfrm>
            </p:grpSpPr>
            <p:sp>
              <p:nvSpPr>
                <p:cNvPr id="50263" name="Rectangle 87"/>
                <p:cNvSpPr>
                  <a:spLocks noChangeArrowheads="1"/>
                </p:cNvSpPr>
                <p:nvPr/>
              </p:nvSpPr>
              <p:spPr bwMode="auto">
                <a:xfrm>
                  <a:off x="2159" y="524"/>
                  <a:ext cx="77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*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29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53" y="518"/>
                  <a:ext cx="78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124"/>
              <p:cNvGrpSpPr>
                <a:grpSpLocks/>
              </p:cNvGrpSpPr>
              <p:nvPr/>
            </p:nvGrpSpPr>
            <p:grpSpPr bwMode="auto">
              <a:xfrm>
                <a:off x="2942" y="518"/>
                <a:ext cx="3053" cy="391"/>
                <a:chOff x="2942" y="518"/>
                <a:chExt cx="3053" cy="391"/>
              </a:xfrm>
            </p:grpSpPr>
            <p:sp>
              <p:nvSpPr>
                <p:cNvPr id="50264" name="Rectangle 88"/>
                <p:cNvSpPr>
                  <a:spLocks noChangeArrowheads="1"/>
                </p:cNvSpPr>
                <p:nvPr/>
              </p:nvSpPr>
              <p:spPr bwMode="auto">
                <a:xfrm>
                  <a:off x="2948" y="524"/>
                  <a:ext cx="304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299" name="Rectangle 123"/>
                <p:cNvSpPr>
                  <a:spLocks noChangeArrowheads="1"/>
                </p:cNvSpPr>
                <p:nvPr/>
              </p:nvSpPr>
              <p:spPr bwMode="auto">
                <a:xfrm>
                  <a:off x="2942" y="518"/>
                  <a:ext cx="305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126"/>
              <p:cNvGrpSpPr>
                <a:grpSpLocks/>
              </p:cNvGrpSpPr>
              <p:nvPr/>
            </p:nvGrpSpPr>
            <p:grpSpPr bwMode="auto">
              <a:xfrm>
                <a:off x="2153" y="921"/>
                <a:ext cx="789" cy="506"/>
                <a:chOff x="2153" y="921"/>
                <a:chExt cx="789" cy="506"/>
              </a:xfrm>
            </p:grpSpPr>
            <p:sp>
              <p:nvSpPr>
                <p:cNvPr id="50265" name="Rectangle 89"/>
                <p:cNvSpPr>
                  <a:spLocks noChangeArrowheads="1"/>
                </p:cNvSpPr>
                <p:nvPr/>
              </p:nvSpPr>
              <p:spPr bwMode="auto">
                <a:xfrm>
                  <a:off x="2159" y="927"/>
                  <a:ext cx="77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a*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2153" y="921"/>
                  <a:ext cx="78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128"/>
              <p:cNvGrpSpPr>
                <a:grpSpLocks/>
              </p:cNvGrpSpPr>
              <p:nvPr/>
            </p:nvGrpSpPr>
            <p:grpSpPr bwMode="auto">
              <a:xfrm>
                <a:off x="2942" y="921"/>
                <a:ext cx="3053" cy="506"/>
                <a:chOff x="2942" y="921"/>
                <a:chExt cx="3053" cy="506"/>
              </a:xfrm>
            </p:grpSpPr>
            <p:sp>
              <p:nvSpPr>
                <p:cNvPr id="50266" name="Rectangle 90"/>
                <p:cNvSpPr>
                  <a:spLocks noChangeArrowheads="1"/>
                </p:cNvSpPr>
                <p:nvPr/>
              </p:nvSpPr>
              <p:spPr bwMode="auto">
                <a:xfrm>
                  <a:off x="2948" y="927"/>
                  <a:ext cx="3041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 whose first name is starting with letter 'a'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03" name="Rectangle 127"/>
                <p:cNvSpPr>
                  <a:spLocks noChangeArrowheads="1"/>
                </p:cNvSpPr>
                <p:nvPr/>
              </p:nvSpPr>
              <p:spPr bwMode="auto">
                <a:xfrm>
                  <a:off x="2942" y="921"/>
                  <a:ext cx="3053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130"/>
              <p:cNvGrpSpPr>
                <a:grpSpLocks/>
              </p:cNvGrpSpPr>
              <p:nvPr/>
            </p:nvGrpSpPr>
            <p:grpSpPr bwMode="auto">
              <a:xfrm>
                <a:off x="2153" y="1439"/>
                <a:ext cx="789" cy="506"/>
                <a:chOff x="2153" y="1439"/>
                <a:chExt cx="789" cy="506"/>
              </a:xfrm>
            </p:grpSpPr>
            <p:sp>
              <p:nvSpPr>
                <p:cNvPr id="50267" name="Rectangle 91"/>
                <p:cNvSpPr>
                  <a:spLocks noChangeArrowheads="1"/>
                </p:cNvSpPr>
                <p:nvPr/>
              </p:nvSpPr>
              <p:spPr bwMode="auto">
                <a:xfrm>
                  <a:off x="2159" y="1445"/>
                  <a:ext cx="77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*.c</a:t>
                  </a: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 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2153" y="1439"/>
                  <a:ext cx="78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7" name="Group 132"/>
              <p:cNvGrpSpPr>
                <a:grpSpLocks/>
              </p:cNvGrpSpPr>
              <p:nvPr/>
            </p:nvGrpSpPr>
            <p:grpSpPr bwMode="auto">
              <a:xfrm>
                <a:off x="2942" y="1439"/>
                <a:ext cx="3053" cy="506"/>
                <a:chOff x="2942" y="1439"/>
                <a:chExt cx="3053" cy="506"/>
              </a:xfrm>
            </p:grpSpPr>
            <p:sp>
              <p:nvSpPr>
                <p:cNvPr id="50268" name="Rectangle 92"/>
                <p:cNvSpPr>
                  <a:spLocks noChangeArrowheads="1"/>
                </p:cNvSpPr>
                <p:nvPr/>
              </p:nvSpPr>
              <p:spPr bwMode="auto">
                <a:xfrm>
                  <a:off x="2948" y="1445"/>
                  <a:ext cx="3041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 having extension .c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07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42" y="1439"/>
                  <a:ext cx="3053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8" name="Group 134"/>
              <p:cNvGrpSpPr>
                <a:grpSpLocks/>
              </p:cNvGrpSpPr>
              <p:nvPr/>
            </p:nvGrpSpPr>
            <p:grpSpPr bwMode="auto">
              <a:xfrm>
                <a:off x="2153" y="1957"/>
                <a:ext cx="789" cy="621"/>
                <a:chOff x="2153" y="1957"/>
                <a:chExt cx="789" cy="621"/>
              </a:xfrm>
            </p:grpSpPr>
            <p:sp>
              <p:nvSpPr>
                <p:cNvPr id="50269" name="Rectangle 93"/>
                <p:cNvSpPr>
                  <a:spLocks noChangeArrowheads="1"/>
                </p:cNvSpPr>
                <p:nvPr/>
              </p:nvSpPr>
              <p:spPr bwMode="auto">
                <a:xfrm>
                  <a:off x="2159" y="1963"/>
                  <a:ext cx="777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ut*.c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0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53" y="1957"/>
                  <a:ext cx="789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9" name="Group 136"/>
              <p:cNvGrpSpPr>
                <a:grpSpLocks/>
              </p:cNvGrpSpPr>
              <p:nvPr/>
            </p:nvGrpSpPr>
            <p:grpSpPr bwMode="auto">
              <a:xfrm>
                <a:off x="2942" y="1957"/>
                <a:ext cx="3053" cy="621"/>
                <a:chOff x="2942" y="1957"/>
                <a:chExt cx="3053" cy="621"/>
              </a:xfrm>
            </p:grpSpPr>
            <p:sp>
              <p:nvSpPr>
                <p:cNvPr id="50270" name="Rectangle 94"/>
                <p:cNvSpPr>
                  <a:spLocks noChangeArrowheads="1"/>
                </p:cNvSpPr>
                <p:nvPr/>
              </p:nvSpPr>
              <p:spPr bwMode="auto">
                <a:xfrm>
                  <a:off x="2948" y="1963"/>
                  <a:ext cx="3041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 having extension .c but file name must begin with 'ut'.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11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42" y="1957"/>
                  <a:ext cx="3053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0" name="Group 138"/>
              <p:cNvGrpSpPr>
                <a:grpSpLocks/>
              </p:cNvGrpSpPr>
              <p:nvPr/>
            </p:nvGrpSpPr>
            <p:grpSpPr bwMode="auto">
              <a:xfrm>
                <a:off x="0" y="2590"/>
                <a:ext cx="855" cy="1024"/>
                <a:chOff x="0" y="2590"/>
                <a:chExt cx="855" cy="1024"/>
              </a:xfrm>
            </p:grpSpPr>
            <p:sp>
              <p:nvSpPr>
                <p:cNvPr id="50271" name="Rectangle 95"/>
                <p:cNvSpPr>
                  <a:spLocks noChangeArrowheads="1"/>
                </p:cNvSpPr>
                <p:nvPr/>
              </p:nvSpPr>
              <p:spPr bwMode="auto">
                <a:xfrm>
                  <a:off x="6" y="2596"/>
                  <a:ext cx="843" cy="10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?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13" name="Rectangle 137"/>
                <p:cNvSpPr>
                  <a:spLocks noChangeArrowheads="1"/>
                </p:cNvSpPr>
                <p:nvPr/>
              </p:nvSpPr>
              <p:spPr bwMode="auto">
                <a:xfrm>
                  <a:off x="0" y="2590"/>
                  <a:ext cx="855" cy="10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1" name="Group 140"/>
              <p:cNvGrpSpPr>
                <a:grpSpLocks/>
              </p:cNvGrpSpPr>
              <p:nvPr/>
            </p:nvGrpSpPr>
            <p:grpSpPr bwMode="auto">
              <a:xfrm>
                <a:off x="855" y="2590"/>
                <a:ext cx="1298" cy="1024"/>
                <a:chOff x="855" y="2590"/>
                <a:chExt cx="1298" cy="1024"/>
              </a:xfrm>
            </p:grpSpPr>
            <p:sp>
              <p:nvSpPr>
                <p:cNvPr id="50272" name="Rectangle 96"/>
                <p:cNvSpPr>
                  <a:spLocks noChangeArrowheads="1"/>
                </p:cNvSpPr>
                <p:nvPr/>
              </p:nvSpPr>
              <p:spPr bwMode="auto">
                <a:xfrm>
                  <a:off x="861" y="2596"/>
                  <a:ext cx="1286" cy="10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Matches any single character.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15" name="Rectangle 139"/>
                <p:cNvSpPr>
                  <a:spLocks noChangeArrowheads="1"/>
                </p:cNvSpPr>
                <p:nvPr/>
              </p:nvSpPr>
              <p:spPr bwMode="auto">
                <a:xfrm>
                  <a:off x="855" y="2590"/>
                  <a:ext cx="1298" cy="10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142"/>
              <p:cNvGrpSpPr>
                <a:grpSpLocks/>
              </p:cNvGrpSpPr>
              <p:nvPr/>
            </p:nvGrpSpPr>
            <p:grpSpPr bwMode="auto">
              <a:xfrm>
                <a:off x="2153" y="2590"/>
                <a:ext cx="789" cy="391"/>
                <a:chOff x="2153" y="2590"/>
                <a:chExt cx="789" cy="391"/>
              </a:xfrm>
            </p:grpSpPr>
            <p:sp>
              <p:nvSpPr>
                <p:cNvPr id="50273" name="Rectangle 97"/>
                <p:cNvSpPr>
                  <a:spLocks noChangeArrowheads="1"/>
                </p:cNvSpPr>
                <p:nvPr/>
              </p:nvSpPr>
              <p:spPr bwMode="auto">
                <a:xfrm>
                  <a:off x="2159" y="2596"/>
                  <a:ext cx="77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?</a:t>
                  </a: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 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17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53" y="2590"/>
                  <a:ext cx="78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3" name="Group 144"/>
              <p:cNvGrpSpPr>
                <a:grpSpLocks/>
              </p:cNvGrpSpPr>
              <p:nvPr/>
            </p:nvGrpSpPr>
            <p:grpSpPr bwMode="auto">
              <a:xfrm>
                <a:off x="2942" y="2590"/>
                <a:ext cx="3053" cy="391"/>
                <a:chOff x="2942" y="2590"/>
                <a:chExt cx="3053" cy="391"/>
              </a:xfrm>
            </p:grpSpPr>
            <p:sp>
              <p:nvSpPr>
                <p:cNvPr id="5027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48" y="2596"/>
                  <a:ext cx="304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 whose names are 1 character long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19" name="Rectangle 143"/>
                <p:cNvSpPr>
                  <a:spLocks noChangeArrowheads="1"/>
                </p:cNvSpPr>
                <p:nvPr/>
              </p:nvSpPr>
              <p:spPr bwMode="auto">
                <a:xfrm>
                  <a:off x="2942" y="2590"/>
                  <a:ext cx="305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4" name="Group 146"/>
              <p:cNvGrpSpPr>
                <a:grpSpLocks/>
              </p:cNvGrpSpPr>
              <p:nvPr/>
            </p:nvGrpSpPr>
            <p:grpSpPr bwMode="auto">
              <a:xfrm>
                <a:off x="2153" y="2993"/>
                <a:ext cx="789" cy="621"/>
                <a:chOff x="2153" y="2993"/>
                <a:chExt cx="789" cy="621"/>
              </a:xfrm>
            </p:grpSpPr>
            <p:sp>
              <p:nvSpPr>
                <p:cNvPr id="50275" name="Rectangle 99"/>
                <p:cNvSpPr>
                  <a:spLocks noChangeArrowheads="1"/>
                </p:cNvSpPr>
                <p:nvPr/>
              </p:nvSpPr>
              <p:spPr bwMode="auto">
                <a:xfrm>
                  <a:off x="2159" y="2999"/>
                  <a:ext cx="777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fo?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21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53" y="2993"/>
                  <a:ext cx="789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5" name="Group 148"/>
              <p:cNvGrpSpPr>
                <a:grpSpLocks/>
              </p:cNvGrpSpPr>
              <p:nvPr/>
            </p:nvGrpSpPr>
            <p:grpSpPr bwMode="auto">
              <a:xfrm>
                <a:off x="2942" y="2993"/>
                <a:ext cx="3053" cy="621"/>
                <a:chOff x="2942" y="2993"/>
                <a:chExt cx="3053" cy="621"/>
              </a:xfrm>
            </p:grpSpPr>
            <p:sp>
              <p:nvSpPr>
                <p:cNvPr id="50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48" y="2999"/>
                  <a:ext cx="3041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 whose names are 3 character long and file name begin with fo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2942" y="2993"/>
                  <a:ext cx="3053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6" name="Group 150"/>
              <p:cNvGrpSpPr>
                <a:grpSpLocks/>
              </p:cNvGrpSpPr>
              <p:nvPr/>
            </p:nvGrpSpPr>
            <p:grpSpPr bwMode="auto">
              <a:xfrm>
                <a:off x="0" y="3626"/>
                <a:ext cx="855" cy="506"/>
                <a:chOff x="0" y="3626"/>
                <a:chExt cx="855" cy="506"/>
              </a:xfrm>
            </p:grpSpPr>
            <p:sp>
              <p:nvSpPr>
                <p:cNvPr id="50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6" y="3632"/>
                  <a:ext cx="843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[...]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25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3626"/>
                  <a:ext cx="855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7" name="Group 152"/>
              <p:cNvGrpSpPr>
                <a:grpSpLocks/>
              </p:cNvGrpSpPr>
              <p:nvPr/>
            </p:nvGrpSpPr>
            <p:grpSpPr bwMode="auto">
              <a:xfrm>
                <a:off x="855" y="3626"/>
                <a:ext cx="1298" cy="506"/>
                <a:chOff x="855" y="3626"/>
                <a:chExt cx="1298" cy="506"/>
              </a:xfrm>
            </p:grpSpPr>
            <p:sp>
              <p:nvSpPr>
                <p:cNvPr id="50278" name="Rectangle 102"/>
                <p:cNvSpPr>
                  <a:spLocks noChangeArrowheads="1"/>
                </p:cNvSpPr>
                <p:nvPr/>
              </p:nvSpPr>
              <p:spPr bwMode="auto">
                <a:xfrm>
                  <a:off x="861" y="3632"/>
                  <a:ext cx="1286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Matches any one of the enclosed characters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855" y="3626"/>
                  <a:ext cx="1298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8" name="Group 154"/>
              <p:cNvGrpSpPr>
                <a:grpSpLocks/>
              </p:cNvGrpSpPr>
              <p:nvPr/>
            </p:nvGrpSpPr>
            <p:grpSpPr bwMode="auto">
              <a:xfrm>
                <a:off x="2153" y="3626"/>
                <a:ext cx="789" cy="506"/>
                <a:chOff x="2153" y="3626"/>
                <a:chExt cx="789" cy="506"/>
              </a:xfrm>
            </p:grpSpPr>
            <p:sp>
              <p:nvSpPr>
                <p:cNvPr id="5027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159" y="3632"/>
                  <a:ext cx="77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 b="1">
                      <a:latin typeface="Times New Roman" pitchFamily="18" charset="0"/>
                      <a:cs typeface="Times New Roman" pitchFamily="18" charset="0"/>
                    </a:rPr>
                    <a:t>$ ls [abc]*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29" name="Rectangle 153"/>
                <p:cNvSpPr>
                  <a:spLocks noChangeArrowheads="1"/>
                </p:cNvSpPr>
                <p:nvPr/>
              </p:nvSpPr>
              <p:spPr bwMode="auto">
                <a:xfrm>
                  <a:off x="2153" y="3626"/>
                  <a:ext cx="78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9" name="Group 156"/>
              <p:cNvGrpSpPr>
                <a:grpSpLocks/>
              </p:cNvGrpSpPr>
              <p:nvPr/>
            </p:nvGrpSpPr>
            <p:grpSpPr bwMode="auto">
              <a:xfrm>
                <a:off x="2942" y="3626"/>
                <a:ext cx="3053" cy="506"/>
                <a:chOff x="2942" y="3626"/>
                <a:chExt cx="3053" cy="506"/>
              </a:xfrm>
            </p:grpSpPr>
            <p:sp>
              <p:nvSpPr>
                <p:cNvPr id="50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2948" y="3632"/>
                  <a:ext cx="3041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will show all files beginning with letters a,b,c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033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942" y="3626"/>
                  <a:ext cx="3053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-2" y="-2"/>
              <a:ext cx="5999" cy="4136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F4F1-A8DF-496F-B182-2B62487E0318}" type="slidenum">
              <a:rPr lang="tr-TR" altLang="en-US"/>
              <a:pPr/>
              <a:t>12</a:t>
            </a:fld>
            <a:endParaRPr lang="tr-TR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Redirection of Input/Output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8"/>
            <a:ext cx="8637588" cy="4464050"/>
          </a:xfrm>
        </p:spPr>
        <p:txBody>
          <a:bodyPr/>
          <a:lstStyle/>
          <a:p>
            <a:r>
              <a:rPr lang="en-US" sz="2500"/>
              <a:t>In Linux (and in other OSs also) </a:t>
            </a:r>
            <a:endParaRPr lang="tr-TR" sz="2500"/>
          </a:p>
          <a:p>
            <a:pPr lvl="1"/>
            <a:r>
              <a:rPr lang="en-US" sz="2100"/>
              <a:t>it's possible to send output to file </a:t>
            </a:r>
            <a:endParaRPr lang="tr-TR" sz="2100"/>
          </a:p>
          <a:p>
            <a:pPr lvl="1"/>
            <a:r>
              <a:rPr lang="en-US" sz="2100"/>
              <a:t>or to read input from </a:t>
            </a:r>
            <a:r>
              <a:rPr lang="tr-TR" sz="2100"/>
              <a:t>a </a:t>
            </a:r>
            <a:r>
              <a:rPr lang="en-US" sz="2100"/>
              <a:t>file</a:t>
            </a:r>
          </a:p>
          <a:p>
            <a:r>
              <a:rPr lang="en-US" sz="2500"/>
              <a:t>For e.g.</a:t>
            </a:r>
            <a:br>
              <a:rPr lang="en-US" sz="2500"/>
            </a:br>
            <a:r>
              <a:rPr lang="en-US" sz="2500" b="1"/>
              <a:t>$ </a:t>
            </a:r>
            <a:r>
              <a:rPr lang="en-US" sz="25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500"/>
              <a:t> command gives output to screen; </a:t>
            </a:r>
          </a:p>
          <a:p>
            <a:r>
              <a:rPr lang="en-US" sz="2500"/>
              <a:t>to send output to file of ls command give command</a:t>
            </a:r>
            <a:br>
              <a:rPr lang="en-US" sz="2500"/>
            </a:br>
            <a:r>
              <a:rPr lang="en-US" sz="25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&gt; filename</a:t>
            </a:r>
            <a:r>
              <a:rPr lang="en-US" sz="2500">
                <a:latin typeface="Courier New" pitchFamily="49" charset="0"/>
              </a:rPr>
              <a:t/>
            </a:r>
            <a:br>
              <a:rPr lang="en-US" sz="2500">
                <a:latin typeface="Courier New" pitchFamily="49" charset="0"/>
              </a:rPr>
            </a:br>
            <a:r>
              <a:rPr lang="en-US" sz="2500"/>
              <a:t>It means put output of </a:t>
            </a:r>
            <a:r>
              <a:rPr lang="en-US" sz="25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500"/>
              <a:t> command to filename.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0062-B403-442F-9153-865EC2A4A001}" type="slidenum">
              <a:rPr lang="tr-TR" altLang="en-US"/>
              <a:pPr/>
              <a:t>13</a:t>
            </a:fld>
            <a:endParaRPr lang="tr-TR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en-US" b="1"/>
              <a:t>redirection symbols</a:t>
            </a:r>
            <a:r>
              <a:rPr lang="tr-TR" b="1"/>
              <a:t>: ‘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</a:t>
            </a:r>
            <a:r>
              <a:rPr lang="tr-TR" b="1"/>
              <a:t>’</a:t>
            </a:r>
            <a:endParaRPr lang="en-US" b="1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1688" cy="482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There are three main redirection symbols: </a:t>
            </a:r>
            <a:r>
              <a:rPr lang="en-US" sz="2100" b="1"/>
              <a:t>&gt;,&gt;&gt;,&lt;</a:t>
            </a:r>
            <a:endParaRPr lang="en-U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(1) </a:t>
            </a:r>
            <a:r>
              <a:rPr lang="en-US" sz="21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</a:t>
            </a:r>
            <a:r>
              <a:rPr lang="en-US" sz="2100"/>
              <a:t> Redirector Symbol</a:t>
            </a:r>
            <a:br>
              <a:rPr lang="en-US" sz="2100"/>
            </a:br>
            <a:r>
              <a:rPr lang="en-US" sz="2100" i="1"/>
              <a:t>Syntax:</a:t>
            </a:r>
            <a:r>
              <a:rPr lang="en-US" sz="2100"/>
              <a:t/>
            </a:r>
            <a:br>
              <a:rPr lang="en-US" sz="2100"/>
            </a:br>
            <a:r>
              <a:rPr lang="en-US" sz="21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Linux-command &gt; filename</a:t>
            </a:r>
            <a:r>
              <a:rPr lang="en-US" sz="2100"/>
              <a:t/>
            </a:r>
            <a:br>
              <a:rPr lang="en-US" sz="2100"/>
            </a:br>
            <a:endParaRPr lang="tr-TR" sz="2100"/>
          </a:p>
          <a:p>
            <a:pPr>
              <a:lnSpc>
                <a:spcPct val="80000"/>
              </a:lnSpc>
            </a:pPr>
            <a:r>
              <a:rPr lang="en-US" sz="2100"/>
              <a:t>To output Linux-commands result</a:t>
            </a:r>
            <a:r>
              <a:rPr lang="tr-TR" sz="2100"/>
              <a:t> </a:t>
            </a:r>
            <a:r>
              <a:rPr lang="en-US" sz="2100"/>
              <a:t>to file. </a:t>
            </a:r>
            <a:endParaRPr lang="tr-TR" sz="2100"/>
          </a:p>
          <a:p>
            <a:pPr lvl="1">
              <a:lnSpc>
                <a:spcPct val="80000"/>
              </a:lnSpc>
            </a:pPr>
            <a:r>
              <a:rPr lang="en-US" sz="1900"/>
              <a:t>Note that if </a:t>
            </a:r>
            <a:r>
              <a:rPr lang="tr-TR" sz="1900"/>
              <a:t>the </a:t>
            </a:r>
            <a:r>
              <a:rPr lang="en-US" sz="1900"/>
              <a:t>file already exist, </a:t>
            </a:r>
            <a:endParaRPr lang="tr-TR" sz="1900"/>
          </a:p>
          <a:p>
            <a:pPr lvl="2">
              <a:lnSpc>
                <a:spcPct val="80000"/>
              </a:lnSpc>
            </a:pPr>
            <a:r>
              <a:rPr lang="en-US" sz="1700"/>
              <a:t>it will be overwritten </a:t>
            </a:r>
            <a:endParaRPr lang="tr-TR" sz="1700"/>
          </a:p>
          <a:p>
            <a:pPr lvl="1">
              <a:lnSpc>
                <a:spcPct val="80000"/>
              </a:lnSpc>
            </a:pPr>
            <a:r>
              <a:rPr lang="en-US" sz="1900"/>
              <a:t>else </a:t>
            </a:r>
            <a:r>
              <a:rPr lang="tr-TR" sz="1900"/>
              <a:t>a </a:t>
            </a:r>
            <a:r>
              <a:rPr lang="en-US" sz="1900"/>
              <a:t>new file </a:t>
            </a:r>
            <a:r>
              <a:rPr lang="tr-TR" sz="1900"/>
              <a:t>will be</a:t>
            </a:r>
            <a:r>
              <a:rPr lang="en-US" sz="1900"/>
              <a:t> created.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/>
          </a:p>
          <a:p>
            <a:pPr>
              <a:lnSpc>
                <a:spcPct val="80000"/>
              </a:lnSpc>
            </a:pPr>
            <a:r>
              <a:rPr lang="en-US" sz="2100"/>
              <a:t>For e.g. </a:t>
            </a:r>
            <a:endParaRPr lang="tr-TR" sz="2100"/>
          </a:p>
          <a:p>
            <a:pPr>
              <a:lnSpc>
                <a:spcPct val="80000"/>
              </a:lnSpc>
            </a:pPr>
            <a:r>
              <a:rPr lang="en-US" sz="2100"/>
              <a:t>To send output of </a:t>
            </a:r>
            <a:r>
              <a:rPr lang="en-US" sz="21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100"/>
              <a:t> command give</a:t>
            </a:r>
            <a:br>
              <a:rPr lang="en-US" sz="2100"/>
            </a:br>
            <a:r>
              <a:rPr lang="en-US" sz="2100" b="1"/>
              <a:t>$ </a:t>
            </a:r>
            <a:r>
              <a:rPr lang="en-US" sz="21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1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&gt; myfiles</a:t>
            </a:r>
            <a:r>
              <a:rPr lang="en-US" sz="2100"/>
              <a:t/>
            </a:r>
            <a:br>
              <a:rPr lang="en-US" sz="2100"/>
            </a:br>
            <a:endParaRPr lang="tr-TR" sz="2100"/>
          </a:p>
          <a:p>
            <a:pPr>
              <a:lnSpc>
                <a:spcPct val="80000"/>
              </a:lnSpc>
            </a:pPr>
            <a:r>
              <a:rPr lang="en-US" sz="2100"/>
              <a:t>if '</a:t>
            </a:r>
            <a:r>
              <a:rPr lang="en-US" sz="21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myfiles</a:t>
            </a:r>
            <a:r>
              <a:rPr lang="en-US" sz="2100"/>
              <a:t>' exist in your current directory </a:t>
            </a:r>
            <a:endParaRPr lang="tr-TR" sz="2100"/>
          </a:p>
          <a:p>
            <a:pPr lvl="1">
              <a:lnSpc>
                <a:spcPct val="80000"/>
              </a:lnSpc>
            </a:pPr>
            <a:r>
              <a:rPr lang="en-US" sz="1900"/>
              <a:t>it will be overwritten without any warning.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763B-F622-44DE-A7B4-266375F49007}" type="slidenum">
              <a:rPr lang="tr-TR" altLang="en-US"/>
              <a:pPr/>
              <a:t>14</a:t>
            </a:fld>
            <a:endParaRPr lang="tr-TR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en-US" b="1"/>
              <a:t>redirection symbols</a:t>
            </a:r>
            <a:r>
              <a:rPr lang="tr-TR" b="1"/>
              <a:t>: ‘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&gt;&gt;</a:t>
            </a:r>
            <a:r>
              <a:rPr lang="tr-TR" b="1"/>
              <a:t>’</a:t>
            </a:r>
            <a:endParaRPr lang="en-US" b="1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74075" cy="4679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/>
              <a:t>(2) 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&gt;&gt;</a:t>
            </a:r>
            <a:r>
              <a:rPr lang="en-US" sz="1900"/>
              <a:t> Redirector Symbol</a:t>
            </a:r>
            <a:br>
              <a:rPr lang="en-US" sz="1900"/>
            </a:br>
            <a:r>
              <a:rPr lang="en-US" sz="1900" i="1"/>
              <a:t>Syntax:</a:t>
            </a:r>
            <a:r>
              <a:rPr lang="en-US" sz="1900"/>
              <a:t/>
            </a:r>
            <a:br>
              <a:rPr lang="en-US" sz="1900"/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Linux-command &gt;&gt; filename</a:t>
            </a:r>
            <a:endParaRPr lang="tr-TR" sz="19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1900"/>
              <a:t>To output Linux-commands result </a:t>
            </a:r>
            <a:endParaRPr lang="tr-TR" sz="1900"/>
          </a:p>
          <a:p>
            <a:pPr lvl="1">
              <a:lnSpc>
                <a:spcPct val="90000"/>
              </a:lnSpc>
            </a:pPr>
            <a:r>
              <a:rPr lang="en-US" sz="1700"/>
              <a:t>to </a:t>
            </a:r>
            <a:r>
              <a:rPr lang="tr-TR" sz="1700"/>
              <a:t>the </a:t>
            </a:r>
            <a:r>
              <a:rPr lang="en-US" sz="1700"/>
              <a:t>END of </a:t>
            </a:r>
            <a:r>
              <a:rPr lang="tr-TR" sz="1700"/>
              <a:t>the </a:t>
            </a:r>
            <a:r>
              <a:rPr lang="en-US" sz="1700"/>
              <a:t>file.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/>
              <a:t>	</a:t>
            </a:r>
          </a:p>
          <a:p>
            <a:pPr>
              <a:lnSpc>
                <a:spcPct val="90000"/>
              </a:lnSpc>
            </a:pPr>
            <a:r>
              <a:rPr lang="en-US" sz="1900"/>
              <a:t>if file exist: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it will be opened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new information/data will be written to</a:t>
            </a:r>
            <a:r>
              <a:rPr lang="tr-TR" sz="1700"/>
              <a:t> the</a:t>
            </a:r>
            <a:r>
              <a:rPr lang="en-US" sz="1700"/>
              <a:t> </a:t>
            </a:r>
            <a:r>
              <a:rPr lang="en-US" sz="1700" b="1"/>
              <a:t>END </a:t>
            </a:r>
            <a:r>
              <a:rPr lang="en-US" sz="1700"/>
              <a:t>of </a:t>
            </a:r>
            <a:r>
              <a:rPr lang="tr-TR" sz="1700"/>
              <a:t>the </a:t>
            </a:r>
            <a:r>
              <a:rPr lang="en-US" sz="1700"/>
              <a:t>file,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without losing previous information/data, </a:t>
            </a:r>
          </a:p>
          <a:p>
            <a:pPr>
              <a:lnSpc>
                <a:spcPct val="90000"/>
              </a:lnSpc>
            </a:pPr>
            <a:r>
              <a:rPr lang="en-US" sz="1900"/>
              <a:t>if file </a:t>
            </a:r>
            <a:r>
              <a:rPr lang="tr-TR" sz="1900"/>
              <a:t>does</a:t>
            </a:r>
            <a:r>
              <a:rPr lang="en-US" sz="1900"/>
              <a:t> not exist, </a:t>
            </a:r>
            <a:r>
              <a:rPr lang="tr-TR" sz="1900"/>
              <a:t>a</a:t>
            </a:r>
            <a:r>
              <a:rPr lang="en-US" sz="1900"/>
              <a:t> new file is created. </a:t>
            </a:r>
          </a:p>
          <a:p>
            <a:pPr>
              <a:lnSpc>
                <a:spcPct val="90000"/>
              </a:lnSpc>
            </a:pPr>
            <a:r>
              <a:rPr lang="en-US" sz="1900"/>
              <a:t>For e.g. </a:t>
            </a:r>
            <a:endParaRPr lang="tr-TR" sz="1900"/>
          </a:p>
          <a:p>
            <a:pPr>
              <a:lnSpc>
                <a:spcPct val="90000"/>
              </a:lnSpc>
            </a:pPr>
            <a:r>
              <a:rPr lang="en-US" sz="1900"/>
              <a:t>To send output of date command </a:t>
            </a:r>
            <a:endParaRPr lang="tr-TR" sz="1900"/>
          </a:p>
          <a:p>
            <a:pPr lvl="1">
              <a:lnSpc>
                <a:spcPct val="90000"/>
              </a:lnSpc>
            </a:pPr>
            <a:r>
              <a:rPr lang="en-US" sz="1700"/>
              <a:t>to already exist file give command</a:t>
            </a:r>
            <a:br>
              <a:rPr lang="en-US" sz="1700"/>
            </a:br>
            <a:r>
              <a:rPr lang="en-US" sz="1700" b="1"/>
              <a:t>$ </a:t>
            </a:r>
            <a:r>
              <a:rPr lang="en-US" sz="17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date</a:t>
            </a:r>
            <a:r>
              <a:rPr lang="en-US" sz="17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&gt;&gt; myfiles</a:t>
            </a:r>
            <a:endParaRPr lang="en-US" sz="17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3121-E9A8-4B4E-8069-9189B9349F04}" type="slidenum">
              <a:rPr lang="tr-TR" altLang="en-US"/>
              <a:pPr/>
              <a:t>15</a:t>
            </a:fld>
            <a:endParaRPr lang="tr-TR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3800" b="1"/>
              <a:t>redirection symbols</a:t>
            </a:r>
            <a:r>
              <a:rPr lang="tr-TR" sz="3800" b="1"/>
              <a:t>: ‘</a:t>
            </a:r>
            <a:r>
              <a:rPr lang="tr-TR" sz="3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</a:t>
            </a:r>
            <a:r>
              <a:rPr lang="tr-TR" sz="3800" b="1"/>
              <a:t>’</a:t>
            </a:r>
            <a:endParaRPr lang="en-US" sz="3800" b="1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02638" cy="41052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/>
              <a:t>(3) </a:t>
            </a:r>
            <a:r>
              <a:rPr lang="en-US" sz="1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</a:t>
            </a:r>
            <a:r>
              <a:rPr lang="en-US" sz="1900" dirty="0"/>
              <a:t> Redirector Symbol</a:t>
            </a:r>
            <a:br>
              <a:rPr lang="en-US" sz="1900" dirty="0"/>
            </a:br>
            <a:r>
              <a:rPr lang="en-US" sz="1900" i="1" dirty="0"/>
              <a:t>Syntax: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Linux-command &lt; filename</a:t>
            </a:r>
            <a:r>
              <a:rPr lang="en-US" sz="1900" dirty="0"/>
              <a:t/>
            </a:r>
            <a:br>
              <a:rPr lang="en-US" sz="1900" dirty="0"/>
            </a:br>
            <a:endParaRPr lang="tr-TR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To </a:t>
            </a:r>
            <a:r>
              <a:rPr lang="tr-TR" sz="1900" dirty="0"/>
              <a:t>provide</a:t>
            </a:r>
            <a:r>
              <a:rPr lang="en-US" sz="1900" dirty="0"/>
              <a:t> input to Linux-command </a:t>
            </a:r>
            <a:endParaRPr lang="tr-TR" sz="19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from </a:t>
            </a:r>
            <a:r>
              <a:rPr lang="tr-TR" sz="1700" dirty="0"/>
              <a:t>the </a:t>
            </a:r>
            <a:r>
              <a:rPr lang="en-US" sz="1700" dirty="0"/>
              <a:t>file instead of </a:t>
            </a:r>
            <a:r>
              <a:rPr lang="tr-TR" sz="1700" dirty="0" smtClean="0"/>
              <a:t>standar</a:t>
            </a:r>
            <a:r>
              <a:rPr lang="en-US" sz="1700" dirty="0" smtClean="0"/>
              <a:t>d</a:t>
            </a:r>
            <a:r>
              <a:rPr lang="tr-TR" sz="1700" dirty="0" smtClean="0"/>
              <a:t> </a:t>
            </a:r>
            <a:r>
              <a:rPr lang="tr-TR" sz="1700" dirty="0"/>
              <a:t>input (</a:t>
            </a:r>
            <a:r>
              <a:rPr lang="en-US" sz="1700" dirty="0"/>
              <a:t>key-board</a:t>
            </a:r>
            <a:r>
              <a:rPr lang="tr-TR" sz="1700" dirty="0"/>
              <a:t>)</a:t>
            </a:r>
            <a:r>
              <a:rPr lang="en-US" sz="1700" dirty="0"/>
              <a:t>. 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For e.g. To take input for cat command give</a:t>
            </a:r>
            <a:br>
              <a:rPr lang="en-US" sz="1900" dirty="0"/>
            </a:br>
            <a:r>
              <a:rPr lang="en-US" sz="1900" b="1" dirty="0"/>
              <a:t>$ </a:t>
            </a: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cat</a:t>
            </a:r>
            <a:r>
              <a:rPr lang="en-US" sz="1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 </a:t>
            </a:r>
            <a:r>
              <a:rPr lang="en-US" sz="19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myfiles</a:t>
            </a:r>
            <a:r>
              <a:rPr lang="en-US" sz="1900" dirty="0"/>
              <a:t/>
            </a:r>
            <a:br>
              <a:rPr lang="en-US" sz="1900" dirty="0"/>
            </a:br>
            <a:endParaRPr lang="en-US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24C5-912B-4A8D-BFBE-2FC5E1356089}" type="slidenum">
              <a:rPr lang="tr-TR" altLang="en-US"/>
              <a:pPr/>
              <a:t>16</a:t>
            </a:fld>
            <a:endParaRPr lang="tr-TR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3800" b="1"/>
              <a:t>Pipes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085138" cy="5399087"/>
          </a:xfrm>
        </p:spPr>
        <p:txBody>
          <a:bodyPr/>
          <a:lstStyle/>
          <a:p>
            <a:r>
              <a:rPr lang="en-US" sz="2200"/>
              <a:t>A pipe is a way </a:t>
            </a:r>
            <a:endParaRPr lang="tr-TR" sz="2200"/>
          </a:p>
          <a:p>
            <a:pPr lvl="1"/>
            <a:r>
              <a:rPr lang="en-US" sz="2000"/>
              <a:t>to connect the output of one program </a:t>
            </a:r>
            <a:endParaRPr lang="tr-TR" sz="2000"/>
          </a:p>
          <a:p>
            <a:pPr lvl="1"/>
            <a:r>
              <a:rPr lang="en-US" sz="2000"/>
              <a:t>to the input of another program </a:t>
            </a:r>
            <a:endParaRPr lang="tr-TR" sz="2000"/>
          </a:p>
          <a:p>
            <a:pPr lvl="2"/>
            <a:r>
              <a:rPr lang="en-US" sz="1800"/>
              <a:t>without any temporary file. </a:t>
            </a:r>
          </a:p>
          <a:p>
            <a:r>
              <a:rPr lang="tr-TR" sz="2200"/>
              <a:t>Definition</a:t>
            </a:r>
          </a:p>
          <a:p>
            <a:pPr lvl="1"/>
            <a:r>
              <a:rPr lang="en-US" sz="2000"/>
              <a:t>"</a:t>
            </a:r>
            <a:r>
              <a:rPr lang="en-US" sz="2000" i="1"/>
              <a:t>A pipe is nothing but a temporary storage place </a:t>
            </a:r>
            <a:endParaRPr lang="tr-TR" sz="2000" i="1"/>
          </a:p>
          <a:p>
            <a:pPr lvl="2"/>
            <a:r>
              <a:rPr lang="en-US" sz="1800" i="1"/>
              <a:t>where the output of one command </a:t>
            </a:r>
            <a:endParaRPr lang="tr-TR" sz="1800" i="1"/>
          </a:p>
          <a:p>
            <a:pPr lvl="2"/>
            <a:r>
              <a:rPr lang="en-US" sz="1800" i="1"/>
              <a:t>is stored and then passed </a:t>
            </a:r>
            <a:endParaRPr lang="tr-TR" sz="1800" i="1"/>
          </a:p>
          <a:p>
            <a:pPr lvl="3"/>
            <a:r>
              <a:rPr lang="en-US" sz="1600" i="1"/>
              <a:t>as the input for second command. </a:t>
            </a:r>
            <a:endParaRPr lang="tr-TR" sz="1600" i="1"/>
          </a:p>
          <a:p>
            <a:pPr lvl="2"/>
            <a:r>
              <a:rPr lang="en-US" sz="1800" i="1"/>
              <a:t>Pipes are used </a:t>
            </a:r>
            <a:endParaRPr lang="tr-TR" sz="1800" i="1"/>
          </a:p>
          <a:p>
            <a:pPr lvl="3"/>
            <a:r>
              <a:rPr lang="en-US" sz="1600" i="1"/>
              <a:t>to run more than two commands </a:t>
            </a:r>
            <a:endParaRPr lang="tr-TR" sz="1600" i="1"/>
          </a:p>
          <a:p>
            <a:pPr lvl="4"/>
            <a:r>
              <a:rPr lang="en-US" sz="1600" i="1"/>
              <a:t>Multiple commands</a:t>
            </a:r>
            <a:endParaRPr lang="tr-TR" sz="1600" i="1"/>
          </a:p>
          <a:p>
            <a:pPr lvl="3"/>
            <a:r>
              <a:rPr lang="en-US" sz="1600" i="1"/>
              <a:t>from same command line.</a:t>
            </a:r>
            <a:r>
              <a:rPr lang="en-US" sz="1600"/>
              <a:t>"</a:t>
            </a:r>
            <a:br>
              <a:rPr lang="en-US" sz="1600"/>
            </a:br>
            <a:endParaRPr lang="en-US" sz="1600"/>
          </a:p>
          <a:p>
            <a:r>
              <a:rPr lang="en-US" sz="2200" i="1"/>
              <a:t>Syntax:</a:t>
            </a:r>
            <a:r>
              <a:rPr lang="en-US" sz="2200"/>
              <a:t/>
            </a:r>
            <a:br>
              <a:rPr lang="en-US" sz="2200"/>
            </a:b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command1 | command2</a:t>
            </a:r>
          </a:p>
          <a:p>
            <a:endParaRPr 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87E-0BFE-43BE-BC92-475C92D00384}" type="slidenum">
              <a:rPr lang="tr-TR" altLang="en-US"/>
              <a:pPr/>
              <a:t>17</a:t>
            </a:fld>
            <a:endParaRPr lang="tr-TR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 - Examples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0" y="1357312"/>
            <a:ext cx="9144000" cy="5195888"/>
            <a:chOff x="-2" y="-2"/>
            <a:chExt cx="5763" cy="3273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0" y="0"/>
              <a:ext cx="5759" cy="3269"/>
              <a:chOff x="0" y="0"/>
              <a:chExt cx="5759" cy="3269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1609" cy="415"/>
                <a:chOff x="0" y="0"/>
                <a:chExt cx="1609" cy="415"/>
              </a:xfrm>
            </p:grpSpPr>
            <p:sp>
              <p:nvSpPr>
                <p:cNvPr id="5838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09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09" cy="391"/>
                  <a:chOff x="0" y="0"/>
                  <a:chExt cx="1609" cy="391"/>
                </a:xfrm>
              </p:grpSpPr>
              <p:sp>
                <p:nvSpPr>
                  <p:cNvPr id="58371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1597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b="1">
                        <a:latin typeface="Times New Roman" pitchFamily="18" charset="0"/>
                        <a:cs typeface="Times New Roman" pitchFamily="18" charset="0"/>
                      </a:rPr>
                      <a:t>Command using Pipes</a:t>
                    </a:r>
                    <a:endParaRPr lang="en-US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38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09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609" y="0"/>
                <a:ext cx="4150" cy="415"/>
                <a:chOff x="1609" y="0"/>
                <a:chExt cx="4150" cy="415"/>
              </a:xfrm>
            </p:grpSpPr>
            <p:sp>
              <p:nvSpPr>
                <p:cNvPr id="58391" name="Rectangle 23"/>
                <p:cNvSpPr>
                  <a:spLocks noChangeArrowheads="1"/>
                </p:cNvSpPr>
                <p:nvPr/>
              </p:nvSpPr>
              <p:spPr bwMode="auto">
                <a:xfrm>
                  <a:off x="1609" y="0"/>
                  <a:ext cx="4150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1609" y="0"/>
                  <a:ext cx="4150" cy="391"/>
                  <a:chOff x="1609" y="0"/>
                  <a:chExt cx="4150" cy="391"/>
                </a:xfrm>
              </p:grpSpPr>
              <p:sp>
                <p:nvSpPr>
                  <p:cNvPr id="58372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615" y="6"/>
                    <a:ext cx="4138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b="1">
                        <a:latin typeface="Times New Roman" pitchFamily="18" charset="0"/>
                        <a:cs typeface="Times New Roman" pitchFamily="18" charset="0"/>
                      </a:rPr>
                      <a:t>Meaning or Use of Pipes</a:t>
                    </a:r>
                    <a:endParaRPr lang="en-US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38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609" y="0"/>
                    <a:ext cx="4150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0" y="403"/>
                <a:ext cx="1609" cy="506"/>
                <a:chOff x="0" y="403"/>
                <a:chExt cx="1609" cy="506"/>
              </a:xfrm>
            </p:grpSpPr>
            <p:sp>
              <p:nvSpPr>
                <p:cNvPr id="58373" name="Rectangle 5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159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>
                      <a:latin typeface="Times New Roman" pitchFamily="18" charset="0"/>
                      <a:cs typeface="Times New Roman" pitchFamily="18" charset="0"/>
                    </a:rPr>
                    <a:t>$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ls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|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more</a:t>
                  </a:r>
                  <a:endParaRPr lang="en-US" sz="36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5839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60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1609" y="403"/>
                <a:ext cx="4150" cy="506"/>
                <a:chOff x="1609" y="403"/>
                <a:chExt cx="4150" cy="506"/>
              </a:xfrm>
            </p:grpSpPr>
            <p:sp>
              <p:nvSpPr>
                <p:cNvPr id="58374" name="Rectangle 6"/>
                <p:cNvSpPr>
                  <a:spLocks noChangeArrowheads="1"/>
                </p:cNvSpPr>
                <p:nvPr/>
              </p:nvSpPr>
              <p:spPr bwMode="auto">
                <a:xfrm>
                  <a:off x="1615" y="409"/>
                  <a:ext cx="4138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Output of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ls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is given as input to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the 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command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more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endParaRPr lang="tr-TR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So output is printed one screen full page at a time.</a:t>
                  </a:r>
                </a:p>
              </p:txBody>
            </p:sp>
            <p:sp>
              <p:nvSpPr>
                <p:cNvPr id="5839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09" y="403"/>
                  <a:ext cx="4150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0" y="921"/>
                <a:ext cx="1609" cy="391"/>
                <a:chOff x="0" y="921"/>
                <a:chExt cx="1609" cy="391"/>
              </a:xfrm>
            </p:grpSpPr>
            <p:sp>
              <p:nvSpPr>
                <p:cNvPr id="58375" name="Rectangle 7"/>
                <p:cNvSpPr>
                  <a:spLocks noChangeArrowheads="1"/>
                </p:cNvSpPr>
                <p:nvPr/>
              </p:nvSpPr>
              <p:spPr bwMode="auto">
                <a:xfrm>
                  <a:off x="6" y="927"/>
                  <a:ext cx="159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>
                      <a:latin typeface="Times New Roman" pitchFamily="18" charset="0"/>
                      <a:cs typeface="Times New Roman" pitchFamily="18" charset="0"/>
                    </a:rPr>
                    <a:t>$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|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sort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 </a:t>
                  </a:r>
                  <a:endParaRPr lang="en-US" sz="3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58397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60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609" y="921"/>
                <a:ext cx="4150" cy="391"/>
                <a:chOff x="1609" y="921"/>
                <a:chExt cx="4150" cy="391"/>
              </a:xfrm>
            </p:grpSpPr>
            <p:sp>
              <p:nvSpPr>
                <p:cNvPr id="58376" name="Rectangle 8"/>
                <p:cNvSpPr>
                  <a:spLocks noChangeArrowheads="1"/>
                </p:cNvSpPr>
                <p:nvPr/>
              </p:nvSpPr>
              <p:spPr bwMode="auto">
                <a:xfrm>
                  <a:off x="1615" y="927"/>
                  <a:ext cx="413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Output of </a:t>
                  </a:r>
                  <a:r>
                    <a:rPr lang="en-US" b="1" i="1"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is given as input to sort command </a:t>
                  </a:r>
                  <a:endParaRPr lang="tr-TR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So it will print sorted list of users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58399" name="Rectangle 31"/>
                <p:cNvSpPr>
                  <a:spLocks noChangeArrowheads="1"/>
                </p:cNvSpPr>
                <p:nvPr/>
              </p:nvSpPr>
              <p:spPr bwMode="auto">
                <a:xfrm>
                  <a:off x="1609" y="921"/>
                  <a:ext cx="415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34"/>
              <p:cNvGrpSpPr>
                <a:grpSpLocks/>
              </p:cNvGrpSpPr>
              <p:nvPr/>
            </p:nvGrpSpPr>
            <p:grpSpPr bwMode="auto">
              <a:xfrm>
                <a:off x="0" y="1324"/>
                <a:ext cx="1609" cy="391"/>
                <a:chOff x="0" y="1324"/>
                <a:chExt cx="1609" cy="391"/>
              </a:xfrm>
            </p:grpSpPr>
            <p:sp>
              <p:nvSpPr>
                <p:cNvPr id="58377" name="Rectangle 9"/>
                <p:cNvSpPr>
                  <a:spLocks noChangeArrowheads="1"/>
                </p:cNvSpPr>
                <p:nvPr/>
              </p:nvSpPr>
              <p:spPr bwMode="auto">
                <a:xfrm>
                  <a:off x="6" y="1330"/>
                  <a:ext cx="159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>
                      <a:latin typeface="Times New Roman" pitchFamily="18" charset="0"/>
                      <a:cs typeface="Times New Roman" pitchFamily="18" charset="0"/>
                    </a:rPr>
                    <a:t>$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|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sort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 &gt; user_list</a:t>
                  </a:r>
                  <a:endParaRPr lang="en-US" sz="3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58401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60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1609" y="1324"/>
                <a:ext cx="4150" cy="391"/>
                <a:chOff x="1609" y="1324"/>
                <a:chExt cx="4150" cy="391"/>
              </a:xfrm>
            </p:grpSpPr>
            <p:sp>
              <p:nvSpPr>
                <p:cNvPr id="5837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15" y="1330"/>
                  <a:ext cx="413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Same as above except output of sort is send to (redirected)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the file named 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user_list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58403" name="Rectangle 35"/>
                <p:cNvSpPr>
                  <a:spLocks noChangeArrowheads="1"/>
                </p:cNvSpPr>
                <p:nvPr/>
              </p:nvSpPr>
              <p:spPr bwMode="auto">
                <a:xfrm>
                  <a:off x="1609" y="1324"/>
                  <a:ext cx="415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0" y="1727"/>
                <a:ext cx="1609" cy="506"/>
                <a:chOff x="0" y="1727"/>
                <a:chExt cx="1609" cy="506"/>
              </a:xfrm>
            </p:grpSpPr>
            <p:sp>
              <p:nvSpPr>
                <p:cNvPr id="58379" name="Rectangle 11"/>
                <p:cNvSpPr>
                  <a:spLocks noChangeArrowheads="1"/>
                </p:cNvSpPr>
                <p:nvPr/>
              </p:nvSpPr>
              <p:spPr bwMode="auto">
                <a:xfrm>
                  <a:off x="6" y="1733"/>
                  <a:ext cx="159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>
                      <a:latin typeface="Times New Roman" pitchFamily="18" charset="0"/>
                      <a:cs typeface="Times New Roman" pitchFamily="18" charset="0"/>
                    </a:rPr>
                    <a:t>$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|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wc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-l</a:t>
                  </a:r>
                  <a:endParaRPr lang="en-US" sz="36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5840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160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609" y="1727"/>
                <a:ext cx="4150" cy="506"/>
                <a:chOff x="1609" y="1727"/>
                <a:chExt cx="4150" cy="506"/>
              </a:xfrm>
            </p:grpSpPr>
            <p:sp>
              <p:nvSpPr>
                <p:cNvPr id="5838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15" y="1733"/>
                  <a:ext cx="4138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provides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the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input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of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wc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</a:t>
                  </a:r>
                  <a:endParaRPr lang="tr-TR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So it will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count the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user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logged in.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58407" name="Rectangle 39"/>
                <p:cNvSpPr>
                  <a:spLocks noChangeArrowheads="1"/>
                </p:cNvSpPr>
                <p:nvPr/>
              </p:nvSpPr>
              <p:spPr bwMode="auto">
                <a:xfrm>
                  <a:off x="1609" y="1727"/>
                  <a:ext cx="4150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0" y="2245"/>
                <a:ext cx="1609" cy="506"/>
                <a:chOff x="0" y="2245"/>
                <a:chExt cx="1609" cy="506"/>
              </a:xfrm>
            </p:grpSpPr>
            <p:sp>
              <p:nvSpPr>
                <p:cNvPr id="58381" name="Rectangle 13"/>
                <p:cNvSpPr>
                  <a:spLocks noChangeArrowheads="1"/>
                </p:cNvSpPr>
                <p:nvPr/>
              </p:nvSpPr>
              <p:spPr bwMode="auto">
                <a:xfrm>
                  <a:off x="6" y="2251"/>
                  <a:ext cx="159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>
                      <a:latin typeface="Times New Roman" pitchFamily="18" charset="0"/>
                      <a:cs typeface="Times New Roman" pitchFamily="18" charset="0"/>
                    </a:rPr>
                    <a:t>$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ls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 -l |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wc</a:t>
                  </a:r>
                  <a:r>
                    <a:rPr lang="en-US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  -l</a:t>
                  </a:r>
                  <a:r>
                    <a:rPr lang="en-US" b="1"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58409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160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1609" y="2245"/>
                <a:ext cx="4150" cy="506"/>
                <a:chOff x="1609" y="2245"/>
                <a:chExt cx="4150" cy="506"/>
              </a:xfrm>
            </p:grpSpPr>
            <p:sp>
              <p:nvSpPr>
                <p:cNvPr id="58382" name="Rectangle 14"/>
                <p:cNvSpPr>
                  <a:spLocks noChangeArrowheads="1"/>
                </p:cNvSpPr>
                <p:nvPr/>
              </p:nvSpPr>
              <p:spPr bwMode="auto">
                <a:xfrm>
                  <a:off x="1615" y="2251"/>
                  <a:ext cx="4138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ls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provides the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input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of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wc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</a:t>
                  </a:r>
                  <a:endParaRPr lang="tr-TR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So it will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count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files in current directory.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5841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09" y="2245"/>
                  <a:ext cx="4150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0" y="2763"/>
                <a:ext cx="1609" cy="506"/>
                <a:chOff x="0" y="2763"/>
                <a:chExt cx="1609" cy="506"/>
              </a:xfrm>
            </p:grpSpPr>
            <p:sp>
              <p:nvSpPr>
                <p:cNvPr id="58383" name="Rectangle 15"/>
                <p:cNvSpPr>
                  <a:spLocks noChangeArrowheads="1"/>
                </p:cNvSpPr>
                <p:nvPr/>
              </p:nvSpPr>
              <p:spPr bwMode="auto">
                <a:xfrm>
                  <a:off x="6" y="2769"/>
                  <a:ext cx="159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$ </a:t>
                  </a:r>
                  <a:r>
                    <a:rPr lang="en-US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| </a:t>
                  </a:r>
                  <a:r>
                    <a:rPr lang="en-US" b="1" i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grep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 </a:t>
                  </a:r>
                  <a:r>
                    <a:rPr lang="en-US" b="1" dirty="0" err="1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nsrivast</a:t>
                  </a:r>
                  <a:endParaRPr lang="en-US" sz="36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5841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763"/>
                  <a:ext cx="160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9" name="Group 48"/>
              <p:cNvGrpSpPr>
                <a:grpSpLocks/>
              </p:cNvGrpSpPr>
              <p:nvPr/>
            </p:nvGrpSpPr>
            <p:grpSpPr bwMode="auto">
              <a:xfrm>
                <a:off x="1609" y="2763"/>
                <a:ext cx="4150" cy="506"/>
                <a:chOff x="1609" y="2763"/>
                <a:chExt cx="4150" cy="506"/>
              </a:xfrm>
            </p:grpSpPr>
            <p:sp>
              <p:nvSpPr>
                <p:cNvPr id="5838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15" y="2769"/>
                  <a:ext cx="4138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Output of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who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is given as input to </a:t>
                  </a:r>
                  <a:r>
                    <a:rPr lang="en-US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cs typeface="Times New Roman" pitchFamily="18" charset="0"/>
                    </a:rPr>
                    <a:t>grep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command </a:t>
                  </a:r>
                  <a:endParaRPr lang="tr-TR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So it will print if particular user is log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ged in.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tr-TR">
                      <a:latin typeface="Times New Roman" pitchFamily="18" charset="0"/>
                      <a:cs typeface="Times New Roman" pitchFamily="18" charset="0"/>
                    </a:rPr>
                    <a:t>Otherwise</a:t>
                  </a:r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 nothing is printed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auto">
                <a:xfrm>
                  <a:off x="1609" y="2763"/>
                  <a:ext cx="4150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58418" name="Rectangle 50"/>
            <p:cNvSpPr>
              <a:spLocks noChangeArrowheads="1"/>
            </p:cNvSpPr>
            <p:nvPr/>
          </p:nvSpPr>
          <p:spPr bwMode="auto">
            <a:xfrm>
              <a:off x="-2" y="-2"/>
              <a:ext cx="5763" cy="3273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AD5F-5202-4290-AE5B-401F2325AFDB}" type="slidenum">
              <a:rPr lang="tr-TR" altLang="en-US"/>
              <a:pPr/>
              <a:t>18</a:t>
            </a:fld>
            <a:endParaRPr lang="tr-TR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sz="3800" b="1"/>
              <a:t>Filter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7848600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/>
              <a:t>Accepting the input </a:t>
            </a:r>
          </a:p>
          <a:p>
            <a:pPr lvl="1">
              <a:lnSpc>
                <a:spcPct val="90000"/>
              </a:lnSpc>
            </a:pPr>
            <a:r>
              <a:rPr lang="tr-TR" sz="2500"/>
              <a:t>from the </a:t>
            </a:r>
            <a:r>
              <a:rPr lang="en-US" sz="2500"/>
              <a:t>standard input </a:t>
            </a:r>
            <a:endParaRPr lang="tr-TR" sz="2500"/>
          </a:p>
          <a:p>
            <a:pPr>
              <a:lnSpc>
                <a:spcPct val="90000"/>
              </a:lnSpc>
            </a:pPr>
            <a:r>
              <a:rPr lang="tr-TR" sz="2800"/>
              <a:t>and producing</a:t>
            </a:r>
            <a:r>
              <a:rPr lang="en-US" sz="2800"/>
              <a:t> </a:t>
            </a:r>
            <a:r>
              <a:rPr lang="tr-TR" sz="2800"/>
              <a:t>the</a:t>
            </a:r>
            <a:r>
              <a:rPr lang="en-US" sz="2800"/>
              <a:t> </a:t>
            </a:r>
            <a:r>
              <a:rPr lang="tr-TR" sz="2800"/>
              <a:t>result</a:t>
            </a:r>
            <a:r>
              <a:rPr lang="en-US" sz="2800"/>
              <a:t> </a:t>
            </a:r>
            <a:endParaRPr lang="tr-TR" sz="2800"/>
          </a:p>
          <a:p>
            <a:pPr lvl="1">
              <a:lnSpc>
                <a:spcPct val="90000"/>
              </a:lnSpc>
            </a:pPr>
            <a:r>
              <a:rPr lang="en-US" sz="2500"/>
              <a:t>on </a:t>
            </a:r>
            <a:r>
              <a:rPr lang="tr-TR" sz="2500"/>
              <a:t>the </a:t>
            </a:r>
            <a:r>
              <a:rPr lang="en-US" sz="2500"/>
              <a:t>standard output </a:t>
            </a:r>
            <a:endParaRPr lang="tr-TR" sz="2500"/>
          </a:p>
          <a:p>
            <a:pPr>
              <a:lnSpc>
                <a:spcPct val="90000"/>
              </a:lnSpc>
            </a:pPr>
            <a:r>
              <a:rPr lang="en-US" sz="2800"/>
              <a:t>is know as a filter. </a:t>
            </a:r>
          </a:p>
          <a:p>
            <a:pPr>
              <a:lnSpc>
                <a:spcPct val="90000"/>
              </a:lnSpc>
            </a:pPr>
            <a:r>
              <a:rPr lang="en-US" sz="2800"/>
              <a:t>A filter </a:t>
            </a:r>
            <a:endParaRPr lang="tr-TR" sz="2800"/>
          </a:p>
          <a:p>
            <a:pPr lvl="1">
              <a:lnSpc>
                <a:spcPct val="90000"/>
              </a:lnSpc>
            </a:pPr>
            <a:r>
              <a:rPr lang="en-US" sz="2500"/>
              <a:t>performs some kind of process on the input </a:t>
            </a:r>
            <a:endParaRPr lang="tr-TR" sz="2500"/>
          </a:p>
          <a:p>
            <a:pPr lvl="1">
              <a:lnSpc>
                <a:spcPct val="90000"/>
              </a:lnSpc>
            </a:pPr>
            <a:r>
              <a:rPr lang="en-US" sz="2500"/>
              <a:t>and </a:t>
            </a:r>
            <a:r>
              <a:rPr lang="tr-TR" sz="2500"/>
              <a:t>provides</a:t>
            </a:r>
            <a:r>
              <a:rPr lang="en-US" sz="2500"/>
              <a:t> output.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183C-1D48-4138-9C69-DF160C0E7049}" type="slidenum">
              <a:rPr lang="tr-TR" altLang="en-US"/>
              <a:pPr/>
              <a:t>19</a:t>
            </a:fld>
            <a:endParaRPr lang="tr-TR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3800" b="1"/>
              <a:t>Filter</a:t>
            </a:r>
            <a:r>
              <a:rPr lang="tr-TR" sz="3800" b="1"/>
              <a:t>: Examples</a:t>
            </a:r>
            <a:endParaRPr lang="en-US" sz="3800" b="1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637588" cy="4751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Suppose you have</a:t>
            </a:r>
            <a:r>
              <a:rPr lang="tr-TR" sz="2000"/>
              <a:t> a</a:t>
            </a:r>
            <a:r>
              <a:rPr lang="en-US" sz="2000"/>
              <a:t> file </a:t>
            </a:r>
            <a:endParaRPr lang="tr-TR" sz="2000"/>
          </a:p>
          <a:p>
            <a:pPr lvl="1">
              <a:lnSpc>
                <a:spcPct val="80000"/>
              </a:lnSpc>
            </a:pPr>
            <a:r>
              <a:rPr lang="en-US" sz="1800"/>
              <a:t>called 'hotel.txt' </a:t>
            </a:r>
            <a:endParaRPr lang="tr-TR" sz="1800"/>
          </a:p>
          <a:p>
            <a:pPr lvl="1">
              <a:lnSpc>
                <a:spcPct val="80000"/>
              </a:lnSpc>
            </a:pPr>
            <a:r>
              <a:rPr lang="en-US" sz="1800"/>
              <a:t>with 100 lines data, </a:t>
            </a:r>
          </a:p>
          <a:p>
            <a:pPr>
              <a:lnSpc>
                <a:spcPct val="80000"/>
              </a:lnSpc>
            </a:pPr>
            <a:r>
              <a:rPr lang="en-US" sz="2000"/>
              <a:t>you would like to print </a:t>
            </a:r>
            <a:r>
              <a:rPr lang="tr-TR" sz="2000"/>
              <a:t>the content</a:t>
            </a:r>
          </a:p>
          <a:p>
            <a:pPr lvl="1">
              <a:lnSpc>
                <a:spcPct val="80000"/>
              </a:lnSpc>
            </a:pPr>
            <a:r>
              <a:rPr lang="tr-TR" sz="1800"/>
              <a:t>only between the</a:t>
            </a:r>
            <a:r>
              <a:rPr lang="en-US" sz="1800"/>
              <a:t> line number</a:t>
            </a:r>
            <a:r>
              <a:rPr lang="tr-TR" sz="1800"/>
              <a:t>s</a:t>
            </a:r>
            <a:r>
              <a:rPr lang="en-US" sz="1800"/>
              <a:t> 20 </a:t>
            </a:r>
            <a:r>
              <a:rPr lang="tr-TR" sz="1800"/>
              <a:t>and</a:t>
            </a:r>
            <a:r>
              <a:rPr lang="en-US" sz="1800"/>
              <a:t> 30 </a:t>
            </a:r>
          </a:p>
          <a:p>
            <a:pPr lvl="1">
              <a:lnSpc>
                <a:spcPct val="80000"/>
              </a:lnSpc>
            </a:pPr>
            <a:r>
              <a:rPr lang="tr-TR" sz="1700"/>
              <a:t>and then </a:t>
            </a:r>
            <a:r>
              <a:rPr lang="en-US" sz="1700"/>
              <a:t>store this result to </a:t>
            </a:r>
            <a:r>
              <a:rPr lang="tr-TR" sz="1700"/>
              <a:t>the </a:t>
            </a:r>
            <a:r>
              <a:rPr lang="en-US" sz="1700"/>
              <a:t>file 'hlist' </a:t>
            </a:r>
            <a:endParaRPr lang="tr-TR" sz="1700"/>
          </a:p>
          <a:p>
            <a:pPr>
              <a:lnSpc>
                <a:spcPct val="80000"/>
              </a:lnSpc>
            </a:pPr>
            <a:r>
              <a:rPr lang="tr-TR" sz="2000"/>
              <a:t>The appropriate</a:t>
            </a:r>
            <a:r>
              <a:rPr lang="en-US" sz="2000"/>
              <a:t> command: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tail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+20 &lt; hotel.txt | </a:t>
            </a:r>
            <a:r>
              <a:rPr 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head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-n30 &gt;hlist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/>
              <a:t>Here </a:t>
            </a: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head</a:t>
            </a:r>
            <a:r>
              <a:rPr lang="en-US" sz="1800"/>
              <a:t> command is filter</a:t>
            </a:r>
            <a:r>
              <a:rPr lang="tr-TR" sz="1800"/>
              <a:t>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takes its input from </a:t>
            </a: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tail</a:t>
            </a:r>
            <a:r>
              <a:rPr lang="en-US" sz="1600"/>
              <a:t> command </a:t>
            </a:r>
          </a:p>
          <a:p>
            <a:pPr>
              <a:lnSpc>
                <a:spcPct val="80000"/>
              </a:lnSpc>
            </a:pPr>
            <a:r>
              <a:rPr 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tail</a:t>
            </a:r>
            <a:r>
              <a:rPr lang="en-US" sz="2000"/>
              <a:t> command start</a:t>
            </a:r>
            <a:r>
              <a:rPr lang="tr-TR" sz="2000"/>
              <a:t>s</a:t>
            </a:r>
            <a:r>
              <a:rPr lang="en-US" sz="2000"/>
              <a:t> selecting </a:t>
            </a:r>
            <a:endParaRPr lang="tr-TR" sz="2000"/>
          </a:p>
          <a:p>
            <a:pPr lvl="1">
              <a:lnSpc>
                <a:spcPct val="80000"/>
              </a:lnSpc>
            </a:pPr>
            <a:r>
              <a:rPr lang="en-US" sz="1800"/>
              <a:t>from line number 20 of given file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i.e. hotel.txt </a:t>
            </a:r>
          </a:p>
          <a:p>
            <a:pPr>
              <a:lnSpc>
                <a:spcPct val="80000"/>
              </a:lnSpc>
            </a:pPr>
            <a:r>
              <a:rPr lang="en-US" sz="1900"/>
              <a:t>and passes this lines as input to </a:t>
            </a:r>
            <a:r>
              <a:rPr lang="tr-TR" sz="1900"/>
              <a:t>the </a:t>
            </a:r>
            <a:r>
              <a:rPr 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head</a:t>
            </a:r>
            <a:r>
              <a:rPr lang="en-US" sz="2000"/>
              <a:t>, </a:t>
            </a:r>
            <a:endParaRPr lang="tr-TR" sz="2000"/>
          </a:p>
          <a:p>
            <a:pPr lvl="1">
              <a:lnSpc>
                <a:spcPct val="80000"/>
              </a:lnSpc>
            </a:pPr>
            <a:r>
              <a:rPr lang="en-US" sz="1800"/>
              <a:t>whose output is redirected </a:t>
            </a:r>
            <a:endParaRPr lang="tr-TR" sz="1800"/>
          </a:p>
          <a:p>
            <a:pPr lvl="1">
              <a:lnSpc>
                <a:spcPct val="80000"/>
              </a:lnSpc>
            </a:pPr>
            <a:r>
              <a:rPr lang="en-US" sz="1800"/>
              <a:t>to </a:t>
            </a:r>
            <a:r>
              <a:rPr lang="tr-TR" sz="1800"/>
              <a:t>the </a:t>
            </a:r>
            <a:r>
              <a:rPr lang="en-US" sz="1800"/>
              <a:t>'hlist' file.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Shell scripting (2 weeks)</a:t>
            </a:r>
          </a:p>
          <a:p>
            <a:pPr lvl="1"/>
            <a:r>
              <a:rPr lang="en-US" dirty="0" smtClean="0"/>
              <a:t>An address book app using shell scripts only</a:t>
            </a:r>
          </a:p>
          <a:p>
            <a:r>
              <a:rPr lang="en-US" dirty="0" smtClean="0"/>
              <a:t>Getting set up (2 weeks)</a:t>
            </a:r>
          </a:p>
          <a:p>
            <a:pPr lvl="1"/>
            <a:r>
              <a:rPr lang="en-US" dirty="0" smtClean="0"/>
              <a:t>Containerization </a:t>
            </a:r>
          </a:p>
          <a:p>
            <a:pPr lvl="1"/>
            <a:r>
              <a:rPr lang="en-US" dirty="0" smtClean="0"/>
              <a:t>Socket programming</a:t>
            </a:r>
          </a:p>
          <a:p>
            <a:r>
              <a:rPr lang="en-US" dirty="0" smtClean="0"/>
              <a:t>Simple LAMP applications (3 weeks)</a:t>
            </a:r>
          </a:p>
          <a:p>
            <a:pPr lvl="1"/>
            <a:r>
              <a:rPr lang="en-US" dirty="0" smtClean="0"/>
              <a:t>IRC chat client app</a:t>
            </a:r>
          </a:p>
          <a:p>
            <a:pPr lvl="1"/>
            <a:r>
              <a:rPr lang="en-US" dirty="0" smtClean="0"/>
              <a:t>Web app with API calls</a:t>
            </a:r>
          </a:p>
          <a:p>
            <a:r>
              <a:rPr lang="en-US" dirty="0" smtClean="0"/>
              <a:t>Simple MEAN/MERN applications (3 weeks)</a:t>
            </a:r>
          </a:p>
          <a:p>
            <a:pPr lvl="1"/>
            <a:r>
              <a:rPr lang="en-US" dirty="0" smtClean="0"/>
              <a:t>Dynamic dashboard</a:t>
            </a:r>
          </a:p>
          <a:p>
            <a:pPr lvl="1"/>
            <a:r>
              <a:rPr lang="en-US" dirty="0" smtClean="0"/>
              <a:t>Google calendar clone</a:t>
            </a:r>
          </a:p>
          <a:p>
            <a:r>
              <a:rPr lang="en-US" dirty="0" smtClean="0"/>
              <a:t>Ionic app (2 weeks)</a:t>
            </a:r>
          </a:p>
          <a:p>
            <a:pPr lvl="1"/>
            <a:r>
              <a:rPr lang="en-US" dirty="0" smtClean="0"/>
              <a:t>Location-based app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8660-2BA1-477C-85BC-C821B7AEB60B}" type="slidenum">
              <a:rPr lang="tr-TR" altLang="en-US"/>
              <a:pPr/>
              <a:t>20</a:t>
            </a:fld>
            <a:endParaRPr lang="tr-TR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3800" b="1"/>
              <a:t>Filter</a:t>
            </a:r>
            <a:r>
              <a:rPr lang="tr-TR" sz="3800" b="1"/>
              <a:t>: Examples</a:t>
            </a:r>
            <a:endParaRPr lang="en-US" sz="3800" b="1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8775"/>
            <a:ext cx="8637588" cy="4105275"/>
          </a:xfrm>
        </p:spPr>
        <p:txBody>
          <a:bodyPr/>
          <a:lstStyle/>
          <a:p>
            <a:r>
              <a:rPr lang="en-US" sz="2800"/>
              <a:t>Consider one more following example</a:t>
            </a:r>
            <a:br>
              <a:rPr lang="en-US" sz="2800"/>
            </a:br>
            <a:r>
              <a:rPr lang="en-US" sz="2800" b="1"/>
              <a:t>$ 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sort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 sname | 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uniq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&gt; u_sname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r>
              <a:rPr lang="en-US" sz="2800"/>
              <a:t>Here 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uniq</a:t>
            </a:r>
            <a:r>
              <a:rPr lang="tr-TR" sz="2800"/>
              <a:t> </a:t>
            </a:r>
            <a:r>
              <a:rPr lang="en-US" sz="2800"/>
              <a:t>is filter </a:t>
            </a:r>
            <a:endParaRPr lang="tr-TR" sz="2800"/>
          </a:p>
          <a:p>
            <a:pPr lvl="1"/>
            <a:r>
              <a:rPr lang="en-US" sz="2400"/>
              <a:t>takes its input from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sort</a:t>
            </a:r>
            <a:r>
              <a:rPr lang="en-US" sz="2400"/>
              <a:t> command </a:t>
            </a:r>
            <a:endParaRPr lang="tr-TR" sz="2400"/>
          </a:p>
          <a:p>
            <a:pPr lvl="1"/>
            <a:r>
              <a:rPr lang="en-US" sz="2400"/>
              <a:t>and redirect</a:t>
            </a:r>
            <a:r>
              <a:rPr lang="tr-TR" sz="2400"/>
              <a:t>s</a:t>
            </a:r>
            <a:r>
              <a:rPr lang="en-US" sz="2400"/>
              <a:t> to "u_sname" file.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AC46-6AE7-41E9-B47D-44D102369B58}" type="slidenum">
              <a:rPr lang="tr-TR" altLang="en-US"/>
              <a:pPr/>
              <a:t>21</a:t>
            </a:fld>
            <a:endParaRPr lang="tr-TR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en-US"/>
              <a:t>Processing in Background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200" b="1"/>
              <a:t>Use </a:t>
            </a:r>
            <a:r>
              <a:rPr lang="en-US" sz="2200" b="1"/>
              <a:t>ampersand (&amp;) </a:t>
            </a:r>
            <a:endParaRPr lang="tr-TR" sz="2200" b="1"/>
          </a:p>
          <a:p>
            <a:pPr lvl="1">
              <a:lnSpc>
                <a:spcPct val="90000"/>
              </a:lnSpc>
            </a:pPr>
            <a:r>
              <a:rPr lang="en-US" sz="2000" b="1"/>
              <a:t>at the end of command</a:t>
            </a:r>
            <a:endParaRPr lang="tr-TR" sz="2000" b="1"/>
          </a:p>
          <a:p>
            <a:pPr>
              <a:lnSpc>
                <a:spcPct val="90000"/>
              </a:lnSpc>
            </a:pPr>
            <a:r>
              <a:rPr lang="tr-TR" sz="2200" b="1"/>
              <a:t>To start the execution in background</a:t>
            </a:r>
          </a:p>
          <a:p>
            <a:pPr lvl="1">
              <a:lnSpc>
                <a:spcPct val="90000"/>
              </a:lnSpc>
            </a:pPr>
            <a:r>
              <a:rPr lang="tr-TR" sz="2000" b="1"/>
              <a:t>and enable the user to continue his/her processing</a:t>
            </a:r>
          </a:p>
          <a:p>
            <a:pPr lvl="1">
              <a:lnSpc>
                <a:spcPct val="90000"/>
              </a:lnSpc>
            </a:pPr>
            <a:r>
              <a:rPr lang="tr-TR" sz="2000" b="1"/>
              <a:t>during the execution of the command</a:t>
            </a:r>
          </a:p>
          <a:p>
            <a:pPr lvl="2">
              <a:lnSpc>
                <a:spcPct val="90000"/>
              </a:lnSpc>
            </a:pPr>
            <a:r>
              <a:rPr lang="tr-TR" sz="1800" b="1"/>
              <a:t>without interrupting </a:t>
            </a:r>
          </a:p>
          <a:p>
            <a:pPr>
              <a:lnSpc>
                <a:spcPct val="90000"/>
              </a:lnSpc>
            </a:pPr>
            <a:r>
              <a:rPr lang="en-US" sz="2200" b="1"/>
              <a:t>$ 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/ -R | 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wc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-l</a:t>
            </a:r>
            <a:endParaRPr lang="tr-TR" sz="2200"/>
          </a:p>
          <a:p>
            <a:pPr>
              <a:lnSpc>
                <a:spcPct val="90000"/>
              </a:lnSpc>
            </a:pPr>
            <a:r>
              <a:rPr lang="en-US" sz="2200"/>
              <a:t>This command will take lot of time </a:t>
            </a:r>
            <a:endParaRPr lang="tr-TR" sz="2200"/>
          </a:p>
          <a:p>
            <a:pPr lvl="1">
              <a:lnSpc>
                <a:spcPct val="90000"/>
              </a:lnSpc>
            </a:pPr>
            <a:r>
              <a:rPr lang="en-US" sz="2000"/>
              <a:t>to search all files on your system. 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So you can run such command</a:t>
            </a:r>
            <a:r>
              <a:rPr lang="tr-TR" sz="2200"/>
              <a:t>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 Background or simultaneously </a:t>
            </a:r>
            <a:endParaRPr lang="tr-TR" sz="2000"/>
          </a:p>
          <a:p>
            <a:pPr lvl="1">
              <a:lnSpc>
                <a:spcPct val="90000"/>
              </a:lnSpc>
            </a:pPr>
            <a:r>
              <a:rPr lang="en-US" sz="2000"/>
              <a:t>by </a:t>
            </a:r>
            <a:r>
              <a:rPr lang="tr-TR" sz="2000"/>
              <a:t>adding the </a:t>
            </a:r>
            <a:r>
              <a:rPr lang="en-US" sz="2000"/>
              <a:t>ampersand (&amp;)</a:t>
            </a:r>
            <a:r>
              <a:rPr lang="tr-TR" sz="2000"/>
              <a:t>: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200" b="1"/>
              <a:t>$ 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ls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/ -R | 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wc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-l</a:t>
            </a:r>
            <a:r>
              <a:rPr lang="tr-T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&amp;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0774-7499-415E-8ADE-C30E662E58EC}" type="slidenum">
              <a:rPr lang="tr-TR" altLang="en-US"/>
              <a:pPr/>
              <a:t>22</a:t>
            </a:fld>
            <a:endParaRPr lang="tr-TR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US"/>
              <a:t>Commands Related With Processes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8600" y="685800"/>
            <a:ext cx="8610600" cy="6019800"/>
            <a:chOff x="-2" y="-2"/>
            <a:chExt cx="5764" cy="5518"/>
          </a:xfrm>
        </p:grpSpPr>
        <p:grpSp>
          <p:nvGrpSpPr>
            <p:cNvPr id="3" name="Group 108"/>
            <p:cNvGrpSpPr>
              <a:grpSpLocks/>
            </p:cNvGrpSpPr>
            <p:nvPr/>
          </p:nvGrpSpPr>
          <p:grpSpPr bwMode="auto">
            <a:xfrm>
              <a:off x="0" y="0"/>
              <a:ext cx="5760" cy="5514"/>
              <a:chOff x="0" y="0"/>
              <a:chExt cx="5760" cy="5514"/>
            </a:xfrm>
          </p:grpSpPr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2629" cy="415"/>
                <a:chOff x="0" y="0"/>
                <a:chExt cx="2629" cy="415"/>
              </a:xfrm>
            </p:grpSpPr>
            <p:sp>
              <p:nvSpPr>
                <p:cNvPr id="61478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29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3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29" cy="391"/>
                  <a:chOff x="0" y="0"/>
                  <a:chExt cx="2629" cy="391"/>
                </a:xfrm>
              </p:grpSpPr>
              <p:sp>
                <p:nvSpPr>
                  <p:cNvPr id="61443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2617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4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For this purpose</a:t>
                    </a:r>
                    <a:endParaRPr 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47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629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43"/>
              <p:cNvGrpSpPr>
                <a:grpSpLocks/>
              </p:cNvGrpSpPr>
              <p:nvPr/>
            </p:nvGrpSpPr>
            <p:grpSpPr bwMode="auto">
              <a:xfrm>
                <a:off x="2629" y="0"/>
                <a:ext cx="1701" cy="415"/>
                <a:chOff x="2629" y="0"/>
                <a:chExt cx="1701" cy="415"/>
              </a:xfrm>
            </p:grpSpPr>
            <p:sp>
              <p:nvSpPr>
                <p:cNvPr id="61482" name="Rectangle 42"/>
                <p:cNvSpPr>
                  <a:spLocks noChangeArrowheads="1"/>
                </p:cNvSpPr>
                <p:nvPr/>
              </p:nvSpPr>
              <p:spPr bwMode="auto">
                <a:xfrm>
                  <a:off x="2629" y="0"/>
                  <a:ext cx="1701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41"/>
                <p:cNvGrpSpPr>
                  <a:grpSpLocks/>
                </p:cNvGrpSpPr>
                <p:nvPr/>
              </p:nvGrpSpPr>
              <p:grpSpPr bwMode="auto">
                <a:xfrm>
                  <a:off x="2629" y="0"/>
                  <a:ext cx="1701" cy="391"/>
                  <a:chOff x="2629" y="0"/>
                  <a:chExt cx="1701" cy="391"/>
                </a:xfrm>
              </p:grpSpPr>
              <p:sp>
                <p:nvSpPr>
                  <p:cNvPr id="61444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2635" y="6"/>
                    <a:ext cx="1689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4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Use this Command</a:t>
                    </a:r>
                    <a:endParaRPr 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48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629" y="0"/>
                    <a:ext cx="1701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4330" y="0"/>
                <a:ext cx="1430" cy="415"/>
                <a:chOff x="4330" y="0"/>
                <a:chExt cx="1430" cy="415"/>
              </a:xfrm>
            </p:grpSpPr>
            <p:sp>
              <p:nvSpPr>
                <p:cNvPr id="61486" name="Rectangle 46"/>
                <p:cNvSpPr>
                  <a:spLocks noChangeArrowheads="1"/>
                </p:cNvSpPr>
                <p:nvPr/>
              </p:nvSpPr>
              <p:spPr bwMode="auto">
                <a:xfrm>
                  <a:off x="4330" y="0"/>
                  <a:ext cx="1430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4330" y="0"/>
                  <a:ext cx="1430" cy="391"/>
                  <a:chOff x="4330" y="0"/>
                  <a:chExt cx="1430" cy="391"/>
                </a:xfrm>
              </p:grpSpPr>
              <p:sp>
                <p:nvSpPr>
                  <p:cNvPr id="6144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336" y="6"/>
                    <a:ext cx="1418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4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Examples</a:t>
                    </a:r>
                    <a:endParaRPr 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48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330" y="0"/>
                    <a:ext cx="1430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0" y="403"/>
                <a:ext cx="2629" cy="391"/>
                <a:chOff x="0" y="403"/>
                <a:chExt cx="2629" cy="391"/>
              </a:xfrm>
            </p:grpSpPr>
            <p:sp>
              <p:nvSpPr>
                <p:cNvPr id="61446" name="Rectangle 6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261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see currently running process 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488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62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2629" y="403"/>
                <a:ext cx="1701" cy="391"/>
                <a:chOff x="2629" y="403"/>
                <a:chExt cx="1701" cy="391"/>
              </a:xfrm>
            </p:grpSpPr>
            <p:sp>
              <p:nvSpPr>
                <p:cNvPr id="61447" name="Rectangle 7"/>
                <p:cNvSpPr>
                  <a:spLocks noChangeArrowheads="1"/>
                </p:cNvSpPr>
                <p:nvPr/>
              </p:nvSpPr>
              <p:spPr bwMode="auto">
                <a:xfrm>
                  <a:off x="2635" y="409"/>
                  <a:ext cx="1689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endParaRPr lang="en-US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490" name="Rectangle 50"/>
                <p:cNvSpPr>
                  <a:spLocks noChangeArrowheads="1"/>
                </p:cNvSpPr>
                <p:nvPr/>
              </p:nvSpPr>
              <p:spPr bwMode="auto">
                <a:xfrm>
                  <a:off x="2629" y="403"/>
                  <a:ext cx="1701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4330" y="403"/>
                <a:ext cx="1430" cy="391"/>
                <a:chOff x="4330" y="403"/>
                <a:chExt cx="1430" cy="391"/>
              </a:xfrm>
            </p:grpSpPr>
            <p:sp>
              <p:nvSpPr>
                <p:cNvPr id="61448" name="Rectangle 8"/>
                <p:cNvSpPr>
                  <a:spLocks noChangeArrowheads="1"/>
                </p:cNvSpPr>
                <p:nvPr/>
              </p:nvSpPr>
              <p:spPr bwMode="auto">
                <a:xfrm>
                  <a:off x="4336" y="409"/>
                  <a:ext cx="141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endParaRPr lang="en-US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492" name="Rectangle 52"/>
                <p:cNvSpPr>
                  <a:spLocks noChangeArrowheads="1"/>
                </p:cNvSpPr>
                <p:nvPr/>
              </p:nvSpPr>
              <p:spPr bwMode="auto">
                <a:xfrm>
                  <a:off x="4330" y="403"/>
                  <a:ext cx="143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0" y="806"/>
                <a:ext cx="2629" cy="391"/>
                <a:chOff x="0" y="806"/>
                <a:chExt cx="2629" cy="391"/>
              </a:xfrm>
            </p:grpSpPr>
            <p:sp>
              <p:nvSpPr>
                <p:cNvPr id="61449" name="Rectangle 9"/>
                <p:cNvSpPr>
                  <a:spLocks noChangeArrowheads="1"/>
                </p:cNvSpPr>
                <p:nvPr/>
              </p:nvSpPr>
              <p:spPr bwMode="auto">
                <a:xfrm>
                  <a:off x="6" y="812"/>
                  <a:ext cx="261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stop any process by PID i.e. to kill process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494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262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>
                <a:off x="2629" y="806"/>
                <a:ext cx="1701" cy="391"/>
                <a:chOff x="2629" y="806"/>
                <a:chExt cx="1701" cy="391"/>
              </a:xfrm>
            </p:grpSpPr>
            <p:sp>
              <p:nvSpPr>
                <p:cNvPr id="61450" name="Rectangle 10"/>
                <p:cNvSpPr>
                  <a:spLocks noChangeArrowheads="1"/>
                </p:cNvSpPr>
                <p:nvPr/>
              </p:nvSpPr>
              <p:spPr bwMode="auto">
                <a:xfrm>
                  <a:off x="2635" y="812"/>
                  <a:ext cx="1689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kill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    {PID}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496" name="Rectangle 56"/>
                <p:cNvSpPr>
                  <a:spLocks noChangeArrowheads="1"/>
                </p:cNvSpPr>
                <p:nvPr/>
              </p:nvSpPr>
              <p:spPr bwMode="auto">
                <a:xfrm>
                  <a:off x="2629" y="806"/>
                  <a:ext cx="1701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59"/>
              <p:cNvGrpSpPr>
                <a:grpSpLocks/>
              </p:cNvGrpSpPr>
              <p:nvPr/>
            </p:nvGrpSpPr>
            <p:grpSpPr bwMode="auto">
              <a:xfrm>
                <a:off x="4330" y="806"/>
                <a:ext cx="1430" cy="391"/>
                <a:chOff x="4330" y="806"/>
                <a:chExt cx="1430" cy="391"/>
              </a:xfrm>
            </p:grpSpPr>
            <p:sp>
              <p:nvSpPr>
                <p:cNvPr id="6145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36" y="812"/>
                  <a:ext cx="141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kill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  1012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49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30" y="806"/>
                  <a:ext cx="143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61"/>
              <p:cNvGrpSpPr>
                <a:grpSpLocks/>
              </p:cNvGrpSpPr>
              <p:nvPr/>
            </p:nvGrpSpPr>
            <p:grpSpPr bwMode="auto">
              <a:xfrm>
                <a:off x="0" y="1209"/>
                <a:ext cx="2629" cy="391"/>
                <a:chOff x="0" y="1209"/>
                <a:chExt cx="2629" cy="391"/>
              </a:xfrm>
            </p:grpSpPr>
            <p:sp>
              <p:nvSpPr>
                <p:cNvPr id="61452" name="Rectangle 12"/>
                <p:cNvSpPr>
                  <a:spLocks noChangeArrowheads="1"/>
                </p:cNvSpPr>
                <p:nvPr/>
              </p:nvSpPr>
              <p:spPr bwMode="auto">
                <a:xfrm>
                  <a:off x="6" y="1215"/>
                  <a:ext cx="261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stop processes by name i.e. to kill process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00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262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7" name="Group 63"/>
              <p:cNvGrpSpPr>
                <a:grpSpLocks/>
              </p:cNvGrpSpPr>
              <p:nvPr/>
            </p:nvGrpSpPr>
            <p:grpSpPr bwMode="auto">
              <a:xfrm>
                <a:off x="2629" y="1209"/>
                <a:ext cx="1701" cy="391"/>
                <a:chOff x="2629" y="1209"/>
                <a:chExt cx="1701" cy="391"/>
              </a:xfrm>
            </p:grpSpPr>
            <p:sp>
              <p:nvSpPr>
                <p:cNvPr id="61453" name="Rectangle 13"/>
                <p:cNvSpPr>
                  <a:spLocks noChangeArrowheads="1"/>
                </p:cNvSpPr>
                <p:nvPr/>
              </p:nvSpPr>
              <p:spPr bwMode="auto">
                <a:xfrm>
                  <a:off x="2635" y="1215"/>
                  <a:ext cx="1689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killall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   {Proc-name}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02" name="Rectangle 62"/>
                <p:cNvSpPr>
                  <a:spLocks noChangeArrowheads="1"/>
                </p:cNvSpPr>
                <p:nvPr/>
              </p:nvSpPr>
              <p:spPr bwMode="auto">
                <a:xfrm>
                  <a:off x="2629" y="1209"/>
                  <a:ext cx="1701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8" name="Group 65"/>
              <p:cNvGrpSpPr>
                <a:grpSpLocks/>
              </p:cNvGrpSpPr>
              <p:nvPr/>
            </p:nvGrpSpPr>
            <p:grpSpPr bwMode="auto">
              <a:xfrm>
                <a:off x="4330" y="1209"/>
                <a:ext cx="1430" cy="391"/>
                <a:chOff x="4330" y="1209"/>
                <a:chExt cx="1430" cy="391"/>
              </a:xfrm>
            </p:grpSpPr>
            <p:sp>
              <p:nvSpPr>
                <p:cNvPr id="6145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36" y="1215"/>
                  <a:ext cx="141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killall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httpd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0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30" y="1209"/>
                  <a:ext cx="143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9" name="Group 67"/>
              <p:cNvGrpSpPr>
                <a:grpSpLocks/>
              </p:cNvGrpSpPr>
              <p:nvPr/>
            </p:nvGrpSpPr>
            <p:grpSpPr bwMode="auto">
              <a:xfrm>
                <a:off x="0" y="1612"/>
                <a:ext cx="2629" cy="391"/>
                <a:chOff x="0" y="1612"/>
                <a:chExt cx="2629" cy="391"/>
              </a:xfrm>
            </p:grpSpPr>
            <p:sp>
              <p:nvSpPr>
                <p:cNvPr id="61455" name="Rectangle 15"/>
                <p:cNvSpPr>
                  <a:spLocks noChangeArrowheads="1"/>
                </p:cNvSpPr>
                <p:nvPr/>
              </p:nvSpPr>
              <p:spPr bwMode="auto">
                <a:xfrm>
                  <a:off x="6" y="1618"/>
                  <a:ext cx="261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get information about all running process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06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262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0" name="Group 69"/>
              <p:cNvGrpSpPr>
                <a:grpSpLocks/>
              </p:cNvGrpSpPr>
              <p:nvPr/>
            </p:nvGrpSpPr>
            <p:grpSpPr bwMode="auto">
              <a:xfrm>
                <a:off x="2629" y="1612"/>
                <a:ext cx="1701" cy="391"/>
                <a:chOff x="2629" y="1612"/>
                <a:chExt cx="1701" cy="391"/>
              </a:xfrm>
            </p:grpSpPr>
            <p:sp>
              <p:nvSpPr>
                <p:cNvPr id="61456" name="Rectangle 16"/>
                <p:cNvSpPr>
                  <a:spLocks noChangeArrowheads="1"/>
                </p:cNvSpPr>
                <p:nvPr/>
              </p:nvSpPr>
              <p:spPr bwMode="auto">
                <a:xfrm>
                  <a:off x="2635" y="1618"/>
                  <a:ext cx="1689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-ag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629" y="1612"/>
                  <a:ext cx="1701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1" name="Group 71"/>
              <p:cNvGrpSpPr>
                <a:grpSpLocks/>
              </p:cNvGrpSpPr>
              <p:nvPr/>
            </p:nvGrpSpPr>
            <p:grpSpPr bwMode="auto">
              <a:xfrm>
                <a:off x="4330" y="1612"/>
                <a:ext cx="1430" cy="391"/>
                <a:chOff x="4330" y="1612"/>
                <a:chExt cx="1430" cy="391"/>
              </a:xfrm>
            </p:grpSpPr>
            <p:sp>
              <p:nvSpPr>
                <p:cNvPr id="6145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36" y="1618"/>
                  <a:ext cx="141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-ag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1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30" y="1612"/>
                  <a:ext cx="143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73"/>
              <p:cNvGrpSpPr>
                <a:grpSpLocks/>
              </p:cNvGrpSpPr>
              <p:nvPr/>
            </p:nvGrpSpPr>
            <p:grpSpPr bwMode="auto">
              <a:xfrm>
                <a:off x="0" y="2015"/>
                <a:ext cx="2629" cy="391"/>
                <a:chOff x="0" y="2015"/>
                <a:chExt cx="2629" cy="391"/>
              </a:xfrm>
            </p:grpSpPr>
            <p:sp>
              <p:nvSpPr>
                <p:cNvPr id="61458" name="Rectangle 18"/>
                <p:cNvSpPr>
                  <a:spLocks noChangeArrowheads="1"/>
                </p:cNvSpPr>
                <p:nvPr/>
              </p:nvSpPr>
              <p:spPr bwMode="auto">
                <a:xfrm>
                  <a:off x="6" y="2021"/>
                  <a:ext cx="261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stop all process except your shell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12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262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3" name="Group 75"/>
              <p:cNvGrpSpPr>
                <a:grpSpLocks/>
              </p:cNvGrpSpPr>
              <p:nvPr/>
            </p:nvGrpSpPr>
            <p:grpSpPr bwMode="auto">
              <a:xfrm>
                <a:off x="2629" y="2015"/>
                <a:ext cx="1701" cy="391"/>
                <a:chOff x="2629" y="2015"/>
                <a:chExt cx="1701" cy="391"/>
              </a:xfrm>
            </p:grpSpPr>
            <p:sp>
              <p:nvSpPr>
                <p:cNvPr id="6145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35" y="2021"/>
                  <a:ext cx="1689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kill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0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14" name="Rectangle 74"/>
                <p:cNvSpPr>
                  <a:spLocks noChangeArrowheads="1"/>
                </p:cNvSpPr>
                <p:nvPr/>
              </p:nvSpPr>
              <p:spPr bwMode="auto">
                <a:xfrm>
                  <a:off x="2629" y="2015"/>
                  <a:ext cx="1701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4" name="Group 77"/>
              <p:cNvGrpSpPr>
                <a:grpSpLocks/>
              </p:cNvGrpSpPr>
              <p:nvPr/>
            </p:nvGrpSpPr>
            <p:grpSpPr bwMode="auto">
              <a:xfrm>
                <a:off x="4330" y="2015"/>
                <a:ext cx="1430" cy="391"/>
                <a:chOff x="4330" y="2015"/>
                <a:chExt cx="1430" cy="391"/>
              </a:xfrm>
            </p:grpSpPr>
            <p:sp>
              <p:nvSpPr>
                <p:cNvPr id="6146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36" y="2021"/>
                  <a:ext cx="141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kill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0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16" name="Rectangle 76"/>
                <p:cNvSpPr>
                  <a:spLocks noChangeArrowheads="1"/>
                </p:cNvSpPr>
                <p:nvPr/>
              </p:nvSpPr>
              <p:spPr bwMode="auto">
                <a:xfrm>
                  <a:off x="4330" y="2015"/>
                  <a:ext cx="143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5" name="Group 79"/>
              <p:cNvGrpSpPr>
                <a:grpSpLocks/>
              </p:cNvGrpSpPr>
              <p:nvPr/>
            </p:nvGrpSpPr>
            <p:grpSpPr bwMode="auto">
              <a:xfrm>
                <a:off x="0" y="2418"/>
                <a:ext cx="2629" cy="506"/>
                <a:chOff x="0" y="2418"/>
                <a:chExt cx="2629" cy="506"/>
              </a:xfrm>
            </p:grpSpPr>
            <p:sp>
              <p:nvSpPr>
                <p:cNvPr id="614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" y="2424"/>
                  <a:ext cx="261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For background processing (With &amp;, use to put particular command and program in background)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18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262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6" name="Group 81"/>
              <p:cNvGrpSpPr>
                <a:grpSpLocks/>
              </p:cNvGrpSpPr>
              <p:nvPr/>
            </p:nvGrpSpPr>
            <p:grpSpPr bwMode="auto">
              <a:xfrm>
                <a:off x="2629" y="2418"/>
                <a:ext cx="1701" cy="506"/>
                <a:chOff x="2629" y="2418"/>
                <a:chExt cx="1701" cy="506"/>
              </a:xfrm>
            </p:grpSpPr>
            <p:sp>
              <p:nvSpPr>
                <p:cNvPr id="6146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35" y="2424"/>
                  <a:ext cx="1689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linux-command  &amp;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20" name="Rectangle 80"/>
                <p:cNvSpPr>
                  <a:spLocks noChangeArrowheads="1"/>
                </p:cNvSpPr>
                <p:nvPr/>
              </p:nvSpPr>
              <p:spPr bwMode="auto">
                <a:xfrm>
                  <a:off x="2629" y="2418"/>
                  <a:ext cx="1701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7" name="Group 83"/>
              <p:cNvGrpSpPr>
                <a:grpSpLocks/>
              </p:cNvGrpSpPr>
              <p:nvPr/>
            </p:nvGrpSpPr>
            <p:grpSpPr bwMode="auto">
              <a:xfrm>
                <a:off x="4330" y="2418"/>
                <a:ext cx="1430" cy="506"/>
                <a:chOff x="4330" y="2418"/>
                <a:chExt cx="1430" cy="506"/>
              </a:xfrm>
            </p:grpSpPr>
            <p:sp>
              <p:nvSpPr>
                <p:cNvPr id="6146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36" y="2424"/>
                  <a:ext cx="1418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ls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/ -R |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wc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-l &amp;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22" name="Rectangle 82"/>
                <p:cNvSpPr>
                  <a:spLocks noChangeArrowheads="1"/>
                </p:cNvSpPr>
                <p:nvPr/>
              </p:nvSpPr>
              <p:spPr bwMode="auto">
                <a:xfrm>
                  <a:off x="4330" y="2418"/>
                  <a:ext cx="1430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8" name="Group 85"/>
              <p:cNvGrpSpPr>
                <a:grpSpLocks/>
              </p:cNvGrpSpPr>
              <p:nvPr/>
            </p:nvGrpSpPr>
            <p:grpSpPr bwMode="auto">
              <a:xfrm>
                <a:off x="0" y="2936"/>
                <a:ext cx="2629" cy="506"/>
                <a:chOff x="0" y="2936"/>
                <a:chExt cx="2629" cy="506"/>
              </a:xfrm>
            </p:grpSpPr>
            <p:sp>
              <p:nvSpPr>
                <p:cNvPr id="61464" name="Rectangle 24"/>
                <p:cNvSpPr>
                  <a:spLocks noChangeArrowheads="1"/>
                </p:cNvSpPr>
                <p:nvPr/>
              </p:nvSpPr>
              <p:spPr bwMode="auto">
                <a:xfrm>
                  <a:off x="6" y="2942"/>
                  <a:ext cx="2617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display the owner of the processes along with the processes </a:t>
                  </a:r>
                  <a:r>
                    <a:rPr lang="en-US" sz="12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24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2936"/>
                  <a:ext cx="2629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9" name="Group 87"/>
              <p:cNvGrpSpPr>
                <a:grpSpLocks/>
              </p:cNvGrpSpPr>
              <p:nvPr/>
            </p:nvGrpSpPr>
            <p:grpSpPr bwMode="auto">
              <a:xfrm>
                <a:off x="2629" y="2936"/>
                <a:ext cx="1701" cy="506"/>
                <a:chOff x="2629" y="2936"/>
                <a:chExt cx="1701" cy="506"/>
              </a:xfrm>
            </p:grpSpPr>
            <p:sp>
              <p:nvSpPr>
                <p:cNvPr id="61465" name="Rectangle 25"/>
                <p:cNvSpPr>
                  <a:spLocks noChangeArrowheads="1"/>
                </p:cNvSpPr>
                <p:nvPr/>
              </p:nvSpPr>
              <p:spPr bwMode="auto">
                <a:xfrm>
                  <a:off x="2635" y="2942"/>
                  <a:ext cx="1689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aux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629" y="2936"/>
                  <a:ext cx="1701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30" name="Group 89"/>
              <p:cNvGrpSpPr>
                <a:grpSpLocks/>
              </p:cNvGrpSpPr>
              <p:nvPr/>
            </p:nvGrpSpPr>
            <p:grpSpPr bwMode="auto">
              <a:xfrm>
                <a:off x="4330" y="2936"/>
                <a:ext cx="1430" cy="506"/>
                <a:chOff x="4330" y="2936"/>
                <a:chExt cx="1430" cy="506"/>
              </a:xfrm>
            </p:grpSpPr>
            <p:sp>
              <p:nvSpPr>
                <p:cNvPr id="61466" name="Rectangle 26"/>
                <p:cNvSpPr>
                  <a:spLocks noChangeArrowheads="1"/>
                </p:cNvSpPr>
                <p:nvPr/>
              </p:nvSpPr>
              <p:spPr bwMode="auto">
                <a:xfrm>
                  <a:off x="4336" y="2942"/>
                  <a:ext cx="1418" cy="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aux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28" name="Rectangle 88"/>
                <p:cNvSpPr>
                  <a:spLocks noChangeArrowheads="1"/>
                </p:cNvSpPr>
                <p:nvPr/>
              </p:nvSpPr>
              <p:spPr bwMode="auto">
                <a:xfrm>
                  <a:off x="4330" y="2936"/>
                  <a:ext cx="1430" cy="5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31" name="Group 91"/>
              <p:cNvGrpSpPr>
                <a:grpSpLocks/>
              </p:cNvGrpSpPr>
              <p:nvPr/>
            </p:nvGrpSpPr>
            <p:grpSpPr bwMode="auto">
              <a:xfrm>
                <a:off x="0" y="3454"/>
                <a:ext cx="2629" cy="851"/>
                <a:chOff x="0" y="3454"/>
                <a:chExt cx="2629" cy="851"/>
              </a:xfrm>
            </p:grpSpPr>
            <p:sp>
              <p:nvSpPr>
                <p:cNvPr id="61467" name="Rectangle 27"/>
                <p:cNvSpPr>
                  <a:spLocks noChangeArrowheads="1"/>
                </p:cNvSpPr>
                <p:nvPr/>
              </p:nvSpPr>
              <p:spPr bwMode="auto">
                <a:xfrm>
                  <a:off x="6" y="3460"/>
                  <a:ext cx="2617" cy="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see if a particular process is running or not. For this purpose you have to use ps command in combination with the grep command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30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3454"/>
                  <a:ext cx="2629" cy="85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1440" name="Group 93"/>
              <p:cNvGrpSpPr>
                <a:grpSpLocks/>
              </p:cNvGrpSpPr>
              <p:nvPr/>
            </p:nvGrpSpPr>
            <p:grpSpPr bwMode="auto">
              <a:xfrm>
                <a:off x="2629" y="3454"/>
                <a:ext cx="1701" cy="851"/>
                <a:chOff x="2629" y="3454"/>
                <a:chExt cx="1701" cy="851"/>
              </a:xfrm>
            </p:grpSpPr>
            <p:sp>
              <p:nvSpPr>
                <p:cNvPr id="61468" name="Rectangle 28"/>
                <p:cNvSpPr>
                  <a:spLocks noChangeArrowheads="1"/>
                </p:cNvSpPr>
                <p:nvPr/>
              </p:nvSpPr>
              <p:spPr bwMode="auto">
                <a:xfrm>
                  <a:off x="2635" y="3460"/>
                  <a:ext cx="1689" cy="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ax |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grep</a:t>
                  </a:r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  {Proc-name}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32" name="Rectangle 92"/>
                <p:cNvSpPr>
                  <a:spLocks noChangeArrowheads="1"/>
                </p:cNvSpPr>
                <p:nvPr/>
              </p:nvSpPr>
              <p:spPr bwMode="auto">
                <a:xfrm>
                  <a:off x="2629" y="3454"/>
                  <a:ext cx="1701" cy="85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1441" name="Group 95"/>
              <p:cNvGrpSpPr>
                <a:grpSpLocks/>
              </p:cNvGrpSpPr>
              <p:nvPr/>
            </p:nvGrpSpPr>
            <p:grpSpPr bwMode="auto">
              <a:xfrm>
                <a:off x="4330" y="3454"/>
                <a:ext cx="1430" cy="851"/>
                <a:chOff x="4330" y="3454"/>
                <a:chExt cx="1430" cy="851"/>
              </a:xfrm>
            </p:grpSpPr>
            <p:sp>
              <p:nvSpPr>
                <p:cNvPr id="61469" name="Rectangle 29"/>
                <p:cNvSpPr>
                  <a:spLocks noChangeArrowheads="1"/>
                </p:cNvSpPr>
                <p:nvPr/>
              </p:nvSpPr>
              <p:spPr bwMode="auto">
                <a:xfrm>
                  <a:off x="4336" y="3460"/>
                  <a:ext cx="1418" cy="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0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For e.g. you want to see whether Apache web server process is running or not then give command</a:t>
                  </a:r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</a:p>
                <a:p>
                  <a:pPr eaLnBrk="0" hangingPunct="0"/>
                  <a:r>
                    <a:rPr lang="en-US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</a:t>
                  </a:r>
                  <a:r>
                    <a:rPr lang="en-US" sz="1200" b="1"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ax | </a:t>
                  </a:r>
                  <a:r>
                    <a:rPr lang="en-US" sz="1200" b="1" i="1"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grep</a:t>
                  </a:r>
                  <a:r>
                    <a:rPr lang="en-US" sz="1200" b="1"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 httpd</a:t>
                  </a:r>
                  <a:endParaRPr lang="en-US" sz="2400">
                    <a:latin typeface="Courier New" pitchFamily="49" charset="0"/>
                  </a:endParaRPr>
                </a:p>
              </p:txBody>
            </p:sp>
            <p:sp>
              <p:nvSpPr>
                <p:cNvPr id="61534" name="Rectangle 94"/>
                <p:cNvSpPr>
                  <a:spLocks noChangeArrowheads="1"/>
                </p:cNvSpPr>
                <p:nvPr/>
              </p:nvSpPr>
              <p:spPr bwMode="auto">
                <a:xfrm>
                  <a:off x="4330" y="3454"/>
                  <a:ext cx="1430" cy="85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6" name="Group 97"/>
              <p:cNvGrpSpPr>
                <a:grpSpLocks/>
              </p:cNvGrpSpPr>
              <p:nvPr/>
            </p:nvGrpSpPr>
            <p:grpSpPr bwMode="auto">
              <a:xfrm>
                <a:off x="0" y="4317"/>
                <a:ext cx="2629" cy="794"/>
                <a:chOff x="0" y="4317"/>
                <a:chExt cx="2629" cy="794"/>
              </a:xfrm>
            </p:grpSpPr>
            <p:sp>
              <p:nvSpPr>
                <p:cNvPr id="61470" name="Rectangle 30"/>
                <p:cNvSpPr>
                  <a:spLocks noChangeArrowheads="1"/>
                </p:cNvSpPr>
                <p:nvPr/>
              </p:nvSpPr>
              <p:spPr bwMode="auto">
                <a:xfrm>
                  <a:off x="6" y="4323"/>
                  <a:ext cx="2617" cy="7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see currently running processes and other information like memory and CPU usage with real time updates.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36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4317"/>
                  <a:ext cx="2629" cy="7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7" name="Group 99"/>
              <p:cNvGrpSpPr>
                <a:grpSpLocks/>
              </p:cNvGrpSpPr>
              <p:nvPr/>
            </p:nvGrpSpPr>
            <p:grpSpPr bwMode="auto">
              <a:xfrm>
                <a:off x="2629" y="4317"/>
                <a:ext cx="1701" cy="794"/>
                <a:chOff x="2629" y="4317"/>
                <a:chExt cx="1701" cy="794"/>
              </a:xfrm>
            </p:grpSpPr>
            <p:sp>
              <p:nvSpPr>
                <p:cNvPr id="61471" name="Rectangle 31"/>
                <p:cNvSpPr>
                  <a:spLocks noChangeArrowheads="1"/>
                </p:cNvSpPr>
                <p:nvPr/>
              </p:nvSpPr>
              <p:spPr bwMode="auto">
                <a:xfrm>
                  <a:off x="2635" y="4323"/>
                  <a:ext cx="1689" cy="7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top</a:t>
                  </a:r>
                  <a:endParaRPr lang="en-US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38" name="Rectangle 98"/>
                <p:cNvSpPr>
                  <a:spLocks noChangeArrowheads="1"/>
                </p:cNvSpPr>
                <p:nvPr/>
              </p:nvSpPr>
              <p:spPr bwMode="auto">
                <a:xfrm>
                  <a:off x="2629" y="4317"/>
                  <a:ext cx="1701" cy="7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8" name="Group 101"/>
              <p:cNvGrpSpPr>
                <a:grpSpLocks/>
              </p:cNvGrpSpPr>
              <p:nvPr/>
            </p:nvGrpSpPr>
            <p:grpSpPr bwMode="auto">
              <a:xfrm>
                <a:off x="4330" y="4317"/>
                <a:ext cx="1430" cy="794"/>
                <a:chOff x="4330" y="4317"/>
                <a:chExt cx="1430" cy="794"/>
              </a:xfrm>
            </p:grpSpPr>
            <p:sp>
              <p:nvSpPr>
                <p:cNvPr id="61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4336" y="4323"/>
                  <a:ext cx="1418" cy="7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top</a:t>
                  </a:r>
                  <a:r>
                    <a:rPr lang="en-US" sz="1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/>
                  </a:r>
                  <a:br>
                    <a:rPr lang="en-US" sz="1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</a:br>
                  <a:r>
                    <a:rPr lang="en-US" sz="1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Note that to exit from top command press q.</a:t>
                  </a:r>
                  <a:endParaRPr lang="en-US" sz="1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40" name="Rectangle 100"/>
                <p:cNvSpPr>
                  <a:spLocks noChangeArrowheads="1"/>
                </p:cNvSpPr>
                <p:nvPr/>
              </p:nvSpPr>
              <p:spPr bwMode="auto">
                <a:xfrm>
                  <a:off x="4330" y="4317"/>
                  <a:ext cx="1430" cy="7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9" name="Group 103"/>
              <p:cNvGrpSpPr>
                <a:grpSpLocks/>
              </p:cNvGrpSpPr>
              <p:nvPr/>
            </p:nvGrpSpPr>
            <p:grpSpPr bwMode="auto">
              <a:xfrm>
                <a:off x="0" y="5123"/>
                <a:ext cx="2629" cy="391"/>
                <a:chOff x="0" y="5123"/>
                <a:chExt cx="2629" cy="391"/>
              </a:xfrm>
            </p:grpSpPr>
            <p:sp>
              <p:nvSpPr>
                <p:cNvPr id="61473" name="Rectangle 33"/>
                <p:cNvSpPr>
                  <a:spLocks noChangeArrowheads="1"/>
                </p:cNvSpPr>
                <p:nvPr/>
              </p:nvSpPr>
              <p:spPr bwMode="auto">
                <a:xfrm>
                  <a:off x="6" y="5129"/>
                  <a:ext cx="261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To display a tree of processes</a:t>
                  </a:r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61542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5123"/>
                  <a:ext cx="262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0" name="Group 105"/>
              <p:cNvGrpSpPr>
                <a:grpSpLocks/>
              </p:cNvGrpSpPr>
              <p:nvPr/>
            </p:nvGrpSpPr>
            <p:grpSpPr bwMode="auto">
              <a:xfrm>
                <a:off x="2629" y="5123"/>
                <a:ext cx="1701" cy="391"/>
                <a:chOff x="2629" y="5123"/>
                <a:chExt cx="1701" cy="391"/>
              </a:xfrm>
            </p:grpSpPr>
            <p:sp>
              <p:nvSpPr>
                <p:cNvPr id="61474" name="Rectangle 34"/>
                <p:cNvSpPr>
                  <a:spLocks noChangeArrowheads="1"/>
                </p:cNvSpPr>
                <p:nvPr/>
              </p:nvSpPr>
              <p:spPr bwMode="auto">
                <a:xfrm>
                  <a:off x="2635" y="5129"/>
                  <a:ext cx="1689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pstree</a:t>
                  </a:r>
                  <a:endParaRPr lang="en-US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4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629" y="5123"/>
                  <a:ext cx="1701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1" name="Group 107"/>
              <p:cNvGrpSpPr>
                <a:grpSpLocks/>
              </p:cNvGrpSpPr>
              <p:nvPr/>
            </p:nvGrpSpPr>
            <p:grpSpPr bwMode="auto">
              <a:xfrm>
                <a:off x="4330" y="5123"/>
                <a:ext cx="1430" cy="391"/>
                <a:chOff x="4330" y="5123"/>
                <a:chExt cx="1430" cy="391"/>
              </a:xfrm>
            </p:grpSpPr>
            <p:sp>
              <p:nvSpPr>
                <p:cNvPr id="61475" name="Rectangle 35"/>
                <p:cNvSpPr>
                  <a:spLocks noChangeArrowheads="1"/>
                </p:cNvSpPr>
                <p:nvPr/>
              </p:nvSpPr>
              <p:spPr bwMode="auto">
                <a:xfrm>
                  <a:off x="4336" y="5129"/>
                  <a:ext cx="1418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$ </a:t>
                  </a:r>
                  <a:r>
                    <a:rPr lang="en-US" sz="1200" b="1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  <a:ea typeface="Arial Unicode MS" pitchFamily="34" charset="-128"/>
                      <a:cs typeface="Arial Unicode MS" pitchFamily="34" charset="-128"/>
                    </a:rPr>
                    <a:t>pstree</a:t>
                  </a:r>
                  <a:endParaRPr lang="en-US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61546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30" y="5123"/>
                  <a:ext cx="1430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61549" name="Rectangle 109"/>
            <p:cNvSpPr>
              <a:spLocks noChangeArrowheads="1"/>
            </p:cNvSpPr>
            <p:nvPr/>
          </p:nvSpPr>
          <p:spPr bwMode="auto">
            <a:xfrm>
              <a:off x="-2" y="-2"/>
              <a:ext cx="5764" cy="5518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F3D1-FEC5-4445-8B69-2583B3881598}" type="slidenum">
              <a:rPr lang="tr-TR" altLang="en-US"/>
              <a:pPr/>
              <a:t>23</a:t>
            </a:fld>
            <a:endParaRPr lang="tr-TR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3800" b="1"/>
              <a:t>if condition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if condition </a:t>
            </a:r>
            <a:endParaRPr lang="tr-TR" sz="1900"/>
          </a:p>
          <a:p>
            <a:pPr lvl="1">
              <a:lnSpc>
                <a:spcPct val="80000"/>
              </a:lnSpc>
            </a:pPr>
            <a:r>
              <a:rPr lang="en-US" sz="1700"/>
              <a:t>used for making decision</a:t>
            </a:r>
            <a:r>
              <a:rPr lang="tr-TR" sz="1700"/>
              <a:t>s</a:t>
            </a:r>
            <a:r>
              <a:rPr lang="en-US" sz="1700"/>
              <a:t> in shell script, </a:t>
            </a:r>
            <a:endParaRPr lang="tr-TR" sz="1700"/>
          </a:p>
          <a:p>
            <a:pPr lvl="1">
              <a:lnSpc>
                <a:spcPct val="80000"/>
              </a:lnSpc>
            </a:pPr>
            <a:r>
              <a:rPr lang="en-US" sz="1700"/>
              <a:t>If </a:t>
            </a:r>
            <a:r>
              <a:rPr lang="tr-TR" sz="1700"/>
              <a:t>the</a:t>
            </a:r>
            <a:r>
              <a:rPr lang="en-US" sz="1700"/>
              <a:t> condition is true </a:t>
            </a:r>
            <a:endParaRPr lang="tr-TR" sz="1700"/>
          </a:p>
          <a:p>
            <a:pPr lvl="1">
              <a:lnSpc>
                <a:spcPct val="80000"/>
              </a:lnSpc>
            </a:pPr>
            <a:r>
              <a:rPr lang="en-US" sz="1700"/>
              <a:t>then command1 is executed.</a:t>
            </a:r>
            <a:br>
              <a:rPr lang="en-US" sz="1700"/>
            </a:br>
            <a:endParaRPr lang="en-US" sz="1700"/>
          </a:p>
          <a:p>
            <a:pPr>
              <a:lnSpc>
                <a:spcPct val="80000"/>
              </a:lnSpc>
            </a:pPr>
            <a:r>
              <a:rPr lang="en-US" sz="1900" i="1"/>
              <a:t>Syntax: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condition </a:t>
            </a: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then c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ommand1</a:t>
            </a: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if 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condition </a:t>
            </a: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is true or 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</a:t>
            </a: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exit status of condition is 0 (zero) ... ... fi</a:t>
            </a:r>
            <a:r>
              <a:rPr lang="en-US" sz="1900" i="1">
                <a:latin typeface="Arial Unicode MS" pitchFamily="34" charset="-128"/>
              </a:rPr>
              <a:t> </a:t>
            </a:r>
            <a:endParaRPr lang="tr-TR" sz="1900" i="1">
              <a:latin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tr-TR" sz="1900"/>
              <a:t>condition</a:t>
            </a:r>
            <a:r>
              <a:rPr lang="en-US" sz="1900"/>
              <a:t> </a:t>
            </a:r>
          </a:p>
          <a:p>
            <a:pPr>
              <a:lnSpc>
                <a:spcPct val="80000"/>
              </a:lnSpc>
            </a:pPr>
            <a:r>
              <a:rPr lang="en-US" sz="1900"/>
              <a:t>is defined as:</a:t>
            </a:r>
            <a:br>
              <a:rPr lang="en-US" sz="1900"/>
            </a:br>
            <a:r>
              <a:rPr lang="en-US" sz="1900"/>
              <a:t>"</a:t>
            </a:r>
            <a:r>
              <a:rPr lang="en-US" sz="1900" i="1"/>
              <a:t>Condition is nothing but comparison between two values.</a:t>
            </a:r>
            <a:r>
              <a:rPr lang="en-US" sz="1900"/>
              <a:t>"</a:t>
            </a:r>
            <a:br>
              <a:rPr lang="en-US" sz="1900"/>
            </a:br>
            <a:endParaRPr lang="en-US" sz="1900"/>
          </a:p>
          <a:p>
            <a:pPr>
              <a:lnSpc>
                <a:spcPct val="80000"/>
              </a:lnSpc>
            </a:pPr>
            <a:r>
              <a:rPr lang="en-US" sz="1900"/>
              <a:t>For compression </a:t>
            </a:r>
            <a:endParaRPr lang="tr-TR" sz="1900"/>
          </a:p>
          <a:p>
            <a:pPr lvl="1">
              <a:lnSpc>
                <a:spcPct val="80000"/>
              </a:lnSpc>
            </a:pPr>
            <a:r>
              <a:rPr lang="en-US" sz="1700"/>
              <a:t>you can use test </a:t>
            </a:r>
            <a:endParaRPr lang="tr-TR" sz="1700"/>
          </a:p>
          <a:p>
            <a:pPr lvl="1">
              <a:lnSpc>
                <a:spcPct val="80000"/>
              </a:lnSpc>
            </a:pPr>
            <a:r>
              <a:rPr lang="en-US" sz="1700"/>
              <a:t>or [ expr ] statements </a:t>
            </a:r>
            <a:endParaRPr lang="tr-TR" sz="1700"/>
          </a:p>
          <a:p>
            <a:pPr lvl="1">
              <a:lnSpc>
                <a:spcPct val="80000"/>
              </a:lnSpc>
            </a:pPr>
            <a:r>
              <a:rPr lang="en-US" sz="1700"/>
              <a:t>or even exist status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57C-C1AC-474A-BC79-B90267941F84}" type="slidenum">
              <a:rPr lang="tr-TR" altLang="en-US"/>
              <a:pPr/>
              <a:t>24</a:t>
            </a:fld>
            <a:endParaRPr lang="tr-TR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</a:t>
            </a:r>
            <a:r>
              <a:rPr lang="en-US" b="1"/>
              <a:t> command </a:t>
            </a:r>
            <a:r>
              <a:rPr lang="en-US">
                <a:latin typeface="Courier New" pitchFamily="49" charset="0"/>
              </a:rPr>
              <a:t>or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 expr ]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</a:t>
            </a:r>
            <a:r>
              <a:rPr lang="en-US"/>
              <a:t> command or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 expr ]</a:t>
            </a:r>
            <a:r>
              <a:rPr lang="en-US"/>
              <a:t> </a:t>
            </a:r>
          </a:p>
          <a:p>
            <a:pPr lvl="1"/>
            <a:r>
              <a:rPr lang="en-US"/>
              <a:t>is used to see if an expression is true, </a:t>
            </a:r>
          </a:p>
          <a:p>
            <a:pPr lvl="1"/>
            <a:r>
              <a:rPr lang="en-US"/>
              <a:t>and if it is true it return zero(0), </a:t>
            </a:r>
          </a:p>
          <a:p>
            <a:pPr lvl="1"/>
            <a:r>
              <a:rPr lang="en-US"/>
              <a:t>otherwise returns nonzero for false.</a:t>
            </a:r>
            <a:br>
              <a:rPr lang="en-US"/>
            </a:br>
            <a:endParaRPr lang="en-US"/>
          </a:p>
          <a:p>
            <a:pPr lvl="1"/>
            <a:r>
              <a:rPr lang="en-US" i="1"/>
              <a:t>Syntax: </a:t>
            </a:r>
            <a:r>
              <a:rPr lang="en-US"/>
              <a:t/>
            </a:r>
            <a:br>
              <a:rPr lang="en-US"/>
            </a:b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expression</a:t>
            </a:r>
            <a:r>
              <a:rPr lang="en-US">
                <a:latin typeface="Courier New" pitchFamily="49" charset="0"/>
              </a:rPr>
              <a:t> </a:t>
            </a:r>
            <a:r>
              <a:rPr lang="tr-TR"/>
              <a:t>or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expression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D8A4-0458-4A7D-9888-60F6099A2ED9}" type="slidenum">
              <a:rPr lang="tr-TR" altLang="en-US"/>
              <a:pPr/>
              <a:t>25</a:t>
            </a:fld>
            <a:endParaRPr lang="tr-TR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command -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determine whether given argument number is positive.</a:t>
            </a:r>
          </a:p>
          <a:p>
            <a:pPr>
              <a:lnSpc>
                <a:spcPct val="90000"/>
              </a:lnSpc>
            </a:pPr>
            <a:r>
              <a:rPr lang="en-US" sz="1900">
                <a:latin typeface="Arial Unicode MS" pitchFamily="34" charset="-128"/>
              </a:rPr>
              <a:t>$ </a:t>
            </a: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cat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&gt; ispostive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#!/bin/sh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 Script to see whether argument is positive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$1 -gt 0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then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echo</a:t>
            </a: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"$1 number is positive"</a:t>
            </a:r>
            <a:b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</a:t>
            </a:r>
          </a:p>
          <a:p>
            <a:pPr>
              <a:lnSpc>
                <a:spcPct val="90000"/>
              </a:lnSpc>
            </a:pPr>
            <a:r>
              <a:rPr lang="en-US" sz="2200"/>
              <a:t>Run it as follows</a:t>
            </a:r>
            <a:br>
              <a:rPr lang="en-US" sz="2200"/>
            </a:br>
            <a:r>
              <a:rPr lang="en-US" sz="2200" b="1"/>
              <a:t>$ 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chmod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755 ispostive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/>
              <a:t>$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ispostive 5</a:t>
            </a:r>
            <a:r>
              <a:rPr lang="en-US" sz="2200"/>
              <a:t/>
            </a:r>
            <a:br>
              <a:rPr lang="en-US" sz="2200"/>
            </a:br>
            <a:r>
              <a:rPr lang="en-US" sz="2200" i="1"/>
              <a:t>5 number is positive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 b="1"/>
              <a:t>$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ispostive -45</a:t>
            </a:r>
            <a:r>
              <a:rPr lang="en-US" sz="2200"/>
              <a:t/>
            </a:r>
            <a:br>
              <a:rPr lang="en-US" sz="2200"/>
            </a:br>
            <a:r>
              <a:rPr lang="en-US" sz="2200" i="1"/>
              <a:t>Nothing is printed</a:t>
            </a:r>
            <a:endParaRPr lang="en-US"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E042-3132-49CE-A9A4-708ACE966DF2}" type="slidenum">
              <a:rPr lang="tr-TR" altLang="en-US"/>
              <a:pPr/>
              <a:t>26</a:t>
            </a:fld>
            <a:endParaRPr lang="tr-TR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Operators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33400" y="1752600"/>
            <a:ext cx="8153400" cy="4648200"/>
            <a:chOff x="-2" y="-2"/>
            <a:chExt cx="6861" cy="3791"/>
          </a:xfrm>
        </p:grpSpPr>
        <p:grpSp>
          <p:nvGrpSpPr>
            <p:cNvPr id="3" name="Group 132"/>
            <p:cNvGrpSpPr>
              <a:grpSpLocks/>
            </p:cNvGrpSpPr>
            <p:nvPr/>
          </p:nvGrpSpPr>
          <p:grpSpPr bwMode="auto">
            <a:xfrm>
              <a:off x="0" y="0"/>
              <a:ext cx="6857" cy="3787"/>
              <a:chOff x="0" y="0"/>
              <a:chExt cx="6857" cy="3787"/>
            </a:xfrm>
          </p:grpSpPr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0" y="0"/>
                <a:ext cx="1159" cy="760"/>
                <a:chOff x="0" y="0"/>
                <a:chExt cx="1159" cy="760"/>
              </a:xfrm>
            </p:grpSpPr>
            <p:sp>
              <p:nvSpPr>
                <p:cNvPr id="66604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9" cy="76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9" cy="736"/>
                  <a:chOff x="0" y="0"/>
                  <a:chExt cx="1159" cy="736"/>
                </a:xfrm>
              </p:grpSpPr>
              <p:sp>
                <p:nvSpPr>
                  <p:cNvPr id="66563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1147" cy="72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Mathematical Operator in  Shell Script </a:t>
                    </a:r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60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59" cy="73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159" y="0"/>
                <a:ext cx="1843" cy="760"/>
                <a:chOff x="1159" y="0"/>
                <a:chExt cx="1843" cy="760"/>
              </a:xfrm>
            </p:grpSpPr>
            <p:sp>
              <p:nvSpPr>
                <p:cNvPr id="66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1159" y="0"/>
                  <a:ext cx="1843" cy="76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47"/>
                <p:cNvGrpSpPr>
                  <a:grpSpLocks/>
                </p:cNvGrpSpPr>
                <p:nvPr/>
              </p:nvGrpSpPr>
              <p:grpSpPr bwMode="auto">
                <a:xfrm>
                  <a:off x="1159" y="0"/>
                  <a:ext cx="1843" cy="736"/>
                  <a:chOff x="1159" y="0"/>
                  <a:chExt cx="1843" cy="736"/>
                </a:xfrm>
              </p:grpSpPr>
              <p:sp>
                <p:nvSpPr>
                  <p:cNvPr id="66564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165" y="6"/>
                    <a:ext cx="1831" cy="72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Meaning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60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0"/>
                    <a:ext cx="1843" cy="73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3002" y="0"/>
                <a:ext cx="1163" cy="760"/>
                <a:chOff x="3002" y="0"/>
                <a:chExt cx="1163" cy="760"/>
              </a:xfrm>
            </p:grpSpPr>
            <p:sp>
              <p:nvSpPr>
                <p:cNvPr id="66612" name="Rectangle 52"/>
                <p:cNvSpPr>
                  <a:spLocks noChangeArrowheads="1"/>
                </p:cNvSpPr>
                <p:nvPr/>
              </p:nvSpPr>
              <p:spPr bwMode="auto">
                <a:xfrm>
                  <a:off x="3002" y="0"/>
                  <a:ext cx="1163" cy="76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9" name="Group 51"/>
                <p:cNvGrpSpPr>
                  <a:grpSpLocks/>
                </p:cNvGrpSpPr>
                <p:nvPr/>
              </p:nvGrpSpPr>
              <p:grpSpPr bwMode="auto">
                <a:xfrm>
                  <a:off x="3002" y="0"/>
                  <a:ext cx="1163" cy="736"/>
                  <a:chOff x="3002" y="0"/>
                  <a:chExt cx="1163" cy="736"/>
                </a:xfrm>
              </p:grpSpPr>
              <p:sp>
                <p:nvSpPr>
                  <p:cNvPr id="6656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008" y="6"/>
                    <a:ext cx="1151" cy="72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Normal Arithmetical/ Mathematical Statements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61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0"/>
                    <a:ext cx="1163" cy="73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4165" y="0"/>
                <a:ext cx="2692" cy="760"/>
                <a:chOff x="4165" y="0"/>
                <a:chExt cx="2692" cy="760"/>
              </a:xfrm>
            </p:grpSpPr>
            <p:sp>
              <p:nvSpPr>
                <p:cNvPr id="66616" name="Rectangle 56"/>
                <p:cNvSpPr>
                  <a:spLocks noChangeArrowheads="1"/>
                </p:cNvSpPr>
                <p:nvPr/>
              </p:nvSpPr>
              <p:spPr bwMode="auto">
                <a:xfrm>
                  <a:off x="4165" y="0"/>
                  <a:ext cx="2692" cy="760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11" name="Group 55"/>
                <p:cNvGrpSpPr>
                  <a:grpSpLocks/>
                </p:cNvGrpSpPr>
                <p:nvPr/>
              </p:nvGrpSpPr>
              <p:grpSpPr bwMode="auto">
                <a:xfrm>
                  <a:off x="4165" y="0"/>
                  <a:ext cx="2692" cy="736"/>
                  <a:chOff x="4165" y="0"/>
                  <a:chExt cx="2692" cy="736"/>
                </a:xfrm>
              </p:grpSpPr>
              <p:sp>
                <p:nvSpPr>
                  <p:cNvPr id="6656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171" y="6"/>
                    <a:ext cx="2680" cy="724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But in Shell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61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165" y="0"/>
                    <a:ext cx="2692" cy="73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2" name="Group 59"/>
              <p:cNvGrpSpPr>
                <a:grpSpLocks/>
              </p:cNvGrpSpPr>
              <p:nvPr/>
            </p:nvGrpSpPr>
            <p:grpSpPr bwMode="auto">
              <a:xfrm>
                <a:off x="0" y="748"/>
                <a:ext cx="1159" cy="621"/>
                <a:chOff x="0" y="748"/>
                <a:chExt cx="1159" cy="621"/>
              </a:xfrm>
            </p:grpSpPr>
            <p:sp>
              <p:nvSpPr>
                <p:cNvPr id="66567" name="Rectangle 7"/>
                <p:cNvSpPr>
                  <a:spLocks noChangeArrowheads="1"/>
                </p:cNvSpPr>
                <p:nvPr/>
              </p:nvSpPr>
              <p:spPr bwMode="auto">
                <a:xfrm>
                  <a:off x="6" y="754"/>
                  <a:ext cx="1147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18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1159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61"/>
              <p:cNvGrpSpPr>
                <a:grpSpLocks/>
              </p:cNvGrpSpPr>
              <p:nvPr/>
            </p:nvGrpSpPr>
            <p:grpSpPr bwMode="auto">
              <a:xfrm>
                <a:off x="1159" y="748"/>
                <a:ext cx="1843" cy="621"/>
                <a:chOff x="1159" y="748"/>
                <a:chExt cx="1843" cy="621"/>
              </a:xfrm>
            </p:grpSpPr>
            <p:sp>
              <p:nvSpPr>
                <p:cNvPr id="66568" name="Rectangle 8"/>
                <p:cNvSpPr>
                  <a:spLocks noChangeArrowheads="1"/>
                </p:cNvSpPr>
                <p:nvPr/>
              </p:nvSpPr>
              <p:spPr bwMode="auto">
                <a:xfrm>
                  <a:off x="1165" y="754"/>
                  <a:ext cx="1831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20" name="Rectangle 60"/>
                <p:cNvSpPr>
                  <a:spLocks noChangeArrowheads="1"/>
                </p:cNvSpPr>
                <p:nvPr/>
              </p:nvSpPr>
              <p:spPr bwMode="auto">
                <a:xfrm>
                  <a:off x="1159" y="748"/>
                  <a:ext cx="1843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63"/>
              <p:cNvGrpSpPr>
                <a:grpSpLocks/>
              </p:cNvGrpSpPr>
              <p:nvPr/>
            </p:nvGrpSpPr>
            <p:grpSpPr bwMode="auto">
              <a:xfrm>
                <a:off x="3002" y="748"/>
                <a:ext cx="1163" cy="621"/>
                <a:chOff x="3002" y="748"/>
                <a:chExt cx="1163" cy="621"/>
              </a:xfrm>
            </p:grpSpPr>
            <p:sp>
              <p:nvSpPr>
                <p:cNvPr id="66569" name="Rectangle 9"/>
                <p:cNvSpPr>
                  <a:spLocks noChangeArrowheads="1"/>
                </p:cNvSpPr>
                <p:nvPr/>
              </p:nvSpPr>
              <p:spPr bwMode="auto">
                <a:xfrm>
                  <a:off x="3008" y="754"/>
                  <a:ext cx="1151" cy="6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22" name="Rectangle 62"/>
                <p:cNvSpPr>
                  <a:spLocks noChangeArrowheads="1"/>
                </p:cNvSpPr>
                <p:nvPr/>
              </p:nvSpPr>
              <p:spPr bwMode="auto">
                <a:xfrm>
                  <a:off x="3002" y="748"/>
                  <a:ext cx="1163" cy="6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67"/>
              <p:cNvGrpSpPr>
                <a:grpSpLocks/>
              </p:cNvGrpSpPr>
              <p:nvPr/>
            </p:nvGrpSpPr>
            <p:grpSpPr bwMode="auto">
              <a:xfrm>
                <a:off x="4165" y="748"/>
                <a:ext cx="1096" cy="645"/>
                <a:chOff x="4165" y="748"/>
                <a:chExt cx="1096" cy="645"/>
              </a:xfrm>
            </p:grpSpPr>
            <p:sp>
              <p:nvSpPr>
                <p:cNvPr id="66626" name="Rectangle 66"/>
                <p:cNvSpPr>
                  <a:spLocks noChangeArrowheads="1"/>
                </p:cNvSpPr>
                <p:nvPr/>
              </p:nvSpPr>
              <p:spPr bwMode="auto">
                <a:xfrm>
                  <a:off x="4165" y="748"/>
                  <a:ext cx="1096" cy="64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16" name="Group 65"/>
                <p:cNvGrpSpPr>
                  <a:grpSpLocks/>
                </p:cNvGrpSpPr>
                <p:nvPr/>
              </p:nvGrpSpPr>
              <p:grpSpPr bwMode="auto">
                <a:xfrm>
                  <a:off x="4165" y="748"/>
                  <a:ext cx="1096" cy="621"/>
                  <a:chOff x="4165" y="748"/>
                  <a:chExt cx="1096" cy="621"/>
                </a:xfrm>
              </p:grpSpPr>
              <p:sp>
                <p:nvSpPr>
                  <p:cNvPr id="665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171" y="754"/>
                    <a:ext cx="1084" cy="60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4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For test statement with if command</a:t>
                    </a:r>
                    <a:endParaRPr lang="en-US" sz="2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62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165" y="748"/>
                    <a:ext cx="1096" cy="62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7" name="Group 71"/>
              <p:cNvGrpSpPr>
                <a:grpSpLocks/>
              </p:cNvGrpSpPr>
              <p:nvPr/>
            </p:nvGrpSpPr>
            <p:grpSpPr bwMode="auto">
              <a:xfrm>
                <a:off x="5261" y="748"/>
                <a:ext cx="1596" cy="645"/>
                <a:chOff x="5261" y="748"/>
                <a:chExt cx="1596" cy="645"/>
              </a:xfrm>
            </p:grpSpPr>
            <p:sp>
              <p:nvSpPr>
                <p:cNvPr id="66630" name="Rectangle 70"/>
                <p:cNvSpPr>
                  <a:spLocks noChangeArrowheads="1"/>
                </p:cNvSpPr>
                <p:nvPr/>
              </p:nvSpPr>
              <p:spPr bwMode="auto">
                <a:xfrm>
                  <a:off x="5261" y="748"/>
                  <a:ext cx="1596" cy="64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18" name="Group 69"/>
                <p:cNvGrpSpPr>
                  <a:grpSpLocks/>
                </p:cNvGrpSpPr>
                <p:nvPr/>
              </p:nvGrpSpPr>
              <p:grpSpPr bwMode="auto">
                <a:xfrm>
                  <a:off x="5261" y="748"/>
                  <a:ext cx="1596" cy="621"/>
                  <a:chOff x="5261" y="748"/>
                  <a:chExt cx="1596" cy="621"/>
                </a:xfrm>
              </p:grpSpPr>
              <p:sp>
                <p:nvSpPr>
                  <p:cNvPr id="665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267" y="754"/>
                    <a:ext cx="1584" cy="60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For [ expr ] statement with if command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62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5261" y="748"/>
                    <a:ext cx="1596" cy="62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0" y="1381"/>
                <a:ext cx="1159" cy="391"/>
                <a:chOff x="0" y="1381"/>
                <a:chExt cx="1159" cy="391"/>
              </a:xfrm>
            </p:grpSpPr>
            <p:sp>
              <p:nvSpPr>
                <p:cNvPr id="66572" name="Rectangle 12"/>
                <p:cNvSpPr>
                  <a:spLocks noChangeArrowheads="1"/>
                </p:cNvSpPr>
                <p:nvPr/>
              </p:nvSpPr>
              <p:spPr bwMode="auto">
                <a:xfrm>
                  <a:off x="6" y="1387"/>
                  <a:ext cx="114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-eq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32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1381"/>
                  <a:ext cx="115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0" name="Group 75"/>
              <p:cNvGrpSpPr>
                <a:grpSpLocks/>
              </p:cNvGrpSpPr>
              <p:nvPr/>
            </p:nvGrpSpPr>
            <p:grpSpPr bwMode="auto">
              <a:xfrm>
                <a:off x="1159" y="1381"/>
                <a:ext cx="1843" cy="391"/>
                <a:chOff x="1159" y="1381"/>
                <a:chExt cx="1843" cy="391"/>
              </a:xfrm>
            </p:grpSpPr>
            <p:sp>
              <p:nvSpPr>
                <p:cNvPr id="66573" name="Rectangle 13"/>
                <p:cNvSpPr>
                  <a:spLocks noChangeArrowheads="1"/>
                </p:cNvSpPr>
                <p:nvPr/>
              </p:nvSpPr>
              <p:spPr bwMode="auto">
                <a:xfrm>
                  <a:off x="1165" y="1387"/>
                  <a:ext cx="183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is equal to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34" name="Rectangle 74"/>
                <p:cNvSpPr>
                  <a:spLocks noChangeArrowheads="1"/>
                </p:cNvSpPr>
                <p:nvPr/>
              </p:nvSpPr>
              <p:spPr bwMode="auto">
                <a:xfrm>
                  <a:off x="1159" y="1381"/>
                  <a:ext cx="184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3002" y="1381"/>
                <a:ext cx="1163" cy="391"/>
                <a:chOff x="3002" y="1381"/>
                <a:chExt cx="1163" cy="391"/>
              </a:xfrm>
            </p:grpSpPr>
            <p:sp>
              <p:nvSpPr>
                <p:cNvPr id="66574" name="Rectangle 14"/>
                <p:cNvSpPr>
                  <a:spLocks noChangeArrowheads="1"/>
                </p:cNvSpPr>
                <p:nvPr/>
              </p:nvSpPr>
              <p:spPr bwMode="auto">
                <a:xfrm>
                  <a:off x="3008" y="1387"/>
                  <a:ext cx="115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 ==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36" name="Rectangle 76"/>
                <p:cNvSpPr>
                  <a:spLocks noChangeArrowheads="1"/>
                </p:cNvSpPr>
                <p:nvPr/>
              </p:nvSpPr>
              <p:spPr bwMode="auto">
                <a:xfrm>
                  <a:off x="3002" y="1381"/>
                  <a:ext cx="116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79"/>
              <p:cNvGrpSpPr>
                <a:grpSpLocks/>
              </p:cNvGrpSpPr>
              <p:nvPr/>
            </p:nvGrpSpPr>
            <p:grpSpPr bwMode="auto">
              <a:xfrm>
                <a:off x="4165" y="1381"/>
                <a:ext cx="1096" cy="391"/>
                <a:chOff x="4165" y="1381"/>
                <a:chExt cx="1096" cy="391"/>
              </a:xfrm>
            </p:grpSpPr>
            <p:sp>
              <p:nvSpPr>
                <p:cNvPr id="66575" name="Rectangle 15"/>
                <p:cNvSpPr>
                  <a:spLocks noChangeArrowheads="1"/>
                </p:cNvSpPr>
                <p:nvPr/>
              </p:nvSpPr>
              <p:spPr bwMode="auto">
                <a:xfrm>
                  <a:off x="4171" y="1387"/>
                  <a:ext cx="10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test 5 -eq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38" name="Rectangle 78"/>
                <p:cNvSpPr>
                  <a:spLocks noChangeArrowheads="1"/>
                </p:cNvSpPr>
                <p:nvPr/>
              </p:nvSpPr>
              <p:spPr bwMode="auto">
                <a:xfrm>
                  <a:off x="4165" y="1381"/>
                  <a:ext cx="10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3" name="Group 81"/>
              <p:cNvGrpSpPr>
                <a:grpSpLocks/>
              </p:cNvGrpSpPr>
              <p:nvPr/>
            </p:nvGrpSpPr>
            <p:grpSpPr bwMode="auto">
              <a:xfrm>
                <a:off x="5261" y="1381"/>
                <a:ext cx="1596" cy="391"/>
                <a:chOff x="5261" y="1381"/>
                <a:chExt cx="1596" cy="391"/>
              </a:xfrm>
            </p:grpSpPr>
            <p:sp>
              <p:nvSpPr>
                <p:cNvPr id="66576" name="Rectangle 16"/>
                <p:cNvSpPr>
                  <a:spLocks noChangeArrowheads="1"/>
                </p:cNvSpPr>
                <p:nvPr/>
              </p:nvSpPr>
              <p:spPr bwMode="auto">
                <a:xfrm>
                  <a:off x="5267" y="1387"/>
                  <a:ext cx="15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[ 5 -eq 6 ]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40" name="Rectangle 80"/>
                <p:cNvSpPr>
                  <a:spLocks noChangeArrowheads="1"/>
                </p:cNvSpPr>
                <p:nvPr/>
              </p:nvSpPr>
              <p:spPr bwMode="auto">
                <a:xfrm>
                  <a:off x="5261" y="1381"/>
                  <a:ext cx="15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4" name="Group 83"/>
              <p:cNvGrpSpPr>
                <a:grpSpLocks/>
              </p:cNvGrpSpPr>
              <p:nvPr/>
            </p:nvGrpSpPr>
            <p:grpSpPr bwMode="auto">
              <a:xfrm>
                <a:off x="0" y="1784"/>
                <a:ext cx="1159" cy="391"/>
                <a:chOff x="0" y="1784"/>
                <a:chExt cx="1159" cy="391"/>
              </a:xfrm>
            </p:grpSpPr>
            <p:sp>
              <p:nvSpPr>
                <p:cNvPr id="66577" name="Rectangle 17"/>
                <p:cNvSpPr>
                  <a:spLocks noChangeArrowheads="1"/>
                </p:cNvSpPr>
                <p:nvPr/>
              </p:nvSpPr>
              <p:spPr bwMode="auto">
                <a:xfrm>
                  <a:off x="6" y="1790"/>
                  <a:ext cx="114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-ne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42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15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5" name="Group 85"/>
              <p:cNvGrpSpPr>
                <a:grpSpLocks/>
              </p:cNvGrpSpPr>
              <p:nvPr/>
            </p:nvGrpSpPr>
            <p:grpSpPr bwMode="auto">
              <a:xfrm>
                <a:off x="1159" y="1784"/>
                <a:ext cx="1843" cy="391"/>
                <a:chOff x="1159" y="1784"/>
                <a:chExt cx="1843" cy="391"/>
              </a:xfrm>
            </p:grpSpPr>
            <p:sp>
              <p:nvSpPr>
                <p:cNvPr id="665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165" y="1790"/>
                  <a:ext cx="183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is not equal to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44" name="Rectangle 84"/>
                <p:cNvSpPr>
                  <a:spLocks noChangeArrowheads="1"/>
                </p:cNvSpPr>
                <p:nvPr/>
              </p:nvSpPr>
              <p:spPr bwMode="auto">
                <a:xfrm>
                  <a:off x="1159" y="1784"/>
                  <a:ext cx="184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6" name="Group 87"/>
              <p:cNvGrpSpPr>
                <a:grpSpLocks/>
              </p:cNvGrpSpPr>
              <p:nvPr/>
            </p:nvGrpSpPr>
            <p:grpSpPr bwMode="auto">
              <a:xfrm>
                <a:off x="3002" y="1784"/>
                <a:ext cx="1163" cy="391"/>
                <a:chOff x="3002" y="1784"/>
                <a:chExt cx="1163" cy="391"/>
              </a:xfrm>
            </p:grpSpPr>
            <p:sp>
              <p:nvSpPr>
                <p:cNvPr id="66579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8" y="1790"/>
                  <a:ext cx="115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 !=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002" y="1784"/>
                  <a:ext cx="116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7" name="Group 89"/>
              <p:cNvGrpSpPr>
                <a:grpSpLocks/>
              </p:cNvGrpSpPr>
              <p:nvPr/>
            </p:nvGrpSpPr>
            <p:grpSpPr bwMode="auto">
              <a:xfrm>
                <a:off x="4165" y="1784"/>
                <a:ext cx="1096" cy="391"/>
                <a:chOff x="4165" y="1784"/>
                <a:chExt cx="1096" cy="391"/>
              </a:xfrm>
            </p:grpSpPr>
            <p:sp>
              <p:nvSpPr>
                <p:cNvPr id="66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4171" y="1790"/>
                  <a:ext cx="10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test 5 -ne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48" name="Rectangle 88"/>
                <p:cNvSpPr>
                  <a:spLocks noChangeArrowheads="1"/>
                </p:cNvSpPr>
                <p:nvPr/>
              </p:nvSpPr>
              <p:spPr bwMode="auto">
                <a:xfrm>
                  <a:off x="4165" y="1784"/>
                  <a:ext cx="10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8" name="Group 91"/>
              <p:cNvGrpSpPr>
                <a:grpSpLocks/>
              </p:cNvGrpSpPr>
              <p:nvPr/>
            </p:nvGrpSpPr>
            <p:grpSpPr bwMode="auto">
              <a:xfrm>
                <a:off x="5261" y="1784"/>
                <a:ext cx="1596" cy="391"/>
                <a:chOff x="5261" y="1784"/>
                <a:chExt cx="1596" cy="391"/>
              </a:xfrm>
            </p:grpSpPr>
            <p:sp>
              <p:nvSpPr>
                <p:cNvPr id="66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5267" y="1790"/>
                  <a:ext cx="15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[ 5 -ne 6 ]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50" name="Rectangle 90"/>
                <p:cNvSpPr>
                  <a:spLocks noChangeArrowheads="1"/>
                </p:cNvSpPr>
                <p:nvPr/>
              </p:nvSpPr>
              <p:spPr bwMode="auto">
                <a:xfrm>
                  <a:off x="5261" y="1784"/>
                  <a:ext cx="15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29" name="Group 93"/>
              <p:cNvGrpSpPr>
                <a:grpSpLocks/>
              </p:cNvGrpSpPr>
              <p:nvPr/>
            </p:nvGrpSpPr>
            <p:grpSpPr bwMode="auto">
              <a:xfrm>
                <a:off x="0" y="2187"/>
                <a:ext cx="1159" cy="391"/>
                <a:chOff x="0" y="2187"/>
                <a:chExt cx="1159" cy="391"/>
              </a:xfrm>
            </p:grpSpPr>
            <p:sp>
              <p:nvSpPr>
                <p:cNvPr id="66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6" y="2193"/>
                  <a:ext cx="114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-lt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5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2187"/>
                  <a:ext cx="115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30" name="Group 95"/>
              <p:cNvGrpSpPr>
                <a:grpSpLocks/>
              </p:cNvGrpSpPr>
              <p:nvPr/>
            </p:nvGrpSpPr>
            <p:grpSpPr bwMode="auto">
              <a:xfrm>
                <a:off x="1159" y="2187"/>
                <a:ext cx="1843" cy="391"/>
                <a:chOff x="1159" y="2187"/>
                <a:chExt cx="1843" cy="391"/>
              </a:xfrm>
            </p:grpSpPr>
            <p:sp>
              <p:nvSpPr>
                <p:cNvPr id="66583" name="Rectangle 23"/>
                <p:cNvSpPr>
                  <a:spLocks noChangeArrowheads="1"/>
                </p:cNvSpPr>
                <p:nvPr/>
              </p:nvSpPr>
              <p:spPr bwMode="auto">
                <a:xfrm>
                  <a:off x="1165" y="2193"/>
                  <a:ext cx="183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is less than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54" name="Rectangle 94"/>
                <p:cNvSpPr>
                  <a:spLocks noChangeArrowheads="1"/>
                </p:cNvSpPr>
                <p:nvPr/>
              </p:nvSpPr>
              <p:spPr bwMode="auto">
                <a:xfrm>
                  <a:off x="1159" y="2187"/>
                  <a:ext cx="184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31" name="Group 97"/>
              <p:cNvGrpSpPr>
                <a:grpSpLocks/>
              </p:cNvGrpSpPr>
              <p:nvPr/>
            </p:nvGrpSpPr>
            <p:grpSpPr bwMode="auto">
              <a:xfrm>
                <a:off x="3002" y="2187"/>
                <a:ext cx="1163" cy="391"/>
                <a:chOff x="3002" y="2187"/>
                <a:chExt cx="1163" cy="391"/>
              </a:xfrm>
            </p:grpSpPr>
            <p:sp>
              <p:nvSpPr>
                <p:cNvPr id="66584" name="Rectangle 24"/>
                <p:cNvSpPr>
                  <a:spLocks noChangeArrowheads="1"/>
                </p:cNvSpPr>
                <p:nvPr/>
              </p:nvSpPr>
              <p:spPr bwMode="auto">
                <a:xfrm>
                  <a:off x="3008" y="2193"/>
                  <a:ext cx="115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 &lt;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56" name="Rectangle 96"/>
                <p:cNvSpPr>
                  <a:spLocks noChangeArrowheads="1"/>
                </p:cNvSpPr>
                <p:nvPr/>
              </p:nvSpPr>
              <p:spPr bwMode="auto">
                <a:xfrm>
                  <a:off x="3002" y="2187"/>
                  <a:ext cx="116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560" name="Group 99"/>
              <p:cNvGrpSpPr>
                <a:grpSpLocks/>
              </p:cNvGrpSpPr>
              <p:nvPr/>
            </p:nvGrpSpPr>
            <p:grpSpPr bwMode="auto">
              <a:xfrm>
                <a:off x="4165" y="2187"/>
                <a:ext cx="1096" cy="391"/>
                <a:chOff x="4165" y="2187"/>
                <a:chExt cx="1096" cy="391"/>
              </a:xfrm>
            </p:grpSpPr>
            <p:sp>
              <p:nvSpPr>
                <p:cNvPr id="66585" name="Rectangle 25"/>
                <p:cNvSpPr>
                  <a:spLocks noChangeArrowheads="1"/>
                </p:cNvSpPr>
                <p:nvPr/>
              </p:nvSpPr>
              <p:spPr bwMode="auto">
                <a:xfrm>
                  <a:off x="4171" y="2193"/>
                  <a:ext cx="10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test 5 -lt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58" name="Rectangle 98"/>
                <p:cNvSpPr>
                  <a:spLocks noChangeArrowheads="1"/>
                </p:cNvSpPr>
                <p:nvPr/>
              </p:nvSpPr>
              <p:spPr bwMode="auto">
                <a:xfrm>
                  <a:off x="4165" y="2187"/>
                  <a:ext cx="10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561" name="Group 101"/>
              <p:cNvGrpSpPr>
                <a:grpSpLocks/>
              </p:cNvGrpSpPr>
              <p:nvPr/>
            </p:nvGrpSpPr>
            <p:grpSpPr bwMode="auto">
              <a:xfrm>
                <a:off x="5261" y="2187"/>
                <a:ext cx="1596" cy="391"/>
                <a:chOff x="5261" y="2187"/>
                <a:chExt cx="1596" cy="391"/>
              </a:xfrm>
            </p:grpSpPr>
            <p:sp>
              <p:nvSpPr>
                <p:cNvPr id="66586" name="Rectangle 26"/>
                <p:cNvSpPr>
                  <a:spLocks noChangeArrowheads="1"/>
                </p:cNvSpPr>
                <p:nvPr/>
              </p:nvSpPr>
              <p:spPr bwMode="auto">
                <a:xfrm>
                  <a:off x="5267" y="2193"/>
                  <a:ext cx="15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[ 5 -lt 6 ]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60" name="Rectangle 100"/>
                <p:cNvSpPr>
                  <a:spLocks noChangeArrowheads="1"/>
                </p:cNvSpPr>
                <p:nvPr/>
              </p:nvSpPr>
              <p:spPr bwMode="auto">
                <a:xfrm>
                  <a:off x="5261" y="2187"/>
                  <a:ext cx="15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03" name="Group 103"/>
              <p:cNvGrpSpPr>
                <a:grpSpLocks/>
              </p:cNvGrpSpPr>
              <p:nvPr/>
            </p:nvGrpSpPr>
            <p:grpSpPr bwMode="auto">
              <a:xfrm>
                <a:off x="0" y="2590"/>
                <a:ext cx="1159" cy="391"/>
                <a:chOff x="0" y="2590"/>
                <a:chExt cx="1159" cy="391"/>
              </a:xfrm>
            </p:grpSpPr>
            <p:sp>
              <p:nvSpPr>
                <p:cNvPr id="66587" name="Rectangle 27"/>
                <p:cNvSpPr>
                  <a:spLocks noChangeArrowheads="1"/>
                </p:cNvSpPr>
                <p:nvPr/>
              </p:nvSpPr>
              <p:spPr bwMode="auto">
                <a:xfrm>
                  <a:off x="6" y="2596"/>
                  <a:ext cx="114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-le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62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2590"/>
                  <a:ext cx="115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05" name="Group 105"/>
              <p:cNvGrpSpPr>
                <a:grpSpLocks/>
              </p:cNvGrpSpPr>
              <p:nvPr/>
            </p:nvGrpSpPr>
            <p:grpSpPr bwMode="auto">
              <a:xfrm>
                <a:off x="1159" y="2590"/>
                <a:ext cx="1843" cy="391"/>
                <a:chOff x="1159" y="2590"/>
                <a:chExt cx="1843" cy="391"/>
              </a:xfrm>
            </p:grpSpPr>
            <p:sp>
              <p:nvSpPr>
                <p:cNvPr id="66588" name="Rectangle 28"/>
                <p:cNvSpPr>
                  <a:spLocks noChangeArrowheads="1"/>
                </p:cNvSpPr>
                <p:nvPr/>
              </p:nvSpPr>
              <p:spPr bwMode="auto">
                <a:xfrm>
                  <a:off x="1165" y="2596"/>
                  <a:ext cx="183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is less than or equal to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6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159" y="2590"/>
                  <a:ext cx="184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07" name="Group 107"/>
              <p:cNvGrpSpPr>
                <a:grpSpLocks/>
              </p:cNvGrpSpPr>
              <p:nvPr/>
            </p:nvGrpSpPr>
            <p:grpSpPr bwMode="auto">
              <a:xfrm>
                <a:off x="3002" y="2590"/>
                <a:ext cx="1163" cy="391"/>
                <a:chOff x="3002" y="2590"/>
                <a:chExt cx="1163" cy="391"/>
              </a:xfrm>
            </p:grpSpPr>
            <p:sp>
              <p:nvSpPr>
                <p:cNvPr id="66589" name="Rectangle 29"/>
                <p:cNvSpPr>
                  <a:spLocks noChangeArrowheads="1"/>
                </p:cNvSpPr>
                <p:nvPr/>
              </p:nvSpPr>
              <p:spPr bwMode="auto">
                <a:xfrm>
                  <a:off x="3008" y="2596"/>
                  <a:ext cx="115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 &lt;=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66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02" y="2590"/>
                  <a:ext cx="116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09" name="Group 109"/>
              <p:cNvGrpSpPr>
                <a:grpSpLocks/>
              </p:cNvGrpSpPr>
              <p:nvPr/>
            </p:nvGrpSpPr>
            <p:grpSpPr bwMode="auto">
              <a:xfrm>
                <a:off x="4165" y="2590"/>
                <a:ext cx="1096" cy="391"/>
                <a:chOff x="4165" y="2590"/>
                <a:chExt cx="1096" cy="391"/>
              </a:xfrm>
            </p:grpSpPr>
            <p:sp>
              <p:nvSpPr>
                <p:cNvPr id="66590" name="Rectangle 30"/>
                <p:cNvSpPr>
                  <a:spLocks noChangeArrowheads="1"/>
                </p:cNvSpPr>
                <p:nvPr/>
              </p:nvSpPr>
              <p:spPr bwMode="auto">
                <a:xfrm>
                  <a:off x="4171" y="2596"/>
                  <a:ext cx="10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test 5 -le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165" y="2590"/>
                  <a:ext cx="10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11" name="Group 111"/>
              <p:cNvGrpSpPr>
                <a:grpSpLocks/>
              </p:cNvGrpSpPr>
              <p:nvPr/>
            </p:nvGrpSpPr>
            <p:grpSpPr bwMode="auto">
              <a:xfrm>
                <a:off x="5261" y="2590"/>
                <a:ext cx="1596" cy="391"/>
                <a:chOff x="5261" y="2590"/>
                <a:chExt cx="1596" cy="391"/>
              </a:xfrm>
            </p:grpSpPr>
            <p:sp>
              <p:nvSpPr>
                <p:cNvPr id="66591" name="Rectangle 31"/>
                <p:cNvSpPr>
                  <a:spLocks noChangeArrowheads="1"/>
                </p:cNvSpPr>
                <p:nvPr/>
              </p:nvSpPr>
              <p:spPr bwMode="auto">
                <a:xfrm>
                  <a:off x="5267" y="2596"/>
                  <a:ext cx="15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[ 5 -le 6 ]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70" name="Rectangle 110"/>
                <p:cNvSpPr>
                  <a:spLocks noChangeArrowheads="1"/>
                </p:cNvSpPr>
                <p:nvPr/>
              </p:nvSpPr>
              <p:spPr bwMode="auto">
                <a:xfrm>
                  <a:off x="5261" y="2590"/>
                  <a:ext cx="15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13" name="Group 113"/>
              <p:cNvGrpSpPr>
                <a:grpSpLocks/>
              </p:cNvGrpSpPr>
              <p:nvPr/>
            </p:nvGrpSpPr>
            <p:grpSpPr bwMode="auto">
              <a:xfrm>
                <a:off x="0" y="2993"/>
                <a:ext cx="1159" cy="391"/>
                <a:chOff x="0" y="2993"/>
                <a:chExt cx="1159" cy="391"/>
              </a:xfrm>
            </p:grpSpPr>
            <p:sp>
              <p:nvSpPr>
                <p:cNvPr id="66592" name="Rectangle 32"/>
                <p:cNvSpPr>
                  <a:spLocks noChangeArrowheads="1"/>
                </p:cNvSpPr>
                <p:nvPr/>
              </p:nvSpPr>
              <p:spPr bwMode="auto">
                <a:xfrm>
                  <a:off x="6" y="2999"/>
                  <a:ext cx="114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-gt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72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2993"/>
                  <a:ext cx="115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15" name="Group 115"/>
              <p:cNvGrpSpPr>
                <a:grpSpLocks/>
              </p:cNvGrpSpPr>
              <p:nvPr/>
            </p:nvGrpSpPr>
            <p:grpSpPr bwMode="auto">
              <a:xfrm>
                <a:off x="1159" y="2993"/>
                <a:ext cx="1843" cy="391"/>
                <a:chOff x="1159" y="2993"/>
                <a:chExt cx="1843" cy="391"/>
              </a:xfrm>
            </p:grpSpPr>
            <p:sp>
              <p:nvSpPr>
                <p:cNvPr id="6659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65" y="2999"/>
                  <a:ext cx="183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is greater than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7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159" y="2993"/>
                  <a:ext cx="184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17" name="Group 117"/>
              <p:cNvGrpSpPr>
                <a:grpSpLocks/>
              </p:cNvGrpSpPr>
              <p:nvPr/>
            </p:nvGrpSpPr>
            <p:grpSpPr bwMode="auto">
              <a:xfrm>
                <a:off x="3002" y="2993"/>
                <a:ext cx="1163" cy="391"/>
                <a:chOff x="3002" y="2993"/>
                <a:chExt cx="1163" cy="391"/>
              </a:xfrm>
            </p:grpSpPr>
            <p:sp>
              <p:nvSpPr>
                <p:cNvPr id="6659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08" y="2999"/>
                  <a:ext cx="115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 &gt;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02" y="2993"/>
                  <a:ext cx="116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19" name="Group 119"/>
              <p:cNvGrpSpPr>
                <a:grpSpLocks/>
              </p:cNvGrpSpPr>
              <p:nvPr/>
            </p:nvGrpSpPr>
            <p:grpSpPr bwMode="auto">
              <a:xfrm>
                <a:off x="4165" y="2993"/>
                <a:ext cx="1096" cy="391"/>
                <a:chOff x="4165" y="2993"/>
                <a:chExt cx="1096" cy="391"/>
              </a:xfrm>
            </p:grpSpPr>
            <p:sp>
              <p:nvSpPr>
                <p:cNvPr id="66595" name="Rectangle 35"/>
                <p:cNvSpPr>
                  <a:spLocks noChangeArrowheads="1"/>
                </p:cNvSpPr>
                <p:nvPr/>
              </p:nvSpPr>
              <p:spPr bwMode="auto">
                <a:xfrm>
                  <a:off x="4171" y="2999"/>
                  <a:ext cx="10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test 5 -gt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7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165" y="2993"/>
                  <a:ext cx="10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21" name="Group 121"/>
              <p:cNvGrpSpPr>
                <a:grpSpLocks/>
              </p:cNvGrpSpPr>
              <p:nvPr/>
            </p:nvGrpSpPr>
            <p:grpSpPr bwMode="auto">
              <a:xfrm>
                <a:off x="5261" y="2993"/>
                <a:ext cx="1596" cy="391"/>
                <a:chOff x="5261" y="2993"/>
                <a:chExt cx="1596" cy="391"/>
              </a:xfrm>
            </p:grpSpPr>
            <p:sp>
              <p:nvSpPr>
                <p:cNvPr id="66596" name="Rectangle 36"/>
                <p:cNvSpPr>
                  <a:spLocks noChangeArrowheads="1"/>
                </p:cNvSpPr>
                <p:nvPr/>
              </p:nvSpPr>
              <p:spPr bwMode="auto">
                <a:xfrm>
                  <a:off x="5267" y="2999"/>
                  <a:ext cx="15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[ 5 -gt 6 ]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80" name="Rectangle 120"/>
                <p:cNvSpPr>
                  <a:spLocks noChangeArrowheads="1"/>
                </p:cNvSpPr>
                <p:nvPr/>
              </p:nvSpPr>
              <p:spPr bwMode="auto">
                <a:xfrm>
                  <a:off x="5261" y="2993"/>
                  <a:ext cx="15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23" name="Group 123"/>
              <p:cNvGrpSpPr>
                <a:grpSpLocks/>
              </p:cNvGrpSpPr>
              <p:nvPr/>
            </p:nvGrpSpPr>
            <p:grpSpPr bwMode="auto">
              <a:xfrm>
                <a:off x="0" y="3396"/>
                <a:ext cx="1159" cy="391"/>
                <a:chOff x="0" y="3396"/>
                <a:chExt cx="1159" cy="391"/>
              </a:xfrm>
            </p:grpSpPr>
            <p:sp>
              <p:nvSpPr>
                <p:cNvPr id="66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6" y="3402"/>
                  <a:ext cx="1147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-ge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82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3396"/>
                  <a:ext cx="1159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25" name="Group 125"/>
              <p:cNvGrpSpPr>
                <a:grpSpLocks/>
              </p:cNvGrpSpPr>
              <p:nvPr/>
            </p:nvGrpSpPr>
            <p:grpSpPr bwMode="auto">
              <a:xfrm>
                <a:off x="1159" y="3396"/>
                <a:ext cx="1843" cy="391"/>
                <a:chOff x="1159" y="3396"/>
                <a:chExt cx="1843" cy="391"/>
              </a:xfrm>
            </p:grpSpPr>
            <p:sp>
              <p:nvSpPr>
                <p:cNvPr id="66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1165" y="3402"/>
                  <a:ext cx="183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is greater than or equal to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8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59" y="3396"/>
                  <a:ext cx="184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27" name="Group 127"/>
              <p:cNvGrpSpPr>
                <a:grpSpLocks/>
              </p:cNvGrpSpPr>
              <p:nvPr/>
            </p:nvGrpSpPr>
            <p:grpSpPr bwMode="auto">
              <a:xfrm>
                <a:off x="3002" y="3396"/>
                <a:ext cx="1163" cy="391"/>
                <a:chOff x="3002" y="3396"/>
                <a:chExt cx="1163" cy="391"/>
              </a:xfrm>
            </p:grpSpPr>
            <p:sp>
              <p:nvSpPr>
                <p:cNvPr id="66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3008" y="3402"/>
                  <a:ext cx="115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 &gt;=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86" name="Rectangle 126"/>
                <p:cNvSpPr>
                  <a:spLocks noChangeArrowheads="1"/>
                </p:cNvSpPr>
                <p:nvPr/>
              </p:nvSpPr>
              <p:spPr bwMode="auto">
                <a:xfrm>
                  <a:off x="3002" y="3396"/>
                  <a:ext cx="116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29" name="Group 129"/>
              <p:cNvGrpSpPr>
                <a:grpSpLocks/>
              </p:cNvGrpSpPr>
              <p:nvPr/>
            </p:nvGrpSpPr>
            <p:grpSpPr bwMode="auto">
              <a:xfrm>
                <a:off x="4165" y="3396"/>
                <a:ext cx="1096" cy="391"/>
                <a:chOff x="4165" y="3396"/>
                <a:chExt cx="1096" cy="391"/>
              </a:xfrm>
            </p:grpSpPr>
            <p:sp>
              <p:nvSpPr>
                <p:cNvPr id="66600" name="Rectangle 40"/>
                <p:cNvSpPr>
                  <a:spLocks noChangeArrowheads="1"/>
                </p:cNvSpPr>
                <p:nvPr/>
              </p:nvSpPr>
              <p:spPr bwMode="auto">
                <a:xfrm>
                  <a:off x="4171" y="3402"/>
                  <a:ext cx="10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test 5 -ge 6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8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165" y="3396"/>
                  <a:ext cx="10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66631" name="Group 131"/>
              <p:cNvGrpSpPr>
                <a:grpSpLocks/>
              </p:cNvGrpSpPr>
              <p:nvPr/>
            </p:nvGrpSpPr>
            <p:grpSpPr bwMode="auto">
              <a:xfrm>
                <a:off x="5261" y="3396"/>
                <a:ext cx="1596" cy="391"/>
                <a:chOff x="5261" y="3396"/>
                <a:chExt cx="1596" cy="391"/>
              </a:xfrm>
            </p:grpSpPr>
            <p:sp>
              <p:nvSpPr>
                <p:cNvPr id="66601" name="Rectangle 41"/>
                <p:cNvSpPr>
                  <a:spLocks noChangeArrowheads="1"/>
                </p:cNvSpPr>
                <p:nvPr/>
              </p:nvSpPr>
              <p:spPr bwMode="auto">
                <a:xfrm>
                  <a:off x="5267" y="3402"/>
                  <a:ext cx="1584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if [ 5 -ge 6 ]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6690" name="Rectangle 130"/>
                <p:cNvSpPr>
                  <a:spLocks noChangeArrowheads="1"/>
                </p:cNvSpPr>
                <p:nvPr/>
              </p:nvSpPr>
              <p:spPr bwMode="auto">
                <a:xfrm>
                  <a:off x="5261" y="3396"/>
                  <a:ext cx="1596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66693" name="Rectangle 133"/>
            <p:cNvSpPr>
              <a:spLocks noChangeArrowheads="1"/>
            </p:cNvSpPr>
            <p:nvPr/>
          </p:nvSpPr>
          <p:spPr bwMode="auto">
            <a:xfrm>
              <a:off x="-2" y="-2"/>
              <a:ext cx="6861" cy="3791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5903-E658-4BD7-A0C7-C6482D9760A7}" type="slidenum">
              <a:rPr lang="tr-TR" altLang="en-US"/>
              <a:pPr/>
              <a:t>27</a:t>
            </a:fld>
            <a:endParaRPr lang="tr-T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Operators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90600" y="1447800"/>
            <a:ext cx="7302500" cy="3825875"/>
            <a:chOff x="-2" y="-2"/>
            <a:chExt cx="4208" cy="2410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0"/>
              <a:ext cx="4204" cy="2406"/>
              <a:chOff x="0" y="0"/>
              <a:chExt cx="4204" cy="2406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172" cy="415"/>
                <a:chOff x="0" y="0"/>
                <a:chExt cx="1172" cy="415"/>
              </a:xfrm>
            </p:grpSpPr>
            <p:sp>
              <p:nvSpPr>
                <p:cNvPr id="6760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2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72" cy="391"/>
                  <a:chOff x="0" y="0"/>
                  <a:chExt cx="1172" cy="391"/>
                </a:xfrm>
              </p:grpSpPr>
              <p:sp>
                <p:nvSpPr>
                  <p:cNvPr id="67587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1160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Operator</a:t>
                    </a:r>
                    <a:endParaRPr lang="en-US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75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72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1172" y="0"/>
                <a:ext cx="3032" cy="415"/>
                <a:chOff x="1172" y="0"/>
                <a:chExt cx="3032" cy="415"/>
              </a:xfrm>
            </p:grpSpPr>
            <p:sp>
              <p:nvSpPr>
                <p:cNvPr id="67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3032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>
                  <a:off x="1172" y="0"/>
                  <a:ext cx="3032" cy="391"/>
                  <a:chOff x="1172" y="0"/>
                  <a:chExt cx="3032" cy="391"/>
                </a:xfrm>
              </p:grpSpPr>
              <p:sp>
                <p:nvSpPr>
                  <p:cNvPr id="6758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6"/>
                    <a:ext cx="3020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Meaning</a:t>
                    </a:r>
                    <a:endParaRPr lang="en-US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760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72" y="0"/>
                    <a:ext cx="3032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0" y="403"/>
                <a:ext cx="1172" cy="391"/>
                <a:chOff x="0" y="403"/>
                <a:chExt cx="1172" cy="391"/>
              </a:xfrm>
            </p:grpSpPr>
            <p:sp>
              <p:nvSpPr>
                <p:cNvPr id="67589" name="Rectangle 5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116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= string2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07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17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1172" y="403"/>
                <a:ext cx="3032" cy="391"/>
                <a:chOff x="1172" y="403"/>
                <a:chExt cx="3032" cy="391"/>
              </a:xfrm>
            </p:grpSpPr>
            <p:sp>
              <p:nvSpPr>
                <p:cNvPr id="67590" name="Rectangle 6"/>
                <p:cNvSpPr>
                  <a:spLocks noChangeArrowheads="1"/>
                </p:cNvSpPr>
                <p:nvPr/>
              </p:nvSpPr>
              <p:spPr bwMode="auto">
                <a:xfrm>
                  <a:off x="1178" y="409"/>
                  <a:ext cx="302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is equal to string2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09" name="Rectangle 25"/>
                <p:cNvSpPr>
                  <a:spLocks noChangeArrowheads="1"/>
                </p:cNvSpPr>
                <p:nvPr/>
              </p:nvSpPr>
              <p:spPr bwMode="auto">
                <a:xfrm>
                  <a:off x="1172" y="403"/>
                  <a:ext cx="303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0" y="806"/>
                <a:ext cx="1172" cy="391"/>
                <a:chOff x="0" y="806"/>
                <a:chExt cx="1172" cy="391"/>
              </a:xfrm>
            </p:grpSpPr>
            <p:sp>
              <p:nvSpPr>
                <p:cNvPr id="67591" name="Rectangle 7"/>
                <p:cNvSpPr>
                  <a:spLocks noChangeArrowheads="1"/>
                </p:cNvSpPr>
                <p:nvPr/>
              </p:nvSpPr>
              <p:spPr bwMode="auto">
                <a:xfrm>
                  <a:off x="6" y="812"/>
                  <a:ext cx="116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!= string2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1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17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1172" y="806"/>
                <a:ext cx="3032" cy="391"/>
                <a:chOff x="1172" y="806"/>
                <a:chExt cx="3032" cy="391"/>
              </a:xfrm>
            </p:grpSpPr>
            <p:sp>
              <p:nvSpPr>
                <p:cNvPr id="67592" name="Rectangle 8"/>
                <p:cNvSpPr>
                  <a:spLocks noChangeArrowheads="1"/>
                </p:cNvSpPr>
                <p:nvPr/>
              </p:nvSpPr>
              <p:spPr bwMode="auto">
                <a:xfrm>
                  <a:off x="1178" y="812"/>
                  <a:ext cx="302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is NOT equal to string2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72" y="806"/>
                  <a:ext cx="303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0" y="1209"/>
                <a:ext cx="1172" cy="391"/>
                <a:chOff x="0" y="1209"/>
                <a:chExt cx="1172" cy="391"/>
              </a:xfrm>
            </p:grpSpPr>
            <p:sp>
              <p:nvSpPr>
                <p:cNvPr id="67593" name="Rectangle 9"/>
                <p:cNvSpPr>
                  <a:spLocks noChangeArrowheads="1"/>
                </p:cNvSpPr>
                <p:nvPr/>
              </p:nvSpPr>
              <p:spPr bwMode="auto">
                <a:xfrm>
                  <a:off x="6" y="1215"/>
                  <a:ext cx="116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1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17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1172" y="1209"/>
                <a:ext cx="3032" cy="391"/>
                <a:chOff x="1172" y="1209"/>
                <a:chExt cx="3032" cy="391"/>
              </a:xfrm>
            </p:grpSpPr>
            <p:sp>
              <p:nvSpPr>
                <p:cNvPr id="675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178" y="1215"/>
                  <a:ext cx="302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is NOT NULL or not defined 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17" name="Rectangle 33"/>
                <p:cNvSpPr>
                  <a:spLocks noChangeArrowheads="1"/>
                </p:cNvSpPr>
                <p:nvPr/>
              </p:nvSpPr>
              <p:spPr bwMode="auto">
                <a:xfrm>
                  <a:off x="1172" y="1209"/>
                  <a:ext cx="303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0" y="1612"/>
                <a:ext cx="1172" cy="391"/>
                <a:chOff x="0" y="1612"/>
                <a:chExt cx="1172" cy="391"/>
              </a:xfrm>
            </p:grpSpPr>
            <p:sp>
              <p:nvSpPr>
                <p:cNvPr id="67595" name="Rectangle 11"/>
                <p:cNvSpPr>
                  <a:spLocks noChangeArrowheads="1"/>
                </p:cNvSpPr>
                <p:nvPr/>
              </p:nvSpPr>
              <p:spPr bwMode="auto">
                <a:xfrm>
                  <a:off x="6" y="1618"/>
                  <a:ext cx="116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-n string1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1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17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172" y="1612"/>
                <a:ext cx="3032" cy="391"/>
                <a:chOff x="1172" y="1612"/>
                <a:chExt cx="3032" cy="391"/>
              </a:xfrm>
            </p:grpSpPr>
            <p:sp>
              <p:nvSpPr>
                <p:cNvPr id="675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178" y="1618"/>
                  <a:ext cx="302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is NOT NULL and does exist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172" y="1612"/>
                  <a:ext cx="303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0" y="2015"/>
                <a:ext cx="1172" cy="391"/>
                <a:chOff x="0" y="2015"/>
                <a:chExt cx="1172" cy="391"/>
              </a:xfrm>
            </p:grpSpPr>
            <p:sp>
              <p:nvSpPr>
                <p:cNvPr id="67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6" y="2021"/>
                  <a:ext cx="116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-z string1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2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117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1172" y="2015"/>
                <a:ext cx="3032" cy="391"/>
                <a:chOff x="1172" y="2015"/>
                <a:chExt cx="3032" cy="391"/>
              </a:xfrm>
            </p:grpSpPr>
            <p:sp>
              <p:nvSpPr>
                <p:cNvPr id="675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178" y="2021"/>
                  <a:ext cx="302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string1 is NULL and does exist</a:t>
                  </a:r>
                  <a:endParaRPr lang="en-US" sz="3600">
                    <a:latin typeface="Times New Roman" pitchFamily="18" charset="0"/>
                  </a:endParaRPr>
                </a:p>
              </p:txBody>
            </p:sp>
            <p:sp>
              <p:nvSpPr>
                <p:cNvPr id="676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172" y="2015"/>
                  <a:ext cx="3032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67628" name="Rectangle 44"/>
            <p:cNvSpPr>
              <a:spLocks noChangeArrowheads="1"/>
            </p:cNvSpPr>
            <p:nvPr/>
          </p:nvSpPr>
          <p:spPr bwMode="auto">
            <a:xfrm>
              <a:off x="-2" y="-2"/>
              <a:ext cx="4208" cy="2410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2760-2BD4-4D41-B698-7738275E09B9}" type="slidenum">
              <a:rPr lang="tr-TR" altLang="en-US"/>
              <a:pPr/>
              <a:t>28</a:t>
            </a:fld>
            <a:endParaRPr lang="tr-TR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and Directory Operators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679575" y="1196975"/>
            <a:ext cx="5786438" cy="4465638"/>
            <a:chOff x="-2" y="-2"/>
            <a:chExt cx="3645" cy="2813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0" y="0"/>
              <a:ext cx="3641" cy="2809"/>
              <a:chOff x="0" y="0"/>
              <a:chExt cx="3641" cy="2809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693" cy="415"/>
                <a:chOff x="0" y="0"/>
                <a:chExt cx="693" cy="415"/>
              </a:xfrm>
            </p:grpSpPr>
            <p:sp>
              <p:nvSpPr>
                <p:cNvPr id="68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93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93" cy="391"/>
                  <a:chOff x="0" y="0"/>
                  <a:chExt cx="693" cy="391"/>
                </a:xfrm>
              </p:grpSpPr>
              <p:sp>
                <p:nvSpPr>
                  <p:cNvPr id="68611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681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Test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86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93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693" y="0"/>
                <a:ext cx="2948" cy="415"/>
                <a:chOff x="693" y="0"/>
                <a:chExt cx="2948" cy="415"/>
              </a:xfrm>
            </p:grpSpPr>
            <p:sp>
              <p:nvSpPr>
                <p:cNvPr id="68631" name="Rectangle 23"/>
                <p:cNvSpPr>
                  <a:spLocks noChangeArrowheads="1"/>
                </p:cNvSpPr>
                <p:nvPr/>
              </p:nvSpPr>
              <p:spPr bwMode="auto">
                <a:xfrm>
                  <a:off x="693" y="0"/>
                  <a:ext cx="2948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693" y="0"/>
                  <a:ext cx="2948" cy="391"/>
                  <a:chOff x="693" y="0"/>
                  <a:chExt cx="2948" cy="391"/>
                </a:xfrm>
              </p:grpSpPr>
              <p:sp>
                <p:nvSpPr>
                  <p:cNvPr id="68612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699" y="6"/>
                    <a:ext cx="2936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Meaning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86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693" y="0"/>
                    <a:ext cx="2948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0" y="403"/>
                <a:ext cx="693" cy="391"/>
                <a:chOff x="0" y="403"/>
                <a:chExt cx="693" cy="391"/>
              </a:xfrm>
            </p:grpSpPr>
            <p:sp>
              <p:nvSpPr>
                <p:cNvPr id="68613" name="Rectangle 5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68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-s file  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3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69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693" y="403"/>
                <a:ext cx="2948" cy="391"/>
                <a:chOff x="693" y="403"/>
                <a:chExt cx="2948" cy="391"/>
              </a:xfrm>
            </p:grpSpPr>
            <p:sp>
              <p:nvSpPr>
                <p:cNvPr id="68614" name="Rectangle 6"/>
                <p:cNvSpPr>
                  <a:spLocks noChangeArrowheads="1"/>
                </p:cNvSpPr>
                <p:nvPr/>
              </p:nvSpPr>
              <p:spPr bwMode="auto">
                <a:xfrm>
                  <a:off x="699" y="409"/>
                  <a:ext cx="2936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Non empty file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693" y="403"/>
                  <a:ext cx="2948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0" y="806"/>
                <a:ext cx="693" cy="391"/>
                <a:chOff x="0" y="806"/>
                <a:chExt cx="693" cy="391"/>
              </a:xfrm>
            </p:grpSpPr>
            <p:sp>
              <p:nvSpPr>
                <p:cNvPr id="68615" name="Rectangle 7"/>
                <p:cNvSpPr>
                  <a:spLocks noChangeArrowheads="1"/>
                </p:cNvSpPr>
                <p:nvPr/>
              </p:nvSpPr>
              <p:spPr bwMode="auto">
                <a:xfrm>
                  <a:off x="6" y="812"/>
                  <a:ext cx="68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-f file  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37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69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693" y="806"/>
                <a:ext cx="2948" cy="391"/>
                <a:chOff x="693" y="806"/>
                <a:chExt cx="2948" cy="391"/>
              </a:xfrm>
            </p:grpSpPr>
            <p:sp>
              <p:nvSpPr>
                <p:cNvPr id="68616" name="Rectangle 8"/>
                <p:cNvSpPr>
                  <a:spLocks noChangeArrowheads="1"/>
                </p:cNvSpPr>
                <p:nvPr/>
              </p:nvSpPr>
              <p:spPr bwMode="auto">
                <a:xfrm>
                  <a:off x="699" y="812"/>
                  <a:ext cx="2936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File exist</a:t>
                  </a:r>
                  <a:r>
                    <a:rPr lang="tr-TR" sz="1600">
                      <a:ea typeface="Arial Unicode MS" pitchFamily="34" charset="-128"/>
                      <a:cs typeface="Arial Unicode MS" pitchFamily="34" charset="-128"/>
                    </a:rPr>
                    <a:t>s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or </a:t>
                  </a:r>
                  <a:r>
                    <a:rPr lang="tr-TR" sz="1600">
                      <a:ea typeface="Arial Unicode MS" pitchFamily="34" charset="-128"/>
                      <a:cs typeface="Arial Unicode MS" pitchFamily="34" charset="-128"/>
                    </a:rPr>
                    <a:t>is a 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normal file and not a directory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39" name="Rectangle 31"/>
                <p:cNvSpPr>
                  <a:spLocks noChangeArrowheads="1"/>
                </p:cNvSpPr>
                <p:nvPr/>
              </p:nvSpPr>
              <p:spPr bwMode="auto">
                <a:xfrm>
                  <a:off x="693" y="806"/>
                  <a:ext cx="2948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34"/>
              <p:cNvGrpSpPr>
                <a:grpSpLocks/>
              </p:cNvGrpSpPr>
              <p:nvPr/>
            </p:nvGrpSpPr>
            <p:grpSpPr bwMode="auto">
              <a:xfrm>
                <a:off x="0" y="1209"/>
                <a:ext cx="693" cy="391"/>
                <a:chOff x="0" y="1209"/>
                <a:chExt cx="693" cy="391"/>
              </a:xfrm>
            </p:grpSpPr>
            <p:sp>
              <p:nvSpPr>
                <p:cNvPr id="68617" name="Rectangle 9"/>
                <p:cNvSpPr>
                  <a:spLocks noChangeArrowheads="1"/>
                </p:cNvSpPr>
                <p:nvPr/>
              </p:nvSpPr>
              <p:spPr bwMode="auto">
                <a:xfrm>
                  <a:off x="6" y="1215"/>
                  <a:ext cx="68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-d dir   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41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69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693" y="1209"/>
                <a:ext cx="2948" cy="391"/>
                <a:chOff x="693" y="1209"/>
                <a:chExt cx="2948" cy="391"/>
              </a:xfrm>
            </p:grpSpPr>
            <p:sp>
              <p:nvSpPr>
                <p:cNvPr id="68618" name="Rectangle 10"/>
                <p:cNvSpPr>
                  <a:spLocks noChangeArrowheads="1"/>
                </p:cNvSpPr>
                <p:nvPr/>
              </p:nvSpPr>
              <p:spPr bwMode="auto">
                <a:xfrm>
                  <a:off x="699" y="1215"/>
                  <a:ext cx="2936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Directory exist</a:t>
                  </a:r>
                  <a:r>
                    <a:rPr lang="tr-TR" sz="1600">
                      <a:ea typeface="Arial Unicode MS" pitchFamily="34" charset="-128"/>
                      <a:cs typeface="Arial Unicode MS" pitchFamily="34" charset="-128"/>
                    </a:rPr>
                    <a:t>s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and not a file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43" name="Rectangle 35"/>
                <p:cNvSpPr>
                  <a:spLocks noChangeArrowheads="1"/>
                </p:cNvSpPr>
                <p:nvPr/>
              </p:nvSpPr>
              <p:spPr bwMode="auto">
                <a:xfrm>
                  <a:off x="693" y="1209"/>
                  <a:ext cx="2948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0" y="1612"/>
                <a:ext cx="693" cy="391"/>
                <a:chOff x="0" y="1612"/>
                <a:chExt cx="693" cy="391"/>
              </a:xfrm>
            </p:grpSpPr>
            <p:sp>
              <p:nvSpPr>
                <p:cNvPr id="68619" name="Rectangle 11"/>
                <p:cNvSpPr>
                  <a:spLocks noChangeArrowheads="1"/>
                </p:cNvSpPr>
                <p:nvPr/>
              </p:nvSpPr>
              <p:spPr bwMode="auto">
                <a:xfrm>
                  <a:off x="6" y="1618"/>
                  <a:ext cx="68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-w file 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4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69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693" y="1612"/>
                <a:ext cx="2948" cy="391"/>
                <a:chOff x="693" y="1612"/>
                <a:chExt cx="2948" cy="391"/>
              </a:xfrm>
            </p:grpSpPr>
            <p:sp>
              <p:nvSpPr>
                <p:cNvPr id="68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699" y="1618"/>
                  <a:ext cx="2936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tr-TR" sz="1600">
                      <a:ea typeface="Arial Unicode MS" pitchFamily="34" charset="-128"/>
                      <a:cs typeface="Arial Unicode MS" pitchFamily="34" charset="-128"/>
                    </a:rPr>
                    <a:t>file is a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writeable file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47" name="Rectangle 39"/>
                <p:cNvSpPr>
                  <a:spLocks noChangeArrowheads="1"/>
                </p:cNvSpPr>
                <p:nvPr/>
              </p:nvSpPr>
              <p:spPr bwMode="auto">
                <a:xfrm>
                  <a:off x="693" y="1612"/>
                  <a:ext cx="2948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0" y="2015"/>
                <a:ext cx="693" cy="391"/>
                <a:chOff x="0" y="2015"/>
                <a:chExt cx="693" cy="391"/>
              </a:xfrm>
            </p:grpSpPr>
            <p:sp>
              <p:nvSpPr>
                <p:cNvPr id="68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6" y="2021"/>
                  <a:ext cx="68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-r file  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49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69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693" y="2015"/>
                <a:ext cx="2948" cy="391"/>
                <a:chOff x="693" y="2015"/>
                <a:chExt cx="2948" cy="391"/>
              </a:xfrm>
            </p:grpSpPr>
            <p:sp>
              <p:nvSpPr>
                <p:cNvPr id="68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699" y="2021"/>
                  <a:ext cx="2936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tr-TR" sz="1600">
                      <a:ea typeface="Arial Unicode MS" pitchFamily="34" charset="-128"/>
                      <a:cs typeface="Arial Unicode MS" pitchFamily="34" charset="-128"/>
                    </a:rPr>
                    <a:t>file is a</a:t>
                  </a:r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read-only file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51" name="Rectangle 43"/>
                <p:cNvSpPr>
                  <a:spLocks noChangeArrowheads="1"/>
                </p:cNvSpPr>
                <p:nvPr/>
              </p:nvSpPr>
              <p:spPr bwMode="auto">
                <a:xfrm>
                  <a:off x="693" y="2015"/>
                  <a:ext cx="2948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0" y="2418"/>
                <a:ext cx="693" cy="391"/>
                <a:chOff x="0" y="2418"/>
                <a:chExt cx="693" cy="391"/>
              </a:xfrm>
            </p:grpSpPr>
            <p:sp>
              <p:nvSpPr>
                <p:cNvPr id="68623" name="Rectangle 15"/>
                <p:cNvSpPr>
                  <a:spLocks noChangeArrowheads="1"/>
                </p:cNvSpPr>
                <p:nvPr/>
              </p:nvSpPr>
              <p:spPr bwMode="auto">
                <a:xfrm>
                  <a:off x="6" y="2424"/>
                  <a:ext cx="68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-x file   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5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69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9" name="Group 48"/>
              <p:cNvGrpSpPr>
                <a:grpSpLocks/>
              </p:cNvGrpSpPr>
              <p:nvPr/>
            </p:nvGrpSpPr>
            <p:grpSpPr bwMode="auto">
              <a:xfrm>
                <a:off x="693" y="2418"/>
                <a:ext cx="2948" cy="391"/>
                <a:chOff x="693" y="2418"/>
                <a:chExt cx="2948" cy="391"/>
              </a:xfrm>
            </p:grpSpPr>
            <p:sp>
              <p:nvSpPr>
                <p:cNvPr id="68624" name="Rectangle 16"/>
                <p:cNvSpPr>
                  <a:spLocks noChangeArrowheads="1"/>
                </p:cNvSpPr>
                <p:nvPr/>
              </p:nvSpPr>
              <p:spPr bwMode="auto">
                <a:xfrm>
                  <a:off x="699" y="2424"/>
                  <a:ext cx="2936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file is executable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8655" name="Rectangle 47"/>
                <p:cNvSpPr>
                  <a:spLocks noChangeArrowheads="1"/>
                </p:cNvSpPr>
                <p:nvPr/>
              </p:nvSpPr>
              <p:spPr bwMode="auto">
                <a:xfrm>
                  <a:off x="693" y="2418"/>
                  <a:ext cx="2948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-2" y="-2"/>
              <a:ext cx="3645" cy="2813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B5A9-6B67-4DA6-9AE1-C717A7F865AE}" type="slidenum">
              <a:rPr lang="tr-TR" altLang="en-US"/>
              <a:pPr/>
              <a:t>29</a:t>
            </a:fld>
            <a:endParaRPr lang="tr-TR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43000" y="1752600"/>
            <a:ext cx="6588125" cy="2546350"/>
            <a:chOff x="-2" y="-2"/>
            <a:chExt cx="4150" cy="1604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0" y="0"/>
              <a:ext cx="4146" cy="1600"/>
              <a:chOff x="0" y="0"/>
              <a:chExt cx="4146" cy="160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2073" cy="415"/>
                <a:chOff x="0" y="0"/>
                <a:chExt cx="2073" cy="415"/>
              </a:xfrm>
            </p:grpSpPr>
            <p:sp>
              <p:nvSpPr>
                <p:cNvPr id="6964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73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73" cy="391"/>
                  <a:chOff x="0" y="0"/>
                  <a:chExt cx="2073" cy="391"/>
                </a:xfrm>
              </p:grpSpPr>
              <p:sp>
                <p:nvSpPr>
                  <p:cNvPr id="69635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6" y="6"/>
                    <a:ext cx="2061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Operator           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4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73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073" y="0"/>
                <a:ext cx="2073" cy="415"/>
                <a:chOff x="2073" y="0"/>
                <a:chExt cx="2073" cy="415"/>
              </a:xfrm>
            </p:grpSpPr>
            <p:sp>
              <p:nvSpPr>
                <p:cNvPr id="69649" name="Rectangle 17"/>
                <p:cNvSpPr>
                  <a:spLocks noChangeArrowheads="1"/>
                </p:cNvSpPr>
                <p:nvPr/>
              </p:nvSpPr>
              <p:spPr bwMode="auto">
                <a:xfrm>
                  <a:off x="2073" y="0"/>
                  <a:ext cx="2073" cy="41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2073" y="0"/>
                  <a:ext cx="2073" cy="391"/>
                  <a:chOff x="2073" y="0"/>
                  <a:chExt cx="2073" cy="391"/>
                </a:xfrm>
              </p:grpSpPr>
              <p:sp>
                <p:nvSpPr>
                  <p:cNvPr id="69636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2079" y="6"/>
                    <a:ext cx="2061" cy="37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/>
                  <a:p>
                    <a:pPr algn="ctr"/>
                    <a:r>
                      <a:rPr lang="en-US" sz="1600" b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Meaning </a:t>
                    </a:r>
                    <a:endParaRPr lang="en-US" sz="32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64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0"/>
                    <a:ext cx="2073" cy="391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0" y="403"/>
                <a:ext cx="2073" cy="391"/>
                <a:chOff x="0" y="403"/>
                <a:chExt cx="2073" cy="391"/>
              </a:xfrm>
            </p:grpSpPr>
            <p:sp>
              <p:nvSpPr>
                <p:cNvPr id="69637" name="Rectangle 5"/>
                <p:cNvSpPr>
                  <a:spLocks noChangeArrowheads="1"/>
                </p:cNvSpPr>
                <p:nvPr/>
              </p:nvSpPr>
              <p:spPr bwMode="auto">
                <a:xfrm>
                  <a:off x="6" y="409"/>
                  <a:ext cx="206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! expression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965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07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2073" y="403"/>
                <a:ext cx="2073" cy="391"/>
                <a:chOff x="2073" y="403"/>
                <a:chExt cx="2073" cy="391"/>
              </a:xfrm>
            </p:grpSpPr>
            <p:sp>
              <p:nvSpPr>
                <p:cNvPr id="69638" name="Rectangle 6"/>
                <p:cNvSpPr>
                  <a:spLocks noChangeArrowheads="1"/>
                </p:cNvSpPr>
                <p:nvPr/>
              </p:nvSpPr>
              <p:spPr bwMode="auto">
                <a:xfrm>
                  <a:off x="2079" y="409"/>
                  <a:ext cx="206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Logical NOT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9653" name="Rectangle 21"/>
                <p:cNvSpPr>
                  <a:spLocks noChangeArrowheads="1"/>
                </p:cNvSpPr>
                <p:nvPr/>
              </p:nvSpPr>
              <p:spPr bwMode="auto">
                <a:xfrm>
                  <a:off x="2073" y="403"/>
                  <a:ext cx="207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806"/>
                <a:ext cx="2073" cy="391"/>
                <a:chOff x="0" y="806"/>
                <a:chExt cx="2073" cy="391"/>
              </a:xfrm>
            </p:grpSpPr>
            <p:sp>
              <p:nvSpPr>
                <p:cNvPr id="69639" name="Rectangle 7"/>
                <p:cNvSpPr>
                  <a:spLocks noChangeArrowheads="1"/>
                </p:cNvSpPr>
                <p:nvPr/>
              </p:nvSpPr>
              <p:spPr bwMode="auto">
                <a:xfrm>
                  <a:off x="6" y="812"/>
                  <a:ext cx="206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expression1  -a  expression2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965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207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2073" y="806"/>
                <a:ext cx="2073" cy="391"/>
                <a:chOff x="2073" y="806"/>
                <a:chExt cx="2073" cy="391"/>
              </a:xfrm>
            </p:grpSpPr>
            <p:sp>
              <p:nvSpPr>
                <p:cNvPr id="69640" name="Rectangle 8"/>
                <p:cNvSpPr>
                  <a:spLocks noChangeArrowheads="1"/>
                </p:cNvSpPr>
                <p:nvPr/>
              </p:nvSpPr>
              <p:spPr bwMode="auto">
                <a:xfrm>
                  <a:off x="2079" y="812"/>
                  <a:ext cx="206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Logical AND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9657" name="Rectangle 25"/>
                <p:cNvSpPr>
                  <a:spLocks noChangeArrowheads="1"/>
                </p:cNvSpPr>
                <p:nvPr/>
              </p:nvSpPr>
              <p:spPr bwMode="auto">
                <a:xfrm>
                  <a:off x="2073" y="806"/>
                  <a:ext cx="207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0" y="1209"/>
                <a:ext cx="2073" cy="391"/>
                <a:chOff x="0" y="1209"/>
                <a:chExt cx="2073" cy="391"/>
              </a:xfrm>
            </p:grpSpPr>
            <p:sp>
              <p:nvSpPr>
                <p:cNvPr id="69641" name="Rectangle 9"/>
                <p:cNvSpPr>
                  <a:spLocks noChangeArrowheads="1"/>
                </p:cNvSpPr>
                <p:nvPr/>
              </p:nvSpPr>
              <p:spPr bwMode="auto">
                <a:xfrm>
                  <a:off x="6" y="1215"/>
                  <a:ext cx="206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expression1  -o  expression2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9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207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30"/>
              <p:cNvGrpSpPr>
                <a:grpSpLocks/>
              </p:cNvGrpSpPr>
              <p:nvPr/>
            </p:nvGrpSpPr>
            <p:grpSpPr bwMode="auto">
              <a:xfrm>
                <a:off x="2073" y="1209"/>
                <a:ext cx="2073" cy="391"/>
                <a:chOff x="2073" y="1209"/>
                <a:chExt cx="2073" cy="391"/>
              </a:xfrm>
            </p:grpSpPr>
            <p:sp>
              <p:nvSpPr>
                <p:cNvPr id="69642" name="Rectangle 10"/>
                <p:cNvSpPr>
                  <a:spLocks noChangeArrowheads="1"/>
                </p:cNvSpPr>
                <p:nvPr/>
              </p:nvSpPr>
              <p:spPr bwMode="auto">
                <a:xfrm>
                  <a:off x="2079" y="1215"/>
                  <a:ext cx="2061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lang="en-US" sz="16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Logical OR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69661" name="Rectangle 29"/>
                <p:cNvSpPr>
                  <a:spLocks noChangeArrowheads="1"/>
                </p:cNvSpPr>
                <p:nvPr/>
              </p:nvSpPr>
              <p:spPr bwMode="auto">
                <a:xfrm>
                  <a:off x="2073" y="1209"/>
                  <a:ext cx="2073" cy="39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</p:grp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-2" y="-2"/>
              <a:ext cx="4150" cy="1604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MW 1400-1700 (KD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floor labs)</a:t>
            </a:r>
          </a:p>
          <a:p>
            <a:r>
              <a:rPr lang="en-US" dirty="0" smtClean="0"/>
              <a:t>Lecture Th 0900-0950 (RM101)</a:t>
            </a:r>
          </a:p>
          <a:p>
            <a:r>
              <a:rPr lang="en-US" dirty="0" smtClean="0"/>
              <a:t>Announcements will be posted to course </a:t>
            </a:r>
            <a:r>
              <a:rPr lang="en-US" dirty="0" smtClean="0">
                <a:hlinkClick r:id="rId2"/>
              </a:rPr>
              <a:t>website</a:t>
            </a:r>
            <a:endParaRPr lang="en-US" dirty="0" smtClean="0"/>
          </a:p>
          <a:p>
            <a:r>
              <a:rPr lang="en-US" dirty="0" smtClean="0"/>
              <a:t>Office hours Th 11-12 (KD303)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 smtClean="0"/>
              <a:t>TA will tell you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DD9-4E7E-4A0E-9D51-5FCD1BF49D17}" type="slidenum">
              <a:rPr lang="tr-TR" altLang="en-US"/>
              <a:pPr/>
              <a:t>30</a:t>
            </a:fld>
            <a:endParaRPr lang="tr-TR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3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3800" b="1"/>
              <a:t>...</a:t>
            </a:r>
            <a:r>
              <a:rPr lang="en-US" sz="3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 sz="3800" b="1"/>
              <a:t>...</a:t>
            </a:r>
            <a:r>
              <a:rPr lang="en-US" sz="3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940675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If given condition is true </a:t>
            </a:r>
            <a:endParaRPr lang="tr-TR" sz="2200"/>
          </a:p>
          <a:p>
            <a:pPr>
              <a:lnSpc>
                <a:spcPct val="90000"/>
              </a:lnSpc>
            </a:pPr>
            <a:r>
              <a:rPr lang="en-US" sz="2200"/>
              <a:t>then command1 is executed </a:t>
            </a:r>
            <a:endParaRPr lang="tr-TR" sz="2200"/>
          </a:p>
          <a:p>
            <a:pPr>
              <a:lnSpc>
                <a:spcPct val="90000"/>
              </a:lnSpc>
            </a:pPr>
            <a:r>
              <a:rPr lang="en-US" sz="2200"/>
              <a:t>otherwise command2 is executed.</a:t>
            </a:r>
            <a:br>
              <a:rPr lang="en-US" sz="2200"/>
            </a:br>
            <a:endParaRPr lang="en-US" sz="2200"/>
          </a:p>
          <a:p>
            <a:pPr>
              <a:lnSpc>
                <a:spcPct val="90000"/>
              </a:lnSpc>
            </a:pPr>
            <a:r>
              <a:rPr lang="en-US" sz="2200" i="1"/>
              <a:t>Syntax:</a:t>
            </a:r>
            <a:r>
              <a:rPr lang="en-US" sz="2200"/>
              <a:t/>
            </a:r>
            <a:br>
              <a:rPr lang="en-US" sz="2200"/>
            </a:b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2200">
                <a:latin typeface="Arial Unicode MS" pitchFamily="34" charset="-128"/>
              </a:rPr>
              <a:t> condition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	condition is zero (true - 0)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	execute all commands up to else statement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	if condition is not true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	execute all commands up to fi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>
                <a:latin typeface="Arial Unicode MS" pitchFamily="34" charset="-128"/>
              </a:rPr>
              <a:t>	</a:t>
            </a:r>
            <a:r>
              <a:rPr lang="en-US" sz="2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F32E-671A-43F2-B331-D879FDFFD8F3}" type="slidenum">
              <a:rPr lang="tr-TR" altLang="en-US"/>
              <a:pPr/>
              <a:t>31</a:t>
            </a:fld>
            <a:endParaRPr lang="tr-TR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if...else…fi -Example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89050"/>
            <a:ext cx="5791200" cy="51117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$ </a:t>
            </a: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isnump_n</a:t>
            </a:r>
            <a:endParaRPr lang="en-US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#!/bin/</a:t>
            </a:r>
            <a:r>
              <a:rPr lang="en-US" sz="1900" dirty="0" err="1">
                <a:latin typeface="Courier New" pitchFamily="49" charset="0"/>
              </a:rPr>
              <a:t>sh</a:t>
            </a:r>
            <a:endParaRPr lang="en-US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# Script to see whether argument 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positive or negative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1900" dirty="0">
                <a:latin typeface="Courier New" pitchFamily="49" charset="0"/>
              </a:rPr>
              <a:t> [ $# -</a:t>
            </a:r>
            <a:r>
              <a:rPr lang="en-US" sz="1900" dirty="0" err="1">
                <a:latin typeface="Courier New" pitchFamily="49" charset="0"/>
              </a:rPr>
              <a:t>eq</a:t>
            </a:r>
            <a:r>
              <a:rPr lang="en-US" sz="1900" dirty="0">
                <a:latin typeface="Courier New" pitchFamily="49" charset="0"/>
              </a:rPr>
              <a:t> 0 ]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then</a:t>
            </a:r>
            <a:r>
              <a:rPr lang="en-US" sz="1900" dirty="0">
                <a:latin typeface="Courier New" pitchFamily="49" charset="0"/>
              </a:rPr>
              <a:t/>
            </a:r>
            <a:br>
              <a:rPr lang="en-US" sz="1900" dirty="0">
                <a:latin typeface="Courier New" pitchFamily="49" charset="0"/>
              </a:rPr>
            </a:b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echo</a:t>
            </a:r>
            <a:r>
              <a:rPr lang="en-US" sz="1900" dirty="0">
                <a:latin typeface="Courier New" pitchFamily="49" charset="0"/>
              </a:rPr>
              <a:t> "$0 : You must give/supply one integers"</a:t>
            </a:r>
            <a:br>
              <a:rPr lang="en-US" sz="1900" dirty="0">
                <a:latin typeface="Courier New" pitchFamily="49" charset="0"/>
              </a:rPr>
            </a:b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exit</a:t>
            </a:r>
            <a:r>
              <a:rPr lang="en-US" sz="1900" dirty="0">
                <a:latin typeface="Courier New" pitchFamily="49" charset="0"/>
              </a:rPr>
              <a:t>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</a:t>
            </a:r>
            <a:r>
              <a:rPr lang="en-US" sz="19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test</a:t>
            </a:r>
            <a:r>
              <a:rPr lang="en-US" sz="1900" dirty="0">
                <a:latin typeface="Courier New" pitchFamily="49" charset="0"/>
              </a:rPr>
              <a:t> $1 -</a:t>
            </a:r>
            <a:r>
              <a:rPr lang="en-US" sz="1900" dirty="0" err="1">
                <a:latin typeface="Courier New" pitchFamily="49" charset="0"/>
              </a:rPr>
              <a:t>gt</a:t>
            </a:r>
            <a:r>
              <a:rPr lang="en-US" sz="1900" dirty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then</a:t>
            </a:r>
            <a:r>
              <a:rPr lang="en-US" sz="1900" dirty="0">
                <a:latin typeface="Courier New" pitchFamily="49" charset="0"/>
              </a:rPr>
              <a:t/>
            </a:r>
            <a:br>
              <a:rPr lang="en-US" sz="1900" dirty="0">
                <a:latin typeface="Courier New" pitchFamily="49" charset="0"/>
              </a:rPr>
            </a:b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echo</a:t>
            </a:r>
            <a:r>
              <a:rPr lang="en-US" sz="1900" dirty="0">
                <a:latin typeface="Courier New" pitchFamily="49" charset="0"/>
              </a:rPr>
              <a:t> "$1 number is positive"</a:t>
            </a:r>
            <a:br>
              <a:rPr lang="en-US" sz="1900" dirty="0">
                <a:latin typeface="Courier New" pitchFamily="49" charset="0"/>
              </a:rPr>
            </a:b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tr-TR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9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echo</a:t>
            </a:r>
            <a:r>
              <a:rPr lang="en-US" sz="1900" dirty="0">
                <a:latin typeface="Courier New" pitchFamily="49" charset="0"/>
              </a:rPr>
              <a:t> "$1 number is negative“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</a:t>
            </a:r>
            <a:endParaRPr lang="en-US" sz="1900" b="1" i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650D-2D9A-455E-BE23-C206CF1B3CA3}" type="slidenum">
              <a:rPr lang="tr-TR" altLang="en-US"/>
              <a:pPr/>
              <a:t>32</a:t>
            </a:fld>
            <a:endParaRPr lang="tr-TR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Loops in Shell Scripts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5329237"/>
          </a:xfrm>
        </p:spPr>
        <p:txBody>
          <a:bodyPr>
            <a:normAutofit lnSpcReduction="10000"/>
          </a:bodyPr>
          <a:lstStyle/>
          <a:p>
            <a:pPr marL="571500" indent="-571500"/>
            <a:r>
              <a:rPr lang="en-US" sz="2600"/>
              <a:t>Bash supports:</a:t>
            </a:r>
          </a:p>
          <a:p>
            <a:pPr marL="839788" lvl="1" indent="-495300"/>
            <a:r>
              <a:rPr lang="en-US" sz="2200"/>
              <a:t>for loop </a:t>
            </a:r>
          </a:p>
          <a:p>
            <a:pPr marL="839788" lvl="1" indent="-495300"/>
            <a:r>
              <a:rPr lang="en-US" sz="2200"/>
              <a:t>while loop</a:t>
            </a:r>
          </a:p>
          <a:p>
            <a:pPr marL="571500" indent="-571500"/>
            <a:r>
              <a:rPr lang="en-US" sz="2600" b="1"/>
              <a:t>Note </a:t>
            </a:r>
            <a:r>
              <a:rPr lang="en-US" sz="2600"/>
              <a:t>that in each and every loop,</a:t>
            </a:r>
          </a:p>
          <a:p>
            <a:pPr marL="571500" indent="-571500">
              <a:buFont typeface="Wingdings" pitchFamily="2" charset="2"/>
              <a:buAutoNum type="alphaLcParenBoth"/>
            </a:pPr>
            <a:r>
              <a:rPr lang="en-US" sz="2600"/>
              <a:t>First, the variable used in loop condition </a:t>
            </a:r>
            <a:endParaRPr lang="tr-TR" sz="2600"/>
          </a:p>
          <a:p>
            <a:pPr marL="839788" lvl="1" indent="-495300">
              <a:buFont typeface="Wingdings" pitchFamily="2" charset="2"/>
              <a:buChar char="n"/>
            </a:pPr>
            <a:r>
              <a:rPr lang="en-US" sz="2200"/>
              <a:t>must be initialized, </a:t>
            </a:r>
            <a:endParaRPr lang="tr-TR" sz="2200"/>
          </a:p>
          <a:p>
            <a:pPr marL="839788" lvl="1" indent="-495300">
              <a:buFont typeface="Wingdings" pitchFamily="2" charset="2"/>
              <a:buChar char="n"/>
            </a:pPr>
            <a:r>
              <a:rPr lang="en-US" sz="2200"/>
              <a:t>then execution of the loop begins.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600"/>
              <a:t>(b) A test (condition) is made </a:t>
            </a:r>
            <a:endParaRPr lang="tr-TR" sz="2600"/>
          </a:p>
          <a:p>
            <a:pPr marL="571500" indent="-571500">
              <a:buFont typeface="Wingdings" pitchFamily="2" charset="2"/>
              <a:buNone/>
            </a:pPr>
            <a:r>
              <a:rPr lang="tr-TR" sz="2600"/>
              <a:t>	</a:t>
            </a:r>
            <a:r>
              <a:rPr lang="en-US" sz="2600"/>
              <a:t>at the beginning of each iteration.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600"/>
              <a:t>(c) The body of loop ends </a:t>
            </a:r>
            <a:endParaRPr lang="tr-TR" sz="2600"/>
          </a:p>
          <a:p>
            <a:pPr marL="571500" indent="-571500">
              <a:buFont typeface="Wingdings" pitchFamily="2" charset="2"/>
              <a:buNone/>
            </a:pPr>
            <a:r>
              <a:rPr lang="tr-TR" sz="2600"/>
              <a:t>	</a:t>
            </a:r>
            <a:r>
              <a:rPr lang="en-US" sz="2600"/>
              <a:t>with a statement modifies </a:t>
            </a:r>
            <a:endParaRPr lang="tr-TR" sz="2600"/>
          </a:p>
          <a:p>
            <a:pPr marL="571500" indent="-571500">
              <a:buFont typeface="Wingdings" pitchFamily="2" charset="2"/>
              <a:buNone/>
            </a:pPr>
            <a:r>
              <a:rPr lang="en-US" sz="2600"/>
              <a:t>the value of the test (condition) variable.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4BDF-C02F-4020-A8EA-86D6D45B3C22}" type="slidenum">
              <a:rPr lang="tr-TR" altLang="en-US"/>
              <a:pPr/>
              <a:t>33</a:t>
            </a:fld>
            <a:endParaRPr lang="tr-TR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 Loop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36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i="1"/>
              <a:t>Syntax: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</a:t>
            </a:r>
            <a:r>
              <a:rPr lang="en-US" sz="2100" i="1">
                <a:latin typeface="Courier New" pitchFamily="49" charset="0"/>
              </a:rPr>
              <a:t> { variable name } in { list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en-US" sz="2100" i="1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>
                <a:latin typeface="Courier New" pitchFamily="49" charset="0"/>
              </a:rPr>
              <a:t>	execute one for each item in the list </a:t>
            </a:r>
            <a:endParaRPr lang="tr-TR" sz="2100" i="1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100" i="1">
                <a:latin typeface="Courier New" pitchFamily="49" charset="0"/>
              </a:rPr>
              <a:t>	</a:t>
            </a:r>
            <a:r>
              <a:rPr lang="en-US" sz="2100" i="1">
                <a:latin typeface="Courier New" pitchFamily="49" charset="0"/>
              </a:rPr>
              <a:t>until the list is not finished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>
                <a:latin typeface="Courier New" pitchFamily="49" charset="0"/>
              </a:rPr>
              <a:t>	(And repeat all statement</a:t>
            </a:r>
            <a:r>
              <a:rPr lang="tr-TR" sz="2100" i="1">
                <a:latin typeface="Courier New" pitchFamily="49" charset="0"/>
              </a:rPr>
              <a:t>s</a:t>
            </a:r>
            <a:r>
              <a:rPr lang="en-US" sz="2100" i="1">
                <a:latin typeface="Courier New" pitchFamily="49" charset="0"/>
              </a:rPr>
              <a:t> between do and done)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done</a:t>
            </a:r>
            <a:r>
              <a:rPr lang="en-US" sz="2100" i="1">
                <a:latin typeface="Arial Unicode MS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225-1843-4084-80D7-742B1A627243}" type="slidenum">
              <a:rPr lang="tr-TR" altLang="en-US"/>
              <a:pPr/>
              <a:t>34</a:t>
            </a:fld>
            <a:endParaRPr lang="tr-TR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 Loop</a:t>
            </a:r>
            <a:r>
              <a:rPr lang="tr-TR" b="1"/>
              <a:t>: Example</a:t>
            </a:r>
            <a:endParaRPr lang="en-US" b="1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850" y="1557338"/>
            <a:ext cx="457200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 Unicode MS" pitchFamily="34" charset="-128"/>
              </a:rPr>
              <a:t>Example:</a:t>
            </a:r>
          </a:p>
          <a:p>
            <a:r>
              <a:rPr lang="en-US">
                <a:latin typeface="Courier New" pitchFamily="49" charset="0"/>
              </a:rPr>
              <a:t>$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cat</a:t>
            </a:r>
            <a:r>
              <a:rPr lang="en-US">
                <a:latin typeface="Courier New" pitchFamily="49" charset="0"/>
              </a:rPr>
              <a:t> &gt; testfor</a:t>
            </a:r>
            <a:br>
              <a:rPr lang="en-US">
                <a:latin typeface="Courier New" pitchFamily="49" charset="0"/>
              </a:rPr>
            </a:b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</a:t>
            </a:r>
            <a:r>
              <a:rPr lang="en-US">
                <a:latin typeface="Courier New" pitchFamily="49" charset="0"/>
              </a:rPr>
              <a:t> i in 1 2 3 4 5</a:t>
            </a:r>
            <a:br>
              <a:rPr lang="en-US">
                <a:latin typeface="Courier New" pitchFamily="49" charset="0"/>
              </a:rPr>
            </a:b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en-US">
                <a:latin typeface="Courier New" pitchFamily="49" charset="0"/>
              </a:rPr>
              <a:t/>
            </a:r>
            <a:br>
              <a:rPr lang="en-US">
                <a:latin typeface="Courier New" pitchFamily="49" charset="0"/>
              </a:rPr>
            </a:br>
            <a:endParaRPr lang="tr-TR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	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echo</a:t>
            </a:r>
            <a:r>
              <a:rPr lang="en-US">
                <a:latin typeface="Courier New" pitchFamily="49" charset="0"/>
              </a:rPr>
              <a:t> "Welcome $i times"</a:t>
            </a:r>
            <a:br>
              <a:rPr lang="en-US">
                <a:latin typeface="Courier New" pitchFamily="49" charset="0"/>
              </a:rPr>
            </a:br>
            <a:endParaRPr lang="tr-TR">
              <a:latin typeface="Courier New" pitchFamily="49" charset="0"/>
            </a:endParaRPr>
          </a:p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done</a:t>
            </a:r>
          </a:p>
          <a:p>
            <a:endParaRPr lang="tr-TR">
              <a:latin typeface="Courier New" pitchFamily="49" charset="0"/>
            </a:endParaRPr>
          </a:p>
          <a:p>
            <a:endParaRPr lang="tr-TR">
              <a:latin typeface="Courier New" pitchFamily="49" charset="0"/>
            </a:endParaRPr>
          </a:p>
          <a:p>
            <a:endParaRPr lang="tr-TR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Run it above script as follows:</a:t>
            </a:r>
            <a:br>
              <a:rPr lang="en-US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$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chmod</a:t>
            </a:r>
            <a:r>
              <a:rPr lang="en-US" b="1">
                <a:latin typeface="Courier New" pitchFamily="49" charset="0"/>
              </a:rPr>
              <a:t> +x testfor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$ ./testfor</a:t>
            </a:r>
            <a:endParaRPr lang="en-US">
              <a:latin typeface="Courier New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787900" y="1916113"/>
            <a:ext cx="4191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The for loop first creates i variable </a:t>
            </a:r>
          </a:p>
          <a:p>
            <a:pPr lvl="1">
              <a:buFontTx/>
              <a:buChar char="•"/>
            </a:pPr>
            <a:r>
              <a:rPr lang="en-US">
                <a:latin typeface="Times New Roman" pitchFamily="18" charset="0"/>
              </a:rPr>
              <a:t>and assigned a number to i from the list of number</a:t>
            </a:r>
            <a:r>
              <a:rPr lang="tr-TR">
                <a:latin typeface="Times New Roman" pitchFamily="18" charset="0"/>
              </a:rPr>
              <a:t>s</a:t>
            </a:r>
            <a:r>
              <a:rPr lang="en-US">
                <a:latin typeface="Times New Roman" pitchFamily="18" charset="0"/>
              </a:rPr>
              <a:t> 1 to 5, 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The shell execute</a:t>
            </a:r>
            <a:r>
              <a:rPr lang="tr-TR">
                <a:latin typeface="Times New Roman" pitchFamily="18" charset="0"/>
              </a:rPr>
              <a:t>s</a:t>
            </a:r>
            <a:r>
              <a:rPr lang="en-US">
                <a:latin typeface="Times New Roman" pitchFamily="18" charset="0"/>
              </a:rPr>
              <a:t> echo statement for each assignment of i. 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This process will continue until all the items in the list were not finished, 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because of this it will repeat 5 echo statements.</a:t>
            </a:r>
          </a:p>
          <a:p>
            <a:pPr>
              <a:buFontTx/>
              <a:buChar char="•"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720A-0299-4459-AAFC-4675715F3E32}" type="slidenum">
              <a:rPr lang="tr-TR" altLang="en-US"/>
              <a:pPr/>
              <a:t>35</a:t>
            </a:fld>
            <a:endParaRPr lang="tr-TR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while Loop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1600200"/>
            <a:ext cx="4718050" cy="2549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i="1"/>
              <a:t>Syntax: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r>
              <a:rPr lang="en-US" sz="1900" i="1">
                <a:latin typeface="Courier New" pitchFamily="49" charset="0"/>
              </a:rPr>
              <a:t> [ condition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en-US" sz="1900" i="1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i="1">
                <a:latin typeface="Courier New" pitchFamily="49" charset="0"/>
              </a:rPr>
              <a:t>	command1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i="1">
                <a:latin typeface="Courier New" pitchFamily="49" charset="0"/>
              </a:rPr>
              <a:t>	command2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i="1">
                <a:latin typeface="Courier New" pitchFamily="49" charset="0"/>
              </a:rPr>
              <a:t>	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i="1">
                <a:latin typeface="Courier New" pitchFamily="49" charset="0"/>
              </a:rPr>
              <a:t>	....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done</a:t>
            </a:r>
            <a:r>
              <a:rPr lang="en-US" sz="1900" i="1">
                <a:latin typeface="Arial Unicode MS" pitchFamily="34" charset="-128"/>
              </a:rPr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116013" y="4365625"/>
            <a:ext cx="6705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 Unicode MS" pitchFamily="34" charset="-128"/>
              </a:rPr>
              <a:t>Example:</a:t>
            </a:r>
          </a:p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r>
              <a:rPr lang="en-US">
                <a:latin typeface="Courier New" pitchFamily="49" charset="0"/>
              </a:rPr>
              <a:t> [ $i -le 10 ]</a:t>
            </a:r>
          </a:p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echo</a:t>
            </a:r>
            <a:r>
              <a:rPr lang="en-US">
                <a:latin typeface="Courier New" pitchFamily="49" charset="0"/>
              </a:rPr>
              <a:t> "$n * $i = `expr $i \* $n`"</a:t>
            </a:r>
          </a:p>
          <a:p>
            <a:r>
              <a:rPr lang="en-US">
                <a:latin typeface="Courier New" pitchFamily="49" charset="0"/>
              </a:rPr>
              <a:t>  i=`expr $i + 1`</a:t>
            </a:r>
          </a:p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 lecture will lay out the scope of what to do in lab the coming week</a:t>
            </a:r>
          </a:p>
          <a:p>
            <a:r>
              <a:rPr lang="en-US" dirty="0" smtClean="0"/>
              <a:t>You will read up material pointed to in the lecture before you come to lab</a:t>
            </a:r>
          </a:p>
          <a:p>
            <a:r>
              <a:rPr lang="en-US" dirty="0" smtClean="0"/>
              <a:t>You will work on the applications or problems I mention in the lecture during lab hours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Odd roll numbers will come to lab on Monday</a:t>
            </a:r>
          </a:p>
          <a:p>
            <a:r>
              <a:rPr lang="en-US" dirty="0" smtClean="0"/>
              <a:t>Even roll numbers will come to lab on Wednesday</a:t>
            </a:r>
          </a:p>
          <a:p>
            <a:r>
              <a:rPr lang="en-US" dirty="0" smtClean="0"/>
              <a:t>Swapping slots is permitted if you can find someone to swap back</a:t>
            </a:r>
          </a:p>
          <a:p>
            <a:r>
              <a:rPr lang="en-US" dirty="0" smtClean="0"/>
              <a:t>You can work in pairs, if you like</a:t>
            </a:r>
          </a:p>
          <a:p>
            <a:pPr lvl="1"/>
            <a:r>
              <a:rPr lang="en-US" dirty="0" smtClean="0"/>
              <a:t>Everyone will be tested individually</a:t>
            </a:r>
          </a:p>
          <a:p>
            <a:r>
              <a:rPr lang="en-US" dirty="0" smtClean="0"/>
              <a:t>You will be assigned to one TA throughout the semester</a:t>
            </a:r>
          </a:p>
          <a:p>
            <a:pPr lvl="1"/>
            <a:r>
              <a:rPr lang="en-US" dirty="0" smtClean="0"/>
              <a:t>You will report to him during lab hours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20% marks for attendance</a:t>
            </a:r>
          </a:p>
          <a:p>
            <a:pPr lvl="1"/>
            <a:r>
              <a:rPr lang="en-US" dirty="0" smtClean="0"/>
              <a:t>Attending 10 (out of total 13) lab slots throughout the semester gets you full marks</a:t>
            </a:r>
          </a:p>
          <a:p>
            <a:pPr lvl="1"/>
            <a:r>
              <a:rPr lang="en-US" dirty="0" smtClean="0"/>
              <a:t>2% reduction for each additional slot missed</a:t>
            </a:r>
          </a:p>
          <a:p>
            <a:pPr lvl="1"/>
            <a:r>
              <a:rPr lang="en-US" dirty="0" smtClean="0"/>
              <a:t>Mark attendance with your TA at the beginning and end of each lab slot</a:t>
            </a:r>
          </a:p>
          <a:p>
            <a:pPr lvl="1"/>
            <a:r>
              <a:rPr lang="en-US" dirty="0" smtClean="0"/>
              <a:t>No attendance for arriving later than 1430 and leaving earlier than 1630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40% marks for demonstrations</a:t>
            </a:r>
          </a:p>
          <a:p>
            <a:pPr lvl="1"/>
            <a:r>
              <a:rPr lang="en-US" dirty="0" smtClean="0"/>
              <a:t>Demo one each of your shell, LAMP and JS-based applications</a:t>
            </a:r>
          </a:p>
          <a:p>
            <a:pPr lvl="1"/>
            <a:r>
              <a:rPr lang="en-US" dirty="0" smtClean="0"/>
              <a:t>Shell and LAMP demos will be worth 10% marks each</a:t>
            </a:r>
          </a:p>
          <a:p>
            <a:pPr lvl="1"/>
            <a:r>
              <a:rPr lang="en-US" dirty="0" smtClean="0"/>
              <a:t>JS-based demo (MEAN/MERN/Ionic) will be worth 20% marks</a:t>
            </a:r>
          </a:p>
          <a:p>
            <a:pPr lvl="1"/>
            <a:r>
              <a:rPr lang="en-US" dirty="0" smtClean="0"/>
              <a:t>Can demo them whenever you like throughout the course</a:t>
            </a:r>
          </a:p>
          <a:p>
            <a:pPr lvl="1"/>
            <a:r>
              <a:rPr lang="en-US" dirty="0" smtClean="0"/>
              <a:t>After the first demo of an app, I will ask for improvements and changes to be made in the same lab slot</a:t>
            </a:r>
          </a:p>
          <a:p>
            <a:pPr lvl="1"/>
            <a:r>
              <a:rPr lang="en-US" dirty="0" smtClean="0"/>
              <a:t>Successful completion will yield full marks, else partial marks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40% marks for end-sem</a:t>
            </a:r>
          </a:p>
          <a:p>
            <a:pPr lvl="1"/>
            <a:r>
              <a:rPr lang="en-US" dirty="0" smtClean="0"/>
              <a:t>Paper-based</a:t>
            </a:r>
          </a:p>
          <a:p>
            <a:pPr lvl="1"/>
            <a:r>
              <a:rPr lang="en-US" dirty="0" smtClean="0"/>
              <a:t>Will cover basics of the concepts you will be applying throughout the lab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1858</Words>
  <Application>Microsoft Office PowerPoint</Application>
  <PresentationFormat>On-screen Show (4:3)</PresentationFormat>
  <Paragraphs>439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CS252: Computing Lab II</vt:lpstr>
      <vt:lpstr>Course contents</vt:lpstr>
      <vt:lpstr>Course logistics</vt:lpstr>
      <vt:lpstr>Course workflow</vt:lpstr>
      <vt:lpstr>Course logistics</vt:lpstr>
      <vt:lpstr>Grading policy</vt:lpstr>
      <vt:lpstr>Grading policy</vt:lpstr>
      <vt:lpstr>Grading policy</vt:lpstr>
      <vt:lpstr>Shell Scripting</vt:lpstr>
      <vt:lpstr>In lab this week</vt:lpstr>
      <vt:lpstr>Wild Cards </vt:lpstr>
      <vt:lpstr>Redirection of Input/Output</vt:lpstr>
      <vt:lpstr>redirection symbols: ‘&gt;’</vt:lpstr>
      <vt:lpstr>redirection symbols: ‘&gt;&gt;’</vt:lpstr>
      <vt:lpstr>redirection symbols: ‘&lt;’</vt:lpstr>
      <vt:lpstr>Pipes</vt:lpstr>
      <vt:lpstr>Pipe - Examples</vt:lpstr>
      <vt:lpstr>Filter</vt:lpstr>
      <vt:lpstr>Filter: Examples</vt:lpstr>
      <vt:lpstr>Filter: Examples</vt:lpstr>
      <vt:lpstr>Processing in Background</vt:lpstr>
      <vt:lpstr>Commands Related With Processes</vt:lpstr>
      <vt:lpstr>if condition</vt:lpstr>
      <vt:lpstr>test command or [ expr ]</vt:lpstr>
      <vt:lpstr>test command - Example</vt:lpstr>
      <vt:lpstr>Mathematical Operators</vt:lpstr>
      <vt:lpstr>String Operators</vt:lpstr>
      <vt:lpstr>File and Directory Operators</vt:lpstr>
      <vt:lpstr>Logical Operators</vt:lpstr>
      <vt:lpstr>if...else...fi</vt:lpstr>
      <vt:lpstr>if...else…fi -Example</vt:lpstr>
      <vt:lpstr>Loops in Shell Scripts</vt:lpstr>
      <vt:lpstr>for Loop</vt:lpstr>
      <vt:lpstr>for Loop: Example</vt:lpstr>
      <vt:lpstr>while Loop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CS252: Computing Lab II</dc:title>
  <dc:creator>Nisheeth Srivastava</dc:creator>
  <cp:lastModifiedBy>nisheeth</cp:lastModifiedBy>
  <cp:revision>8</cp:revision>
  <dcterms:created xsi:type="dcterms:W3CDTF">2006-08-16T00:00:00Z</dcterms:created>
  <dcterms:modified xsi:type="dcterms:W3CDTF">2019-08-01T01:08:53Z</dcterms:modified>
</cp:coreProperties>
</file>