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mysql_prepared_statement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database security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September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762000"/>
            <a:ext cx="874493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7" y="685801"/>
            <a:ext cx="9051433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SQL injection attack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 SQL query</a:t>
            </a:r>
          </a:p>
          <a:p>
            <a:pPr lvl="1"/>
            <a:r>
              <a:rPr lang="en-US" dirty="0" smtClean="0"/>
              <a:t>SELECT * FROM Students WHERE Name = ‘Bobby Tables’;</a:t>
            </a:r>
          </a:p>
          <a:p>
            <a:r>
              <a:rPr lang="en-US" dirty="0" smtClean="0"/>
              <a:t>Wrapped as PHP variable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“SELECT </a:t>
            </a:r>
            <a:r>
              <a:rPr lang="en-US" dirty="0" smtClean="0"/>
              <a:t>* FROM Students WHERE Name = ‘Bobby Tables</a:t>
            </a:r>
            <a:r>
              <a:rPr lang="en-US" dirty="0" smtClean="0"/>
              <a:t>’;”</a:t>
            </a:r>
          </a:p>
          <a:p>
            <a:r>
              <a:rPr lang="en-US" dirty="0" smtClean="0"/>
              <a:t>In general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“SELECT * FROM Students WHERE Name = </a:t>
            </a:r>
            <a:r>
              <a:rPr lang="en-US" dirty="0" smtClean="0"/>
              <a:t>&lt;</a:t>
            </a:r>
            <a:r>
              <a:rPr lang="en-US" dirty="0" err="1" smtClean="0"/>
              <a:t>user_input</a:t>
            </a:r>
            <a:r>
              <a:rPr lang="en-US" dirty="0" smtClean="0"/>
              <a:t>&gt;;”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in user input that makes the $</a:t>
            </a:r>
            <a:r>
              <a:rPr lang="en-US" dirty="0" err="1" smtClean="0"/>
              <a:t>sql</a:t>
            </a:r>
            <a:r>
              <a:rPr lang="en-US" dirty="0" smtClean="0"/>
              <a:t> variable read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“SELECT * FROM Students WHERE Name = ‘Bobby Tables’; DROP TABLE Students; -- ”</a:t>
            </a:r>
          </a:p>
          <a:p>
            <a:r>
              <a:rPr lang="en-US" dirty="0" smtClean="0"/>
              <a:t>Consequences</a:t>
            </a:r>
          </a:p>
          <a:p>
            <a:r>
              <a:rPr lang="en-US" dirty="0" smtClean="0"/>
              <a:t>Moral of the story</a:t>
            </a:r>
          </a:p>
          <a:p>
            <a:pPr lvl="1"/>
            <a:r>
              <a:rPr lang="en-US" dirty="0" smtClean="0"/>
              <a:t>Letting users pass in whatever inputs they want is a bad idea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Escaping special characters</a:t>
            </a:r>
          </a:p>
          <a:p>
            <a:pPr lvl="1"/>
            <a:r>
              <a:rPr lang="en-US" dirty="0" smtClean="0"/>
              <a:t>Make a list of special characters</a:t>
            </a:r>
          </a:p>
          <a:p>
            <a:pPr lvl="1"/>
            <a:r>
              <a:rPr lang="en-US" dirty="0" smtClean="0"/>
              <a:t>Escape (</a:t>
            </a:r>
            <a:r>
              <a:rPr lang="en-US" dirty="0" err="1" smtClean="0"/>
              <a:t>prepend</a:t>
            </a:r>
            <a:r>
              <a:rPr lang="en-US" dirty="0" smtClean="0"/>
              <a:t> with \) them by parsing user inputs</a:t>
            </a:r>
          </a:p>
          <a:p>
            <a:r>
              <a:rPr lang="en-US" dirty="0" smtClean="0"/>
              <a:t>Prepared statements</a:t>
            </a:r>
          </a:p>
          <a:p>
            <a:pPr lvl="1"/>
            <a:r>
              <a:rPr lang="en-US" dirty="0" smtClean="0"/>
              <a:t>Modern scripting languages allow the use of prepared statements with placeholders for user inputs</a:t>
            </a:r>
          </a:p>
          <a:p>
            <a:pPr lvl="1"/>
            <a:r>
              <a:rPr lang="en-US" dirty="0" smtClean="0"/>
              <a:t>Placeholders are typed and don’t allow arbitrary string inputs</a:t>
            </a:r>
          </a:p>
          <a:p>
            <a:pPr lvl="1"/>
            <a:r>
              <a:rPr lang="en-US" dirty="0" smtClean="0"/>
              <a:t>See a PHP example </a:t>
            </a:r>
            <a:r>
              <a:rPr lang="en-US" dirty="0" smtClean="0">
                <a:hlinkClick r:id="rId2"/>
              </a:rPr>
              <a:t>here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lab 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your own LAMP application</a:t>
            </a:r>
          </a:p>
          <a:p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Should read, and write to a mysql database and display output to a web interface</a:t>
            </a:r>
          </a:p>
          <a:p>
            <a:pPr lvl="1"/>
            <a:r>
              <a:rPr lang="en-US" dirty="0" smtClean="0"/>
              <a:t>Have to pre populate database from some source</a:t>
            </a:r>
          </a:p>
          <a:p>
            <a:pPr lvl="2"/>
            <a:r>
              <a:rPr lang="en-US" dirty="0" smtClean="0"/>
              <a:t>Database must have at least 100 records</a:t>
            </a:r>
          </a:p>
          <a:p>
            <a:pPr lvl="1"/>
            <a:r>
              <a:rPr lang="en-US" dirty="0" smtClean="0"/>
              <a:t>Application must have at least three roles, with appropriate access control:</a:t>
            </a:r>
          </a:p>
          <a:p>
            <a:pPr lvl="2"/>
            <a:r>
              <a:rPr lang="en-US" dirty="0" smtClean="0"/>
              <a:t>Admin, dev, user</a:t>
            </a:r>
          </a:p>
          <a:p>
            <a:pPr lvl="1"/>
            <a:r>
              <a:rPr lang="en-US" dirty="0" smtClean="0"/>
              <a:t>All users must access application via a username and password</a:t>
            </a:r>
          </a:p>
          <a:p>
            <a:pPr lvl="2"/>
            <a:r>
              <a:rPr lang="en-US" dirty="0" smtClean="0"/>
              <a:t>Password should be stored in encrypted form</a:t>
            </a:r>
          </a:p>
          <a:p>
            <a:pPr lvl="1"/>
            <a:r>
              <a:rPr lang="en-US" dirty="0" smtClean="0"/>
              <a:t>All data inputs should be sanitized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show me your demo by end of September</a:t>
            </a:r>
          </a:p>
          <a:p>
            <a:r>
              <a:rPr lang="en-US" dirty="0" smtClean="0"/>
              <a:t>No rush, showing me later does not automatically deduct points</a:t>
            </a:r>
          </a:p>
          <a:p>
            <a:r>
              <a:rPr lang="en-US" dirty="0" smtClean="0"/>
              <a:t>Fulfilling all specifications gets you 80 points</a:t>
            </a:r>
          </a:p>
          <a:p>
            <a:r>
              <a:rPr lang="en-US" dirty="0" smtClean="0"/>
              <a:t>I reserve 20 points to assign at my own discretion</a:t>
            </a:r>
          </a:p>
          <a:p>
            <a:pPr lvl="1"/>
            <a:r>
              <a:rPr lang="en-US" dirty="0" smtClean="0"/>
              <a:t>I’m looking for cleanness of code, of interface, and of thought process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reviewed how to work with SQL</a:t>
            </a:r>
          </a:p>
          <a:p>
            <a:r>
              <a:rPr lang="en-US" dirty="0" smtClean="0"/>
              <a:t>We experimented with processing SQL queries programmatically using PHP</a:t>
            </a:r>
          </a:p>
          <a:p>
            <a:r>
              <a:rPr lang="en-US" dirty="0" smtClean="0"/>
              <a:t>We experimented with a sample employees database</a:t>
            </a:r>
          </a:p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SQL security issues</a:t>
            </a:r>
          </a:p>
          <a:p>
            <a:pPr lvl="2"/>
            <a:r>
              <a:rPr lang="en-US" dirty="0" smtClean="0"/>
              <a:t>Access control</a:t>
            </a:r>
          </a:p>
          <a:p>
            <a:pPr lvl="2"/>
            <a:r>
              <a:rPr lang="en-US" dirty="0" smtClean="0"/>
              <a:t>Injection attacks</a:t>
            </a:r>
          </a:p>
          <a:p>
            <a:pPr lvl="1"/>
            <a:r>
              <a:rPr lang="en-US" dirty="0" smtClean="0"/>
              <a:t>LAMP project specs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database is the critical vulnerability in your web service</a:t>
            </a:r>
          </a:p>
          <a:p>
            <a:pPr lvl="1"/>
            <a:r>
              <a:rPr lang="en-US" dirty="0" smtClean="0"/>
              <a:t>Lower elements in the stack (OS, server) are managed by large organizations</a:t>
            </a:r>
          </a:p>
          <a:p>
            <a:pPr lvl="1"/>
            <a:r>
              <a:rPr lang="en-US" dirty="0" smtClean="0"/>
              <a:t>Higher elements in the stack are static </a:t>
            </a:r>
            <a:r>
              <a:rPr lang="en-US" dirty="0" err="1" smtClean="0"/>
              <a:t>webpages</a:t>
            </a:r>
            <a:r>
              <a:rPr lang="en-US" dirty="0" smtClean="0"/>
              <a:t> which can’t be compromised</a:t>
            </a:r>
          </a:p>
          <a:p>
            <a:pPr lvl="2"/>
            <a:r>
              <a:rPr lang="en-US" dirty="0" smtClean="0"/>
              <a:t>Wrong!</a:t>
            </a:r>
          </a:p>
          <a:p>
            <a:pPr lvl="2"/>
            <a:r>
              <a:rPr lang="en-US" dirty="0" smtClean="0"/>
              <a:t>We will see XSS attacks later in this course</a:t>
            </a:r>
          </a:p>
          <a:p>
            <a:r>
              <a:rPr lang="en-US" dirty="0" smtClean="0"/>
              <a:t>First rule of database security</a:t>
            </a:r>
          </a:p>
          <a:p>
            <a:pPr lvl="1"/>
            <a:r>
              <a:rPr lang="en-US" dirty="0" smtClean="0"/>
              <a:t>Make sure your SQL server is password protected</a:t>
            </a:r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mysql –u root</a:t>
            </a:r>
            <a:r>
              <a:rPr lang="en-US" dirty="0" smtClean="0"/>
              <a:t> work for you?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privileges in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Root account has all privileges</a:t>
            </a:r>
          </a:p>
          <a:p>
            <a:r>
              <a:rPr lang="en-US" dirty="0" smtClean="0"/>
              <a:t>Other accounts should be granted privileges selectively</a:t>
            </a:r>
          </a:p>
          <a:p>
            <a:r>
              <a:rPr lang="en-US" dirty="0" smtClean="0"/>
              <a:t>Three types of privileges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Object</a:t>
            </a:r>
          </a:p>
          <a:p>
            <a:r>
              <a:rPr lang="en-US" dirty="0" smtClean="0"/>
              <a:t>Use SHOW GRANTS to see which accounts have which privileges on your SQL server</a:t>
            </a:r>
          </a:p>
          <a:p>
            <a:r>
              <a:rPr lang="en-US" dirty="0" smtClean="0"/>
              <a:t>Grant privileges defensively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have these privileges?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</a:t>
            </a:r>
          </a:p>
          <a:p>
            <a:r>
              <a:rPr lang="en-US" dirty="0" smtClean="0"/>
              <a:t>ALTER *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FILE *</a:t>
            </a:r>
          </a:p>
          <a:p>
            <a:r>
              <a:rPr lang="en-US" dirty="0" smtClean="0"/>
              <a:t>INSERT 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SHOW DATABASES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grant privileges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grant privileges to individual user accounts</a:t>
            </a:r>
          </a:p>
          <a:p>
            <a:pPr lvl="1"/>
            <a:r>
              <a:rPr lang="en-US" dirty="0" smtClean="0"/>
              <a:t>Make users with CREATE USER &lt;</a:t>
            </a:r>
            <a:r>
              <a:rPr lang="en-US" dirty="0" err="1" smtClean="0"/>
              <a:t>user_name@sqlserver_addr</a:t>
            </a:r>
            <a:r>
              <a:rPr lang="en-US" dirty="0" smtClean="0"/>
              <a:t>&gt; statement</a:t>
            </a:r>
          </a:p>
          <a:p>
            <a:pPr lvl="1"/>
            <a:r>
              <a:rPr lang="en-US" dirty="0" smtClean="0"/>
              <a:t>See their current access privileges with </a:t>
            </a:r>
          </a:p>
          <a:p>
            <a:pPr lvl="2"/>
            <a:r>
              <a:rPr lang="en-US" dirty="0" smtClean="0"/>
              <a:t>SHOW GRANTS FOR </a:t>
            </a:r>
            <a:r>
              <a:rPr lang="en-US" dirty="0" err="1" smtClean="0"/>
              <a:t>user_name</a:t>
            </a:r>
            <a:endParaRPr lang="en-US" dirty="0" smtClean="0"/>
          </a:p>
          <a:p>
            <a:pPr lvl="1"/>
            <a:r>
              <a:rPr lang="en-US" dirty="0" smtClean="0"/>
              <a:t>Grant privileges with </a:t>
            </a:r>
          </a:p>
          <a:p>
            <a:pPr lvl="2"/>
            <a:r>
              <a:rPr lang="en-US" dirty="0" smtClean="0"/>
              <a:t>GRANT &lt;permissions&gt; [ON &lt;table&gt;] TO &lt;</a:t>
            </a:r>
            <a:r>
              <a:rPr lang="en-US" dirty="0" smtClean="0"/>
              <a:t>user&gt; </a:t>
            </a:r>
            <a:r>
              <a:rPr lang="en-US" dirty="0" smtClean="0"/>
              <a:t>[WITH GRANT OPTION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Revoke privileges with </a:t>
            </a:r>
          </a:p>
          <a:p>
            <a:pPr lvl="2"/>
            <a:r>
              <a:rPr lang="en-US" dirty="0" smtClean="0"/>
              <a:t>REVOKE </a:t>
            </a:r>
            <a:r>
              <a:rPr lang="en-US" dirty="0" smtClean="0"/>
              <a:t>&lt;permissions&gt; [ON &lt;table&gt;] </a:t>
            </a:r>
            <a:r>
              <a:rPr lang="en-US" dirty="0" smtClean="0"/>
              <a:t>FROM </a:t>
            </a:r>
            <a:r>
              <a:rPr lang="en-US" dirty="0" smtClean="0"/>
              <a:t>&lt;</a:t>
            </a:r>
            <a:r>
              <a:rPr lang="en-US" dirty="0" smtClean="0"/>
              <a:t>user&gt;</a:t>
            </a:r>
          </a:p>
          <a:p>
            <a:r>
              <a:rPr lang="en-US" dirty="0" smtClean="0"/>
              <a:t>Can also copy privileges from one user account to another</a:t>
            </a:r>
          </a:p>
          <a:p>
            <a:pPr lvl="2"/>
            <a:endParaRPr lang="en-GB" dirty="0" smtClean="0"/>
          </a:p>
          <a:p>
            <a:pPr lvl="2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grant privileges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better to</a:t>
            </a:r>
          </a:p>
          <a:p>
            <a:pPr lvl="1"/>
            <a:r>
              <a:rPr lang="en-US" dirty="0" smtClean="0"/>
              <a:t>Create Roles</a:t>
            </a:r>
          </a:p>
          <a:p>
            <a:pPr lvl="1"/>
            <a:r>
              <a:rPr lang="en-US" dirty="0" smtClean="0"/>
              <a:t>Assign multiple user accounts to each role</a:t>
            </a:r>
          </a:p>
          <a:p>
            <a:pPr lvl="1"/>
            <a:r>
              <a:rPr lang="en-US" dirty="0" smtClean="0"/>
              <a:t>Make roles with CREATE ROLE &lt;</a:t>
            </a:r>
            <a:r>
              <a:rPr lang="en-US" dirty="0" err="1" smtClean="0"/>
              <a:t>role_name</a:t>
            </a:r>
            <a:r>
              <a:rPr lang="en-US" dirty="0" smtClean="0"/>
              <a:t>&gt; statement</a:t>
            </a:r>
          </a:p>
          <a:p>
            <a:pPr lvl="1"/>
            <a:r>
              <a:rPr lang="en-US" dirty="0" smtClean="0"/>
              <a:t>See their current access privileges with </a:t>
            </a:r>
          </a:p>
          <a:p>
            <a:pPr lvl="2"/>
            <a:r>
              <a:rPr lang="en-US" dirty="0" smtClean="0"/>
              <a:t>SHOW GRANTS FOR </a:t>
            </a:r>
            <a:r>
              <a:rPr lang="en-US" dirty="0" err="1" smtClean="0"/>
              <a:t>role_name</a:t>
            </a:r>
            <a:endParaRPr lang="en-US" dirty="0" smtClean="0"/>
          </a:p>
          <a:p>
            <a:pPr lvl="1"/>
            <a:r>
              <a:rPr lang="en-US" dirty="0" smtClean="0"/>
              <a:t>Grant privileges with </a:t>
            </a:r>
          </a:p>
          <a:p>
            <a:pPr lvl="2"/>
            <a:r>
              <a:rPr lang="en-US" dirty="0" smtClean="0"/>
              <a:t>GRANT &lt;permissions&gt; [ON &lt;table&gt;] TO </a:t>
            </a:r>
            <a:r>
              <a:rPr lang="en-US" dirty="0" smtClean="0"/>
              <a:t>&lt;role&gt; </a:t>
            </a:r>
            <a:r>
              <a:rPr lang="en-US" dirty="0" smtClean="0"/>
              <a:t>[WITH GRANT OPTION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Revoke privileges with </a:t>
            </a:r>
          </a:p>
          <a:p>
            <a:pPr lvl="2"/>
            <a:r>
              <a:rPr lang="en-US" dirty="0" smtClean="0"/>
              <a:t>REVOKE </a:t>
            </a:r>
            <a:r>
              <a:rPr lang="en-US" dirty="0" smtClean="0"/>
              <a:t>&lt;permissions&gt; [ON &lt;table&gt;] </a:t>
            </a:r>
            <a:r>
              <a:rPr lang="en-US" dirty="0" smtClean="0"/>
              <a:t>FROM &lt;role&gt;</a:t>
            </a:r>
          </a:p>
          <a:p>
            <a:r>
              <a:rPr lang="en-US" dirty="0" smtClean="0"/>
              <a:t>Users can be assigned to roles with</a:t>
            </a:r>
          </a:p>
          <a:p>
            <a:pPr lvl="1"/>
            <a:r>
              <a:rPr lang="en-US" dirty="0" smtClean="0"/>
              <a:t>GRANT role TO user</a:t>
            </a:r>
          </a:p>
          <a:p>
            <a:r>
              <a:rPr lang="en-US" dirty="0" smtClean="0"/>
              <a:t>To see the privileges of a user in a role</a:t>
            </a:r>
          </a:p>
          <a:p>
            <a:pPr lvl="1"/>
            <a:r>
              <a:rPr lang="en-US" dirty="0" smtClean="0"/>
              <a:t>SHOW GRANTS FOR user USING role</a:t>
            </a:r>
          </a:p>
          <a:p>
            <a:pPr lvl="2"/>
            <a:endParaRPr lang="en-GB" dirty="0" smtClean="0"/>
          </a:p>
          <a:p>
            <a:pPr lvl="2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Library management system</a:t>
            </a:r>
          </a:p>
          <a:p>
            <a:r>
              <a:rPr lang="en-US" dirty="0" smtClean="0"/>
              <a:t>Database contains records for</a:t>
            </a:r>
          </a:p>
          <a:p>
            <a:pPr lvl="1"/>
            <a:r>
              <a:rPr lang="en-US" dirty="0" smtClean="0"/>
              <a:t>Book list</a:t>
            </a:r>
          </a:p>
          <a:p>
            <a:pPr lvl="1"/>
            <a:r>
              <a:rPr lang="en-US" dirty="0" smtClean="0"/>
              <a:t>Student list</a:t>
            </a:r>
          </a:p>
          <a:p>
            <a:pPr lvl="1"/>
            <a:r>
              <a:rPr lang="en-US" dirty="0" smtClean="0"/>
              <a:t>Borrow dates</a:t>
            </a:r>
          </a:p>
          <a:p>
            <a:pPr lvl="1"/>
            <a:r>
              <a:rPr lang="en-US" dirty="0" smtClean="0"/>
              <a:t>Return dates</a:t>
            </a:r>
          </a:p>
          <a:p>
            <a:pPr lvl="1"/>
            <a:r>
              <a:rPr lang="en-US" dirty="0" smtClean="0"/>
              <a:t>Reservation queue</a:t>
            </a:r>
          </a:p>
          <a:p>
            <a:r>
              <a:rPr lang="en-US" dirty="0" smtClean="0"/>
              <a:t>What roles should we create for this database?</a:t>
            </a:r>
          </a:p>
          <a:p>
            <a:r>
              <a:rPr lang="en-US" dirty="0" smtClean="0"/>
              <a:t>What tables should we use for this database?</a:t>
            </a:r>
          </a:p>
          <a:p>
            <a:r>
              <a:rPr lang="en-US" dirty="0" smtClean="0"/>
              <a:t>What privileges should be granted to each role?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Put the server behind a firewall</a:t>
            </a:r>
          </a:p>
          <a:p>
            <a:pPr lvl="1"/>
            <a:r>
              <a:rPr lang="en-US" dirty="0" smtClean="0"/>
              <a:t>Block port to external access</a:t>
            </a:r>
          </a:p>
          <a:p>
            <a:r>
              <a:rPr lang="en-US" dirty="0" smtClean="0"/>
              <a:t>Transmit data using SSL/SSH</a:t>
            </a:r>
          </a:p>
          <a:p>
            <a:r>
              <a:rPr lang="en-US" dirty="0" smtClean="0"/>
              <a:t>Sanitize data inputs</a:t>
            </a:r>
          </a:p>
          <a:p>
            <a:pPr lvl="1"/>
            <a:r>
              <a:rPr lang="en-US" dirty="0" smtClean="0"/>
              <a:t>Prevent SQL injection attacks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711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SQL database security</vt:lpstr>
      <vt:lpstr>Last week</vt:lpstr>
      <vt:lpstr>SQL security</vt:lpstr>
      <vt:lpstr>Access privileges in SQL</vt:lpstr>
      <vt:lpstr>Who should have these privileges?</vt:lpstr>
      <vt:lpstr>How to grant privileges</vt:lpstr>
      <vt:lpstr>How to grant privileges</vt:lpstr>
      <vt:lpstr>Sample application</vt:lpstr>
      <vt:lpstr>Network security</vt:lpstr>
      <vt:lpstr>Slide 10</vt:lpstr>
      <vt:lpstr>Slide 11</vt:lpstr>
      <vt:lpstr>An SQL injection attack</vt:lpstr>
      <vt:lpstr>SQL injection attack</vt:lpstr>
      <vt:lpstr>Prevention</vt:lpstr>
      <vt:lpstr>In lab next week</vt:lpstr>
      <vt:lpstr>Grading policy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 security</dc:title>
  <dc:creator>Nisheeth Srivastava</dc:creator>
  <cp:lastModifiedBy>nisheeth</cp:lastModifiedBy>
  <cp:revision>5</cp:revision>
  <dcterms:created xsi:type="dcterms:W3CDTF">2006-08-16T00:00:00Z</dcterms:created>
  <dcterms:modified xsi:type="dcterms:W3CDTF">2019-09-05T02:32:11Z</dcterms:modified>
</cp:coreProperties>
</file>