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57" r:id="rId6"/>
    <p:sldId id="279" r:id="rId7"/>
    <p:sldId id="258" r:id="rId8"/>
    <p:sldId id="28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5" r:id="rId23"/>
    <p:sldId id="272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431C-1C7B-4D57-9B90-42ACD2FB25C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F39D-3393-4A7E-A494-E188958469B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411FE-7A3A-4624-9ABE-B9AA58703617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this is the presentation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A26E2-985B-41A7-9572-32A039028FDB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1"/>
            <a:ext cx="2286000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1"/>
            <a:ext cx="6705600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CCCC-1DE9-41B5-A673-20D53E263E6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A608-3E2E-4BB9-A992-6A38FD4A378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" TargetMode="External"/><Relationship Id="rId7" Type="http://schemas.openxmlformats.org/officeDocument/2006/relationships/hyperlink" Target="http://localhost/classes/cs2650/students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classes/cs2650" TargetMode="External"/><Relationship Id="rId5" Type="http://schemas.openxmlformats.org/officeDocument/2006/relationships/hyperlink" Target="http://localhost/classes" TargetMode="External"/><Relationship Id="rId4" Type="http://schemas.openxmlformats.org/officeDocument/2006/relationships/hyperlink" Target="http://localhost/books/ISBN-0011/autho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ooks/ISBN-00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top.htm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September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 - not a Standard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REST is not a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JSR 311: JAX-RS: The </a:t>
            </a:r>
            <a:r>
              <a:rPr lang="en-US" sz="2000" dirty="0" err="1"/>
              <a:t>Java</a:t>
            </a:r>
            <a:r>
              <a:rPr lang="en-US" sz="2000" baseline="30000" dirty="0" err="1"/>
              <a:t>TM</a:t>
            </a:r>
            <a:r>
              <a:rPr lang="en-US" sz="2000" dirty="0"/>
              <a:t> API for </a:t>
            </a:r>
            <a:r>
              <a:rPr lang="en-US" sz="2000" dirty="0" err="1"/>
              <a:t>RESTful</a:t>
            </a:r>
            <a:r>
              <a:rPr lang="en-US" sz="2000" dirty="0"/>
              <a:t> Web Services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But it uses several standards: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XML/HTML/GIF/JPEG/etc (Resource Representations)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text/xml, text/html, image/gif, image/jpeg, etc  (Resource Types, MIME Types)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1BEF4095-9A11-44D1-84D9-0082AE61DF31}" type="slidenum">
              <a:rPr lang="en-US"/>
              <a:pPr defTabSz="914400"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Concepts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5CFC0AD8-3DBB-4D19-ABFB-E4102BAC7A09}" type="slidenum">
              <a:rPr lang="en-US"/>
              <a:pPr defTabSz="914400"/>
              <a:t>11</a:t>
            </a:fld>
            <a:endParaRPr lang="en-US" dirty="0"/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3131820" y="2700338"/>
            <a:ext cx="3040380" cy="25117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7" rIns="91437" bIns="45717" anchor="ctr"/>
          <a:lstStyle/>
          <a:p>
            <a:pPr algn="ctr" defTabSz="914400">
              <a:spcBef>
                <a:spcPct val="50000"/>
              </a:spcBef>
              <a:buClr>
                <a:schemeClr val="accent2"/>
              </a:buClr>
            </a:pPr>
            <a:endParaRPr lang="en-US" sz="2400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200400" y="1675925"/>
            <a:ext cx="4687559" cy="101565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>
              <a:spcBef>
                <a:spcPct val="50000"/>
              </a:spcBef>
              <a:buClr>
                <a:schemeClr val="accent2"/>
              </a:buClr>
            </a:pPr>
            <a:r>
              <a:rPr lang="en-US" sz="2000" b="1" dirty="0"/>
              <a:t>Nouns (Resources)</a:t>
            </a:r>
            <a:br>
              <a:rPr lang="en-US" sz="2000" b="1" dirty="0"/>
            </a:br>
            <a:r>
              <a:rPr lang="en-US" sz="2000" i="1" dirty="0"/>
              <a:t>unconstrained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i.e., http://example.com/employees/12345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54480" y="5074920"/>
            <a:ext cx="1399544" cy="10464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>
              <a:spcBef>
                <a:spcPct val="50000"/>
              </a:spcBef>
              <a:buClr>
                <a:schemeClr val="accent2"/>
              </a:buClr>
            </a:pPr>
            <a:r>
              <a:rPr lang="en-US" sz="2000" b="1" dirty="0"/>
              <a:t>Verbs</a:t>
            </a:r>
            <a:br>
              <a:rPr lang="en-US" sz="2000" b="1" dirty="0"/>
            </a:br>
            <a:r>
              <a:rPr lang="en-US" sz="2000" i="1" dirty="0"/>
              <a:t>constrained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i.e., GET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286500" y="5074920"/>
            <a:ext cx="1918020" cy="101565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>
              <a:spcBef>
                <a:spcPct val="50000"/>
              </a:spcBef>
              <a:buClr>
                <a:schemeClr val="accent2"/>
              </a:buClr>
            </a:pPr>
            <a:r>
              <a:rPr lang="en-US" sz="2000" b="1" dirty="0"/>
              <a:t>Representations</a:t>
            </a:r>
            <a:br>
              <a:rPr lang="en-US" sz="2000" b="1" dirty="0"/>
            </a:br>
            <a:r>
              <a:rPr lang="en-US" sz="2000" i="1" dirty="0"/>
              <a:t>constrained</a:t>
            </a:r>
            <a:br>
              <a:rPr lang="en-US" sz="2000" i="1" dirty="0"/>
            </a:br>
            <a:r>
              <a:rPr lang="en-US" sz="2000" dirty="0"/>
              <a:t>i.e., XML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4091940" y="3909060"/>
            <a:ext cx="895758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sz="2900" dirty="0"/>
              <a:t>REST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The key abstraction of information in REST is a resource.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A resource is a conceptual mapping to a set of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Any information that can be named can be a resource: a document or image, a temporal service (e.g. "today's weather in Los Angeles"), a collection of other resources, a non-virtual object (e.g. a person), and so on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Represented with a global identifier (URI in HTTP)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http://www.boeing.com/aircraft/747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A6D1113A-1E9E-435B-A2FC-1CC969F7203B}" type="slidenum">
              <a:rPr lang="en-US"/>
              <a:pPr defTabSz="914400"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Resources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REST uses URI to identify resources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2"/>
              </a:rPr>
              <a:t>http://localhost/books/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3"/>
              </a:rPr>
              <a:t>http://localhost/books/ISBN-0011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4"/>
              </a:rPr>
              <a:t>http://localhost/books/ISBN-0011/authors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5"/>
              </a:rPr>
              <a:t>http://localhost/classes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6"/>
              </a:rPr>
              <a:t>http://localhost/classes/cs2650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7"/>
              </a:rPr>
              <a:t>http://localhost/classes/cs2650/students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As you traverse the path from more generic to more specific, you are navigating the data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3ED3098F-AEC8-43FB-8A52-DCA9AA1F1622}" type="slidenum">
              <a:rPr lang="en-US"/>
              <a:pPr defTabSz="91440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Verbs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Represent the actions to be performed on resources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HTTP GET </a:t>
            </a:r>
          </a:p>
          <a:p>
            <a:pPr eaLnBrk="1" hangingPunct="1"/>
            <a:r>
              <a:rPr lang="en-US" sz="2500" dirty="0"/>
              <a:t>HTTP POST</a:t>
            </a:r>
          </a:p>
          <a:p>
            <a:pPr eaLnBrk="1" hangingPunct="1"/>
            <a:r>
              <a:rPr lang="en-US" sz="2500" dirty="0"/>
              <a:t>HTTP PUT</a:t>
            </a:r>
          </a:p>
          <a:p>
            <a:pPr eaLnBrk="1" hangingPunct="1"/>
            <a:r>
              <a:rPr lang="en-US" sz="2500" dirty="0"/>
              <a:t>HTTP DELETE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5647EEE1-CC6A-44EE-B653-86D4F376CDF1}" type="slidenum">
              <a:rPr lang="en-US"/>
              <a:pPr defTabSz="914400"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GET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How clients ask for the information they seek.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Issuing a GET request transfers the data from the server to the client in some representation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2"/>
              </a:rPr>
              <a:t>http://localhost/books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Retrieve all books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3"/>
              </a:rPr>
              <a:t>http://localhost/books/ISBN-0011021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Retrieve book identified with ISBN-0011021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4"/>
              </a:rPr>
              <a:t>http://localhost/books/ISBN-0011021/authors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700" dirty="0"/>
              <a:t>Retrieve authors for book identified with ISBN-0011021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46749227-5CBE-49BA-AC5E-DF4322E4A2C3}" type="slidenum">
              <a:rPr lang="en-US"/>
              <a:pPr defTabSz="91440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PUT, HTTP POST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HTTP POST creates a resource</a:t>
            </a:r>
          </a:p>
          <a:p>
            <a:pPr eaLnBrk="1" hangingPunct="1"/>
            <a:r>
              <a:rPr lang="en-US" sz="2500" dirty="0"/>
              <a:t>HTTP PUT updates a resource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POST </a:t>
            </a:r>
            <a:r>
              <a:rPr lang="en-US" sz="2500" dirty="0">
                <a:hlinkClick r:id="rId2"/>
              </a:rPr>
              <a:t>http://localhost/books/</a:t>
            </a:r>
            <a:r>
              <a:rPr lang="en-US" sz="2500" dirty="0"/>
              <a:t>  </a:t>
            </a:r>
          </a:p>
          <a:p>
            <a:pPr lvl="1" eaLnBrk="1" hangingPunct="1"/>
            <a:r>
              <a:rPr lang="en-US" sz="1800" dirty="0"/>
              <a:t>Content: {title, authors[], …}</a:t>
            </a:r>
          </a:p>
          <a:p>
            <a:pPr lvl="1" eaLnBrk="1" hangingPunct="1"/>
            <a:r>
              <a:rPr lang="en-US" sz="1800" dirty="0"/>
              <a:t>Creates a new book with given properties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500" dirty="0"/>
              <a:t>PUT </a:t>
            </a:r>
            <a:r>
              <a:rPr lang="en-US" sz="2500" dirty="0">
                <a:hlinkClick r:id="rId3"/>
              </a:rPr>
              <a:t>http://localhost/books/isbn-111</a:t>
            </a:r>
            <a:r>
              <a:rPr lang="en-US" sz="2500" dirty="0"/>
              <a:t> </a:t>
            </a:r>
          </a:p>
          <a:p>
            <a:pPr lvl="1" eaLnBrk="1" hangingPunct="1"/>
            <a:r>
              <a:rPr lang="en-US" sz="1800" dirty="0"/>
              <a:t>Content: {</a:t>
            </a:r>
            <a:r>
              <a:rPr lang="en-US" sz="1800" dirty="0" err="1"/>
              <a:t>isbn</a:t>
            </a:r>
            <a:r>
              <a:rPr lang="en-US" sz="1800" dirty="0"/>
              <a:t>, title, authors[], …}</a:t>
            </a:r>
          </a:p>
          <a:p>
            <a:pPr lvl="1" eaLnBrk="1" hangingPunct="1"/>
            <a:r>
              <a:rPr lang="en-US" sz="1800" dirty="0"/>
              <a:t>Updates book identified by isbn-111 with submitted properties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CCF5625D-BCD0-4DAC-B04D-3DEFDAF00F74}" type="slidenum">
              <a:rPr lang="en-US"/>
              <a:pPr defTabSz="91440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 DELETE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Removes the resource identified by the URI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DELETE </a:t>
            </a:r>
            <a:r>
              <a:rPr lang="en-US" sz="2500" dirty="0">
                <a:hlinkClick r:id="rId2"/>
              </a:rPr>
              <a:t>http://localhost/books/ISBN-0011</a:t>
            </a:r>
            <a:endParaRPr lang="en-US" sz="2500" dirty="0"/>
          </a:p>
          <a:p>
            <a:pPr lvl="1" eaLnBrk="1" hangingPunct="1"/>
            <a:r>
              <a:rPr lang="en-US" sz="2200" dirty="0"/>
              <a:t>Delete book identified by ISBN-0011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61E79F29-597D-42FE-8109-A811D24BC36C}" type="slidenum">
              <a:rPr lang="en-US"/>
              <a:pPr defTabSz="91440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How data is represented or returned to the client for presentation.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Two main formats: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500" dirty="0"/>
              <a:t>JavaScript Object Notation (JSON)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500" dirty="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It is common to have multiple representations of the same data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ADEB2D3B-4ECA-4310-9B85-51DA56091EDC}" type="slidenum">
              <a:rPr lang="en-US"/>
              <a:pPr defTabSz="914400"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XML</a:t>
            </a:r>
          </a:p>
          <a:p>
            <a:pPr eaLnBrk="1" hangingPunct="1"/>
            <a:endParaRPr lang="en-US" sz="1400" dirty="0"/>
          </a:p>
          <a:p>
            <a:pPr lvl="1" eaLnBrk="1" hangingPunct="1"/>
            <a:r>
              <a:rPr lang="en-US" sz="1600" dirty="0"/>
              <a:t>&lt;COURSE&gt;</a:t>
            </a:r>
          </a:p>
          <a:p>
            <a:pPr lvl="2" eaLnBrk="1" hangingPunct="1"/>
            <a:r>
              <a:rPr lang="en-US" sz="1600" dirty="0"/>
              <a:t>&lt;ID&gt;CS2650&lt;/ID&gt;</a:t>
            </a:r>
          </a:p>
          <a:p>
            <a:pPr lvl="2" eaLnBrk="1" hangingPunct="1"/>
            <a:r>
              <a:rPr lang="en-US" sz="1600" dirty="0"/>
              <a:t>&lt;NAME&gt;Distributed Multimedia Software&lt;/NAME&gt;</a:t>
            </a:r>
          </a:p>
          <a:p>
            <a:pPr lvl="1" eaLnBrk="1" hangingPunct="1"/>
            <a:r>
              <a:rPr lang="en-US" sz="1600" dirty="0"/>
              <a:t>&lt;/COURSE&gt;</a:t>
            </a:r>
          </a:p>
          <a:p>
            <a:pPr lvl="1" eaLnBrk="1" hangingPunct="1"/>
            <a:endParaRPr lang="en-US" sz="1300" dirty="0"/>
          </a:p>
          <a:p>
            <a:pPr eaLnBrk="1" hangingPunct="1"/>
            <a:r>
              <a:rPr lang="en-US" sz="2500" dirty="0"/>
              <a:t>JSON</a:t>
            </a:r>
          </a:p>
          <a:p>
            <a:pPr eaLnBrk="1" hangingPunct="1"/>
            <a:endParaRPr lang="en-US" sz="2500" dirty="0"/>
          </a:p>
          <a:p>
            <a:pPr lvl="1" eaLnBrk="1" hangingPunct="1"/>
            <a:r>
              <a:rPr lang="en-US" sz="1600" dirty="0"/>
              <a:t>{course</a:t>
            </a:r>
          </a:p>
          <a:p>
            <a:pPr lvl="2" eaLnBrk="1" hangingPunct="1"/>
            <a:r>
              <a:rPr lang="en-US" sz="1600" dirty="0"/>
              <a:t>{id: CS2650}</a:t>
            </a:r>
          </a:p>
          <a:p>
            <a:pPr lvl="2" eaLnBrk="1" hangingPunct="1"/>
            <a:r>
              <a:rPr lang="en-US" sz="1600" dirty="0"/>
              <a:t>{name: Distributed Multimedia </a:t>
            </a:r>
            <a:r>
              <a:rPr lang="en-US" sz="1600" dirty="0" err="1"/>
              <a:t>Sofware</a:t>
            </a:r>
            <a:r>
              <a:rPr lang="en-US" sz="1600" dirty="0"/>
              <a:t>}</a:t>
            </a:r>
          </a:p>
          <a:p>
            <a:pPr lvl="1" eaLnBrk="1" hangingPunct="1"/>
            <a:r>
              <a:rPr lang="en-US" sz="1600" dirty="0"/>
              <a:t>}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6AFC81EA-68D3-4F7C-99E8-99E75DBF58BE}" type="slidenum">
              <a:rPr lang="en-US"/>
              <a:pPr defTabSz="91440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with your web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how to set up a database and access it via PHP</a:t>
            </a:r>
          </a:p>
          <a:p>
            <a:r>
              <a:rPr lang="en-US" dirty="0" smtClean="0"/>
              <a:t>Can construct any queries you want using PHP</a:t>
            </a:r>
          </a:p>
          <a:p>
            <a:r>
              <a:rPr lang="en-US" dirty="0" smtClean="0"/>
              <a:t>Can use PHP to retrieve information from the front end</a:t>
            </a:r>
          </a:p>
          <a:p>
            <a:pPr lvl="1"/>
            <a:r>
              <a:rPr lang="en-US" dirty="0" smtClean="0"/>
              <a:t>How exactly does this work? </a:t>
            </a:r>
          </a:p>
          <a:p>
            <a:r>
              <a:rPr lang="en-US" dirty="0" smtClean="0"/>
              <a:t>Today we see how to streamline data transfer from DB to front-end using APIs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Why is it called </a:t>
            </a:r>
            <a:br>
              <a:rPr lang="en-US" smtClean="0"/>
            </a:br>
            <a:r>
              <a:rPr lang="en-US" smtClean="0"/>
              <a:t>"Representational State Transfer"?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918C8D24-14C7-4939-970B-AAC8591659B7}" type="slidenum">
              <a:rPr lang="en-US"/>
              <a:pPr defTabSz="914400"/>
              <a:t>20</a:t>
            </a:fld>
            <a:endParaRPr lang="en-US" dirty="0"/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6316504" y="2001679"/>
            <a:ext cx="1558766" cy="1471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pPr algn="ctr" defTabSz="914400" eaLnBrk="0" hangingPunct="0"/>
            <a:r>
              <a:rPr lang="en-US" dirty="0">
                <a:latin typeface="Times New Roman" pitchFamily="18" charset="0"/>
              </a:rPr>
              <a:t>Resource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157288" y="2244567"/>
            <a:ext cx="1284447" cy="1025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pPr algn="ctr" defTabSz="914400" eaLnBrk="0" hangingPunct="0"/>
            <a:r>
              <a:rPr lang="en-US" dirty="0">
                <a:latin typeface="Times New Roman" pitchFamily="18" charset="0"/>
              </a:rPr>
              <a:t>Client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2441735" y="2691765"/>
            <a:ext cx="379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567464" y="2340293"/>
            <a:ext cx="348615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defTabSz="914400" eaLnBrk="0" hangingPunct="0"/>
            <a:r>
              <a:rPr lang="en-US" dirty="0">
                <a:latin typeface="Times New Roman" pitchFamily="18" charset="0"/>
              </a:rPr>
              <a:t>http://www.boeing.com/aircraft/747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2471738" y="2851785"/>
            <a:ext cx="38233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3453289" y="2883218"/>
            <a:ext cx="0" cy="1037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5219224" y="3034665"/>
            <a:ext cx="0" cy="1038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3446145" y="4071938"/>
            <a:ext cx="1664494" cy="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defTabSz="914400" eaLnBrk="0" hangingPunct="0"/>
            <a:r>
              <a:rPr lang="en-US" dirty="0">
                <a:latin typeface="Times New Roman" pitchFamily="18" charset="0"/>
              </a:rPr>
              <a:t>Boeing747.html</a:t>
            </a:r>
          </a:p>
        </p:txBody>
      </p:sp>
      <p:sp>
        <p:nvSpPr>
          <p:cNvPr id="17420" name="Freeform 11"/>
          <p:cNvSpPr>
            <a:spLocks/>
          </p:cNvSpPr>
          <p:nvPr/>
        </p:nvSpPr>
        <p:spPr bwMode="auto">
          <a:xfrm>
            <a:off x="3346133" y="2847500"/>
            <a:ext cx="1851660" cy="252888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59"/>
              <a:gd name="T32" fmla="*/ 1166 w 1166"/>
              <a:gd name="T33" fmla="*/ 159 h 1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21" name="Freeform 12"/>
          <p:cNvSpPr>
            <a:spLocks/>
          </p:cNvSpPr>
          <p:nvPr/>
        </p:nvSpPr>
        <p:spPr bwMode="auto">
          <a:xfrm>
            <a:off x="3340418" y="3880485"/>
            <a:ext cx="1850232" cy="25146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59"/>
              <a:gd name="T32" fmla="*/ 1166 w 1166"/>
              <a:gd name="T33" fmla="*/ 159 h 1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20090" y="4657725"/>
            <a:ext cx="7829550" cy="1384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The Client references a Web</a:t>
            </a:r>
            <a:r>
              <a:rPr lang="en-US" sz="1400" b="1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resource using a URL.  A </a:t>
            </a:r>
            <a:r>
              <a:rPr lang="en-US" sz="1400" b="1" dirty="0">
                <a:latin typeface="Times New Roman" pitchFamily="18" charset="0"/>
              </a:rPr>
              <a:t>representation</a:t>
            </a:r>
            <a:r>
              <a:rPr lang="en-US" sz="1400" dirty="0">
                <a:latin typeface="Times New Roman" pitchFamily="18" charset="0"/>
              </a:rPr>
              <a:t> of the resource is returned (in this case as an HTML document). </a:t>
            </a:r>
          </a:p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The representation (e.g., Boeing747.html) places the client application in a </a:t>
            </a:r>
            <a:r>
              <a:rPr lang="en-US" sz="1400" b="1" dirty="0">
                <a:latin typeface="Times New Roman" pitchFamily="18" charset="0"/>
              </a:rPr>
              <a:t>state</a:t>
            </a:r>
            <a:r>
              <a:rPr lang="en-US" sz="1400" dirty="0">
                <a:latin typeface="Times New Roman" pitchFamily="18" charset="0"/>
              </a:rPr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sz="1400" b="1" dirty="0">
                <a:latin typeface="Times New Roman" pitchFamily="18" charset="0"/>
              </a:rPr>
              <a:t>transfer</a:t>
            </a:r>
            <a:r>
              <a:rPr lang="en-US" sz="1400" dirty="0">
                <a:latin typeface="Times New Roman" pitchFamily="18" charset="0"/>
              </a:rPr>
              <a:t>s) state with each resource representation --&gt; Representation State Transfer!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3474720" y="3174683"/>
            <a:ext cx="1789270" cy="7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defTabSz="914400" eaLnBrk="0" hangingPunct="0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Fuel requirements</a:t>
            </a:r>
          </a:p>
          <a:p>
            <a:pPr defTabSz="914400" eaLnBrk="0" hangingPunct="0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Maintenance schedule</a:t>
            </a:r>
            <a:endParaRPr lang="en-US" sz="1400" dirty="0">
              <a:latin typeface="Times New Roman" pitchFamily="18" charset="0"/>
            </a:endParaRPr>
          </a:p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5" name="Rectangle 1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Style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D6B2EBD2-711A-48F2-BD5F-E04E16123737}" type="slidenum">
              <a:rPr lang="en-US"/>
              <a:pPr defTabSz="914400"/>
              <a:t>21</a:t>
            </a:fld>
            <a:endParaRPr lang="en-US" dirty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28717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7" tIns="45717" rIns="91437" bIns="45717" anchor="ctr"/>
          <a:lstStyle/>
          <a:p>
            <a:pPr defTabSz="914400"/>
            <a:endParaRPr lang="en-US" sz="3600" dirty="0">
              <a:solidFill>
                <a:srgbClr val="D1D7C3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4420" y="1920241"/>
            <a:ext cx="897255" cy="429376"/>
            <a:chOff x="363" y="1476"/>
            <a:chExt cx="477" cy="271"/>
          </a:xfrm>
        </p:grpSpPr>
        <p:sp>
          <p:nvSpPr>
            <p:cNvPr id="18493" name="Rectangle 4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94" name="Text Box 5"/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Request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(XML doc)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sp>
        <p:nvSpPr>
          <p:cNvPr id="18437" name="Line 13"/>
          <p:cNvSpPr>
            <a:spLocks noChangeShapeType="1"/>
          </p:cNvSpPr>
          <p:nvPr/>
        </p:nvSpPr>
        <p:spPr bwMode="auto">
          <a:xfrm>
            <a:off x="5103495" y="228885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38" name="Line 21"/>
          <p:cNvSpPr>
            <a:spLocks noChangeShapeType="1"/>
          </p:cNvSpPr>
          <p:nvPr/>
        </p:nvSpPr>
        <p:spPr bwMode="auto">
          <a:xfrm>
            <a:off x="5099210" y="2668905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14292" y="2537462"/>
            <a:ext cx="819384" cy="429293"/>
            <a:chOff x="384" y="1476"/>
            <a:chExt cx="438" cy="270"/>
          </a:xfrm>
        </p:grpSpPr>
        <p:sp>
          <p:nvSpPr>
            <p:cNvPr id="18491" name="Rectangle 35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92" name="Text Box 36"/>
            <p:cNvSpPr txBox="1">
              <a:spLocks noChangeArrowheads="1"/>
            </p:cNvSpPr>
            <p:nvPr/>
          </p:nvSpPr>
          <p:spPr bwMode="auto">
            <a:xfrm>
              <a:off x="384" y="1478"/>
              <a:ext cx="43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Response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</a:t>
              </a:r>
              <a:r>
                <a:rPr lang="en-US" sz="1000" b="1" dirty="0">
                  <a:latin typeface="Times New Roman" pitchFamily="18" charset="0"/>
                </a:rPr>
                <a:t>XML doc</a:t>
              </a:r>
              <a:r>
                <a:rPr lang="en-US" sz="1000" dirty="0">
                  <a:latin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333399" y="1975962"/>
            <a:ext cx="758666" cy="3777615"/>
            <a:chOff x="2778" y="1755"/>
            <a:chExt cx="478" cy="1156"/>
          </a:xfrm>
        </p:grpSpPr>
        <p:sp>
          <p:nvSpPr>
            <p:cNvPr id="18489" name="Rectangle 38"/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90" name="Text Box 39"/>
            <p:cNvSpPr txBox="1">
              <a:spLocks noChangeArrowheads="1"/>
            </p:cNvSpPr>
            <p:nvPr/>
          </p:nvSpPr>
          <p:spPr bwMode="auto">
            <a:xfrm rot="16200000">
              <a:off x="2591" y="2217"/>
              <a:ext cx="793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defTabSz="914400" eaLnBrk="0" hangingPunct="0"/>
              <a:r>
                <a:rPr lang="en-US" sz="2000" dirty="0">
                  <a:latin typeface="Times New Roman" pitchFamily="18" charset="0"/>
                </a:rPr>
                <a:t>        Web/Proxy Server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149340" y="2004537"/>
            <a:ext cx="1678782" cy="3739038"/>
            <a:chOff x="3634" y="2055"/>
            <a:chExt cx="1056" cy="489"/>
          </a:xfrm>
        </p:grpSpPr>
        <p:sp>
          <p:nvSpPr>
            <p:cNvPr id="18487" name="Rectangle 41"/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8" name="Text Box 42"/>
            <p:cNvSpPr txBox="1">
              <a:spLocks noChangeArrowheads="1"/>
            </p:cNvSpPr>
            <p:nvPr/>
          </p:nvSpPr>
          <p:spPr bwMode="auto">
            <a:xfrm>
              <a:off x="4097" y="2136"/>
              <a:ext cx="129" cy="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endParaRPr lang="en-US" sz="2000" dirty="0">
                <a:latin typeface="Times New Roman" pitchFamily="18" charset="0"/>
              </a:endParaRPr>
            </a:p>
          </p:txBody>
        </p:sp>
      </p:grpSp>
      <p:sp>
        <p:nvSpPr>
          <p:cNvPr id="18442" name="Text Box 44"/>
          <p:cNvSpPr txBox="1">
            <a:spLocks noChangeArrowheads="1"/>
          </p:cNvSpPr>
          <p:nvPr/>
        </p:nvSpPr>
        <p:spPr bwMode="auto">
          <a:xfrm>
            <a:off x="1955959" y="1955960"/>
            <a:ext cx="901908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GET</a:t>
            </a:r>
          </a:p>
        </p:txBody>
      </p:sp>
      <p:sp>
        <p:nvSpPr>
          <p:cNvPr id="18443" name="Text Box 47"/>
          <p:cNvSpPr txBox="1">
            <a:spLocks noChangeArrowheads="1"/>
          </p:cNvSpPr>
          <p:nvPr/>
        </p:nvSpPr>
        <p:spPr bwMode="auto">
          <a:xfrm>
            <a:off x="3091815" y="2068830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URL 1</a:t>
            </a:r>
          </a:p>
        </p:txBody>
      </p:sp>
      <p:sp>
        <p:nvSpPr>
          <p:cNvPr id="18444" name="Line 48"/>
          <p:cNvSpPr>
            <a:spLocks noChangeShapeType="1"/>
          </p:cNvSpPr>
          <p:nvPr/>
        </p:nvSpPr>
        <p:spPr bwMode="auto">
          <a:xfrm>
            <a:off x="3787617" y="2228850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45" name="Text Box 49"/>
          <p:cNvSpPr txBox="1">
            <a:spLocks noChangeArrowheads="1"/>
          </p:cNvSpPr>
          <p:nvPr/>
        </p:nvSpPr>
        <p:spPr bwMode="auto">
          <a:xfrm>
            <a:off x="3183255" y="2577465"/>
            <a:ext cx="1192052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Response</a:t>
            </a:r>
          </a:p>
        </p:txBody>
      </p:sp>
      <p:sp>
        <p:nvSpPr>
          <p:cNvPr id="18446" name="Line 50"/>
          <p:cNvSpPr>
            <a:spLocks noChangeShapeType="1"/>
          </p:cNvSpPr>
          <p:nvPr/>
        </p:nvSpPr>
        <p:spPr bwMode="auto">
          <a:xfrm>
            <a:off x="7848125" y="2268855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47" name="Rectangle 51"/>
          <p:cNvSpPr>
            <a:spLocks noChangeArrowheads="1"/>
          </p:cNvSpPr>
          <p:nvPr/>
        </p:nvSpPr>
        <p:spPr bwMode="auto">
          <a:xfrm>
            <a:off x="7999572" y="2097405"/>
            <a:ext cx="752951" cy="31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 err="1">
                <a:latin typeface="Times New Roman" pitchFamily="18" charset="0"/>
              </a:rPr>
              <a:t>doGet</a:t>
            </a:r>
            <a:r>
              <a:rPr lang="en-US" sz="1400" dirty="0">
                <a:latin typeface="Times New Roman" pitchFamily="18" charset="0"/>
              </a:rPr>
              <a:t>()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101311" y="3223261"/>
            <a:ext cx="795207" cy="413393"/>
            <a:chOff x="373" y="1476"/>
            <a:chExt cx="457" cy="260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73" y="1478"/>
              <a:ext cx="457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Request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(XML doc)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042876" y="3840482"/>
            <a:ext cx="846484" cy="429293"/>
            <a:chOff x="377" y="1476"/>
            <a:chExt cx="453" cy="270"/>
          </a:xfrm>
        </p:grpSpPr>
        <p:sp>
          <p:nvSpPr>
            <p:cNvPr id="18483" name="Rectangle 68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4" name="Text Box 69"/>
            <p:cNvSpPr txBox="1">
              <a:spLocks noChangeArrowheads="1"/>
            </p:cNvSpPr>
            <p:nvPr/>
          </p:nvSpPr>
          <p:spPr bwMode="auto">
            <a:xfrm>
              <a:off x="377" y="1478"/>
              <a:ext cx="45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Response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</a:t>
              </a:r>
              <a:r>
                <a:rPr lang="en-US" sz="1000" b="1" dirty="0">
                  <a:latin typeface="Times New Roman" pitchFamily="18" charset="0"/>
                </a:rPr>
                <a:t>JSON doc</a:t>
              </a:r>
              <a:r>
                <a:rPr lang="en-US" sz="1000" dirty="0">
                  <a:latin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sp>
        <p:nvSpPr>
          <p:cNvPr id="18450" name="Line 70"/>
          <p:cNvSpPr>
            <a:spLocks noChangeShapeType="1"/>
          </p:cNvSpPr>
          <p:nvPr/>
        </p:nvSpPr>
        <p:spPr bwMode="auto">
          <a:xfrm flipV="1">
            <a:off x="1828800" y="3491865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51" name="Line 71"/>
          <p:cNvSpPr>
            <a:spLocks noChangeShapeType="1"/>
          </p:cNvSpPr>
          <p:nvPr/>
        </p:nvSpPr>
        <p:spPr bwMode="auto">
          <a:xfrm flipH="1" flipV="1">
            <a:off x="1828800" y="3977640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52" name="Text Box 72"/>
          <p:cNvSpPr txBox="1">
            <a:spLocks noChangeArrowheads="1"/>
          </p:cNvSpPr>
          <p:nvPr/>
        </p:nvSpPr>
        <p:spPr bwMode="auto">
          <a:xfrm>
            <a:off x="1955959" y="3223260"/>
            <a:ext cx="977249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POST</a:t>
            </a:r>
          </a:p>
        </p:txBody>
      </p:sp>
      <p:sp>
        <p:nvSpPr>
          <p:cNvPr id="18453" name="Text Box 75"/>
          <p:cNvSpPr txBox="1">
            <a:spLocks noChangeArrowheads="1"/>
          </p:cNvSpPr>
          <p:nvPr/>
        </p:nvSpPr>
        <p:spPr bwMode="auto">
          <a:xfrm>
            <a:off x="3091815" y="3334703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URL 1</a:t>
            </a:r>
          </a:p>
        </p:txBody>
      </p:sp>
      <p:sp>
        <p:nvSpPr>
          <p:cNvPr id="18454" name="Line 76"/>
          <p:cNvSpPr>
            <a:spLocks noChangeShapeType="1"/>
          </p:cNvSpPr>
          <p:nvPr/>
        </p:nvSpPr>
        <p:spPr bwMode="auto">
          <a:xfrm>
            <a:off x="3800475" y="349615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55" name="Text Box 77"/>
          <p:cNvSpPr txBox="1">
            <a:spLocks noChangeArrowheads="1"/>
          </p:cNvSpPr>
          <p:nvPr/>
        </p:nvSpPr>
        <p:spPr bwMode="auto">
          <a:xfrm>
            <a:off x="3183255" y="3844767"/>
            <a:ext cx="1192052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Response</a:t>
            </a:r>
          </a:p>
        </p:txBody>
      </p:sp>
      <p:sp>
        <p:nvSpPr>
          <p:cNvPr id="18456" name="Line 78"/>
          <p:cNvSpPr>
            <a:spLocks noChangeShapeType="1"/>
          </p:cNvSpPr>
          <p:nvPr/>
        </p:nvSpPr>
        <p:spPr bwMode="auto">
          <a:xfrm>
            <a:off x="7849553" y="318897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57" name="Rectangle 79"/>
          <p:cNvSpPr>
            <a:spLocks noChangeArrowheads="1"/>
          </p:cNvSpPr>
          <p:nvPr/>
        </p:nvSpPr>
        <p:spPr bwMode="auto">
          <a:xfrm>
            <a:off x="8001000" y="3017520"/>
            <a:ext cx="947262" cy="31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 err="1">
                <a:latin typeface="Times New Roman" pitchFamily="18" charset="0"/>
              </a:rPr>
              <a:t>doPost</a:t>
            </a:r>
            <a:r>
              <a:rPr lang="en-US" sz="1400" dirty="0">
                <a:latin typeface="Times New Roman" pitchFamily="18" charset="0"/>
              </a:rPr>
              <a:t>(id)</a:t>
            </a:r>
          </a:p>
        </p:txBody>
      </p:sp>
      <p:sp>
        <p:nvSpPr>
          <p:cNvPr id="18458" name="Line 81"/>
          <p:cNvSpPr>
            <a:spLocks noChangeShapeType="1"/>
          </p:cNvSpPr>
          <p:nvPr/>
        </p:nvSpPr>
        <p:spPr bwMode="auto">
          <a:xfrm>
            <a:off x="5123498" y="3556159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59" name="Line 89"/>
          <p:cNvSpPr>
            <a:spLocks noChangeShapeType="1"/>
          </p:cNvSpPr>
          <p:nvPr/>
        </p:nvSpPr>
        <p:spPr bwMode="auto">
          <a:xfrm>
            <a:off x="5117783" y="393477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60" name="Text Box 96"/>
          <p:cNvSpPr txBox="1">
            <a:spLocks noChangeArrowheads="1"/>
          </p:cNvSpPr>
          <p:nvPr/>
        </p:nvSpPr>
        <p:spPr bwMode="auto">
          <a:xfrm>
            <a:off x="6269355" y="3223260"/>
            <a:ext cx="1457325" cy="11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7" tIns="45717" rIns="91437" bIns="45717">
            <a:spAutoFit/>
          </a:bodyPr>
          <a:lstStyle/>
          <a:p>
            <a:pPr defTabSz="914400" eaLnBrk="0" hangingPunct="0"/>
            <a:r>
              <a:rPr lang="en-US" dirty="0">
                <a:latin typeface="Times New Roman" pitchFamily="18" charset="0"/>
              </a:rPr>
              <a:t>REST Engine</a:t>
            </a:r>
          </a:p>
          <a:p>
            <a:pPr defTabSz="914400" eaLnBrk="0" hangingPunct="0"/>
            <a:r>
              <a:rPr lang="en-US" dirty="0">
                <a:latin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</a:rPr>
              <a:t>locate resource and generate response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1057095" y="4526281"/>
            <a:ext cx="795192" cy="413393"/>
            <a:chOff x="390" y="1476"/>
            <a:chExt cx="424" cy="260"/>
          </a:xfrm>
        </p:grpSpPr>
        <p:sp>
          <p:nvSpPr>
            <p:cNvPr id="18481" name="Rectangle 9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2" name="Text Box 100"/>
            <p:cNvSpPr txBox="1">
              <a:spLocks noChangeArrowheads="1"/>
            </p:cNvSpPr>
            <p:nvPr/>
          </p:nvSpPr>
          <p:spPr bwMode="auto">
            <a:xfrm>
              <a:off x="390" y="1478"/>
              <a:ext cx="424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PO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(XML doc)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sp>
        <p:nvSpPr>
          <p:cNvPr id="18462" name="Line 107"/>
          <p:cNvSpPr>
            <a:spLocks noChangeShapeType="1"/>
          </p:cNvSpPr>
          <p:nvPr/>
        </p:nvSpPr>
        <p:spPr bwMode="auto">
          <a:xfrm>
            <a:off x="1917383" y="4770597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63" name="Text Box 108"/>
          <p:cNvSpPr txBox="1">
            <a:spLocks noChangeArrowheads="1"/>
          </p:cNvSpPr>
          <p:nvPr/>
        </p:nvSpPr>
        <p:spPr bwMode="auto">
          <a:xfrm>
            <a:off x="1951673" y="4503420"/>
            <a:ext cx="1185640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DELETE</a:t>
            </a:r>
          </a:p>
        </p:txBody>
      </p:sp>
      <p:sp>
        <p:nvSpPr>
          <p:cNvPr id="18464" name="Text Box 110"/>
          <p:cNvSpPr txBox="1">
            <a:spLocks noChangeArrowheads="1"/>
          </p:cNvSpPr>
          <p:nvPr/>
        </p:nvSpPr>
        <p:spPr bwMode="auto">
          <a:xfrm>
            <a:off x="3087530" y="4616292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>
                <a:latin typeface="Times New Roman" pitchFamily="18" charset="0"/>
              </a:rPr>
              <a:t>URL 1</a:t>
            </a:r>
          </a:p>
        </p:txBody>
      </p:sp>
      <p:sp>
        <p:nvSpPr>
          <p:cNvPr id="18465" name="Line 111"/>
          <p:cNvSpPr>
            <a:spLocks noChangeShapeType="1"/>
          </p:cNvSpPr>
          <p:nvPr/>
        </p:nvSpPr>
        <p:spPr bwMode="auto">
          <a:xfrm>
            <a:off x="3796189" y="477631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66" name="Line 113"/>
          <p:cNvSpPr>
            <a:spLocks noChangeShapeType="1"/>
          </p:cNvSpPr>
          <p:nvPr/>
        </p:nvSpPr>
        <p:spPr bwMode="auto">
          <a:xfrm>
            <a:off x="5117783" y="4807744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67" name="Line 120"/>
          <p:cNvSpPr>
            <a:spLocks noChangeShapeType="1"/>
          </p:cNvSpPr>
          <p:nvPr/>
        </p:nvSpPr>
        <p:spPr bwMode="auto">
          <a:xfrm>
            <a:off x="7863840" y="418338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68" name="Rectangle 121"/>
          <p:cNvSpPr>
            <a:spLocks noChangeArrowheads="1"/>
          </p:cNvSpPr>
          <p:nvPr/>
        </p:nvSpPr>
        <p:spPr bwMode="auto">
          <a:xfrm>
            <a:off x="8001000" y="3977640"/>
            <a:ext cx="967264" cy="31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400" dirty="0" err="1">
                <a:latin typeface="Times New Roman" pitchFamily="18" charset="0"/>
              </a:rPr>
              <a:t>doDelete</a:t>
            </a:r>
            <a:r>
              <a:rPr lang="en-US" sz="1400" dirty="0">
                <a:latin typeface="Times New Roman" pitchFamily="18" charset="0"/>
              </a:rPr>
              <a:t>()</a:t>
            </a:r>
          </a:p>
        </p:txBody>
      </p: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042959" y="5143501"/>
            <a:ext cx="867307" cy="429376"/>
            <a:chOff x="385" y="1476"/>
            <a:chExt cx="433" cy="271"/>
          </a:xfrm>
        </p:grpSpPr>
        <p:sp>
          <p:nvSpPr>
            <p:cNvPr id="18479" name="Rectangle 12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0" name="Text Box 130"/>
            <p:cNvSpPr txBox="1">
              <a:spLocks noChangeArrowheads="1"/>
            </p:cNvSpPr>
            <p:nvPr/>
          </p:nvSpPr>
          <p:spPr bwMode="auto">
            <a:xfrm>
              <a:off x="385" y="1478"/>
              <a:ext cx="433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597" tIns="50797" rIns="101597" bIns="50797">
              <a:spAutoFit/>
            </a:bodyPr>
            <a:lstStyle/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Response</a:t>
              </a:r>
            </a:p>
            <a:p>
              <a:pPr algn="ctr" defTabSz="914400" eaLnBrk="0" hangingPunct="0"/>
              <a:r>
                <a:rPr lang="en-US" sz="1000" dirty="0">
                  <a:latin typeface="Times New Roman" pitchFamily="18" charset="0"/>
                </a:rPr>
                <a:t>(</a:t>
              </a:r>
              <a:r>
                <a:rPr lang="en-US" sz="1000" b="1" dirty="0">
                  <a:latin typeface="Times New Roman" pitchFamily="18" charset="0"/>
                </a:rPr>
                <a:t>TEXT doc</a:t>
              </a:r>
              <a:r>
                <a:rPr lang="en-US" sz="1000" dirty="0">
                  <a:latin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sp>
        <p:nvSpPr>
          <p:cNvPr id="18470" name="Line 131"/>
          <p:cNvSpPr>
            <a:spLocks noChangeShapeType="1"/>
          </p:cNvSpPr>
          <p:nvPr/>
        </p:nvSpPr>
        <p:spPr bwMode="auto">
          <a:xfrm flipH="1" flipV="1">
            <a:off x="1880235" y="5294948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1" name="Text Box 133"/>
          <p:cNvSpPr txBox="1">
            <a:spLocks noChangeArrowheads="1"/>
          </p:cNvSpPr>
          <p:nvPr/>
        </p:nvSpPr>
        <p:spPr bwMode="auto">
          <a:xfrm>
            <a:off x="3157538" y="5153502"/>
            <a:ext cx="1192052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tIns="45717" rIns="91437" bIns="45717">
            <a:spAutoFit/>
          </a:bodyPr>
          <a:lstStyle/>
          <a:p>
            <a:pPr defTabSz="914400" eaLnBrk="0" hangingPunct="0"/>
            <a:r>
              <a:rPr lang="en-US" sz="1200" dirty="0">
                <a:latin typeface="Times New Roman" pitchFamily="18" charset="0"/>
              </a:rPr>
              <a:t>HTTP Response</a:t>
            </a:r>
          </a:p>
        </p:txBody>
      </p:sp>
      <p:sp>
        <p:nvSpPr>
          <p:cNvPr id="18472" name="Line 135"/>
          <p:cNvSpPr>
            <a:spLocks noChangeShapeType="1"/>
          </p:cNvSpPr>
          <p:nvPr/>
        </p:nvSpPr>
        <p:spPr bwMode="auto">
          <a:xfrm>
            <a:off x="5092065" y="5243513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3" name="Line 142"/>
          <p:cNvSpPr>
            <a:spLocks noChangeShapeType="1"/>
          </p:cNvSpPr>
          <p:nvPr/>
        </p:nvSpPr>
        <p:spPr bwMode="auto">
          <a:xfrm flipH="1" flipV="1">
            <a:off x="1871663" y="2696052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4" name="Line 143"/>
          <p:cNvSpPr>
            <a:spLocks noChangeShapeType="1"/>
          </p:cNvSpPr>
          <p:nvPr/>
        </p:nvSpPr>
        <p:spPr bwMode="auto">
          <a:xfrm>
            <a:off x="1913097" y="2208848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6" name="AutoShape 147"/>
          <p:cNvSpPr>
            <a:spLocks noChangeArrowheads="1"/>
          </p:cNvSpPr>
          <p:nvPr/>
        </p:nvSpPr>
        <p:spPr bwMode="auto">
          <a:xfrm>
            <a:off x="8343900" y="4869180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7" name="AutoShape 148"/>
          <p:cNvSpPr>
            <a:spLocks noChangeArrowheads="1"/>
          </p:cNvSpPr>
          <p:nvPr/>
        </p:nvSpPr>
        <p:spPr bwMode="auto">
          <a:xfrm>
            <a:off x="8549640" y="5143500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296" tIns="41148" rIns="82296" bIns="41148" anchor="ctr"/>
          <a:lstStyle/>
          <a:p>
            <a:endParaRPr lang="en-GB"/>
          </a:p>
        </p:txBody>
      </p:sp>
      <p:sp>
        <p:nvSpPr>
          <p:cNvPr id="18478" name="Line 149"/>
          <p:cNvSpPr>
            <a:spLocks noChangeShapeType="1"/>
          </p:cNvSpPr>
          <p:nvPr/>
        </p:nvSpPr>
        <p:spPr bwMode="auto">
          <a:xfrm>
            <a:off x="7795260" y="5074920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RESTfulness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UI should be separate from data store</a:t>
            </a:r>
          </a:p>
          <a:p>
            <a:r>
              <a:rPr lang="en-US" dirty="0" smtClean="0"/>
              <a:t>Statelessness</a:t>
            </a:r>
          </a:p>
          <a:p>
            <a:pPr lvl="1"/>
            <a:r>
              <a:rPr lang="en-US" dirty="0" smtClean="0"/>
              <a:t>Server should not have to store any information about the client’s context</a:t>
            </a:r>
          </a:p>
          <a:p>
            <a:pPr lvl="1"/>
            <a:r>
              <a:rPr lang="en-US" dirty="0" smtClean="0"/>
              <a:t>Each client request should be self-contained</a:t>
            </a:r>
          </a:p>
          <a:p>
            <a:r>
              <a:rPr lang="en-US" dirty="0" smtClean="0"/>
              <a:t>Cacheability</a:t>
            </a:r>
          </a:p>
          <a:p>
            <a:pPr lvl="1"/>
            <a:r>
              <a:rPr lang="en-US" dirty="0" smtClean="0"/>
              <a:t>Responses must be defined to be cacheable</a:t>
            </a:r>
          </a:p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should not care if it is connected to the main server or an intermediary</a:t>
            </a:r>
          </a:p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should have the capacity to deliver executable code</a:t>
            </a:r>
          </a:p>
          <a:p>
            <a:r>
              <a:rPr lang="en-US" dirty="0" smtClean="0"/>
              <a:t>Uniform interface</a:t>
            </a:r>
          </a:p>
          <a:p>
            <a:pPr lvl="1"/>
            <a:r>
              <a:rPr lang="en-US" dirty="0" smtClean="0"/>
              <a:t>Resource identification in requests</a:t>
            </a:r>
          </a:p>
          <a:p>
            <a:pPr lvl="1"/>
            <a:r>
              <a:rPr lang="en-US" dirty="0" smtClean="0"/>
              <a:t>Resource manipulation through representations</a:t>
            </a:r>
          </a:p>
          <a:p>
            <a:pPr lvl="1"/>
            <a:r>
              <a:rPr lang="en-US" dirty="0" smtClean="0"/>
              <a:t>Self-descriptive messages</a:t>
            </a:r>
          </a:p>
          <a:p>
            <a:pPr lvl="1"/>
            <a:r>
              <a:rPr lang="en-US" dirty="0" smtClean="0"/>
              <a:t>Client should not need prior knowledge of app structure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9552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https://en.wikipedia.org/wiki/Representational_state_transfer#Architectural_constraints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Life Examples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Google Maps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Google AJAX Search API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Yahoo Search API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Amazon </a:t>
            </a:r>
            <a:r>
              <a:rPr lang="en-US" sz="2500" dirty="0" err="1"/>
              <a:t>WebServices</a:t>
            </a:r>
            <a:endParaRPr lang="en-US" sz="25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9DE40712-A46D-42CC-9196-10FAC8BF4488}" type="slidenum">
              <a:rPr lang="en-US"/>
              <a:pPr defTabSz="914400"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Representational State Transfer</a:t>
            </a:r>
            <a:br>
              <a:rPr lang="en-US" sz="2500" dirty="0"/>
            </a:br>
            <a:r>
              <a:rPr lang="en-US" sz="2500" dirty="0">
                <a:hlinkClick r:id="rId2"/>
              </a:rPr>
              <a:t>http://en.wikipedia.org/wiki/Representational_State_Transfer</a:t>
            </a:r>
            <a:endParaRPr lang="en-US" sz="2500" dirty="0"/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Roy </a:t>
            </a:r>
            <a:r>
              <a:rPr lang="en-US" sz="2500" dirty="0" err="1"/>
              <a:t>Fieldings</a:t>
            </a:r>
            <a:r>
              <a:rPr lang="en-US" sz="2500" dirty="0"/>
              <a:t> Thesis</a:t>
            </a:r>
          </a:p>
          <a:p>
            <a:pPr eaLnBrk="1" hangingPunct="1">
              <a:buFontTx/>
              <a:buNone/>
            </a:pPr>
            <a:r>
              <a:rPr lang="en-US" sz="2500" dirty="0"/>
              <a:t>	</a:t>
            </a:r>
            <a:r>
              <a:rPr lang="en-US" sz="2500" dirty="0">
                <a:hlinkClick r:id="rId3"/>
              </a:rPr>
              <a:t>http://www.ics.uci.edu/~fielding/pubs/dissertation/top.htm</a:t>
            </a:r>
            <a:endParaRPr lang="en-US" sz="2500" dirty="0"/>
          </a:p>
          <a:p>
            <a:pPr lvl="1" eaLnBrk="1" hangingPunct="1"/>
            <a:endParaRPr lang="en-US" sz="2500" dirty="0"/>
          </a:p>
          <a:p>
            <a:pPr lvl="1" eaLnBrk="1" hangingPunct="1"/>
            <a:endParaRPr lang="en-US" sz="2500" dirty="0"/>
          </a:p>
          <a:p>
            <a:pPr lvl="1" eaLnBrk="1" hangingPunct="1"/>
            <a:endParaRPr lang="en-US" sz="25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DEF73209-FB69-481B-8946-B747B9BD80BC}" type="slidenum">
              <a:rPr lang="en-US"/>
              <a:pPr defTabSz="914400"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an HTTP client talk to the server?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simple form submission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does PHP handle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&lt;html&gt; </a:t>
            </a:r>
          </a:p>
          <a:p>
            <a:r>
              <a:rPr lang="en-GB" dirty="0"/>
              <a:t>	</a:t>
            </a:r>
            <a:r>
              <a:rPr lang="en-GB" dirty="0" smtClean="0"/>
              <a:t>&lt;body&gt; &lt;form action="registration.php" method="post"&gt; 	</a:t>
            </a:r>
          </a:p>
          <a:p>
            <a:r>
              <a:rPr lang="en-GB" dirty="0"/>
              <a:t>	</a:t>
            </a:r>
            <a:r>
              <a:rPr lang="en-GB" dirty="0" smtClean="0"/>
              <a:t>	Name: &lt;input type="text" name="name"&gt; </a:t>
            </a:r>
          </a:p>
          <a:p>
            <a:r>
              <a:rPr lang="en-GB" dirty="0"/>
              <a:t>	</a:t>
            </a:r>
            <a:r>
              <a:rPr lang="en-GB" dirty="0" smtClean="0"/>
              <a:t>	Email: &lt;input type="text" name="email"&gt; </a:t>
            </a:r>
          </a:p>
          <a:p>
            <a:r>
              <a:rPr lang="en-GB" dirty="0"/>
              <a:t>	</a:t>
            </a:r>
            <a:r>
              <a:rPr lang="en-GB" dirty="0" smtClean="0"/>
              <a:t>	&lt;input type="submit"&gt; </a:t>
            </a:r>
          </a:p>
          <a:p>
            <a:r>
              <a:rPr lang="en-GB" dirty="0"/>
              <a:t>	</a:t>
            </a:r>
            <a:r>
              <a:rPr lang="en-GB" dirty="0" smtClean="0"/>
              <a:t>	&lt;/form&gt; </a:t>
            </a:r>
          </a:p>
          <a:p>
            <a:r>
              <a:rPr lang="en-GB" dirty="0"/>
              <a:t>	</a:t>
            </a:r>
            <a:r>
              <a:rPr lang="en-GB" dirty="0" smtClean="0"/>
              <a:t>&lt;/body&gt; </a:t>
            </a:r>
          </a:p>
          <a:p>
            <a:r>
              <a:rPr lang="en-GB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registration.php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the client see?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&lt;html&gt; </a:t>
            </a:r>
          </a:p>
          <a:p>
            <a:r>
              <a:rPr lang="en-GB" dirty="0"/>
              <a:t>	</a:t>
            </a:r>
            <a:r>
              <a:rPr lang="en-GB" dirty="0" smtClean="0"/>
              <a:t>&lt;body&gt; </a:t>
            </a:r>
          </a:p>
          <a:p>
            <a:r>
              <a:rPr lang="en-GB" dirty="0"/>
              <a:t>	</a:t>
            </a:r>
            <a:r>
              <a:rPr lang="en-GB" dirty="0" smtClean="0"/>
              <a:t>	Welcome &lt;?</a:t>
            </a:r>
            <a:r>
              <a:rPr lang="en-GB" dirty="0" err="1" smtClean="0"/>
              <a:t>php</a:t>
            </a:r>
            <a:r>
              <a:rPr lang="en-GB" dirty="0" smtClean="0"/>
              <a:t> echo $_POST["name"]; ?&gt; !</a:t>
            </a:r>
          </a:p>
          <a:p>
            <a:r>
              <a:rPr lang="en-GB" dirty="0"/>
              <a:t>	</a:t>
            </a:r>
            <a:r>
              <a:rPr lang="en-GB" dirty="0" smtClean="0"/>
              <a:t>	 Your email address is &lt;?</a:t>
            </a:r>
            <a:r>
              <a:rPr lang="en-GB" dirty="0" err="1" smtClean="0"/>
              <a:t>php</a:t>
            </a:r>
            <a:r>
              <a:rPr lang="en-GB" dirty="0" smtClean="0"/>
              <a:t> echo $_POST["email"]; ?&gt; </a:t>
            </a:r>
          </a:p>
          <a:p>
            <a:r>
              <a:rPr lang="en-GB" dirty="0"/>
              <a:t>	</a:t>
            </a:r>
            <a:r>
              <a:rPr lang="en-GB" dirty="0" smtClean="0"/>
              <a:t>&lt;/body&gt;</a:t>
            </a:r>
          </a:p>
          <a:p>
            <a:r>
              <a:rPr lang="en-GB" dirty="0" smtClean="0"/>
              <a:t> &lt;/html&gt;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Hypertext Transfer Protocol (HTTP)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500" dirty="0"/>
              <a:t>A communications protocol</a:t>
            </a:r>
          </a:p>
          <a:p>
            <a:pPr eaLnBrk="1" hangingPunct="1">
              <a:lnSpc>
                <a:spcPct val="80000"/>
              </a:lnSpc>
            </a:pPr>
            <a:endParaRPr lang="en-US" sz="2500" dirty="0"/>
          </a:p>
          <a:p>
            <a:pPr eaLnBrk="1" hangingPunct="1">
              <a:lnSpc>
                <a:spcPct val="80000"/>
              </a:lnSpc>
            </a:pPr>
            <a:r>
              <a:rPr lang="en-US" sz="2500" dirty="0"/>
              <a:t>Allows retrieving inter-linked text documents (hypertext)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dirty="0"/>
              <a:t>World Wide Web.</a:t>
            </a:r>
          </a:p>
          <a:p>
            <a:pPr lvl="1" eaLnBrk="1" hangingPunct="1">
              <a:lnSpc>
                <a:spcPct val="80000"/>
              </a:lnSpc>
            </a:pPr>
            <a:endParaRPr lang="en-US" sz="2500" dirty="0"/>
          </a:p>
          <a:p>
            <a:pPr eaLnBrk="1" hangingPunct="1">
              <a:lnSpc>
                <a:spcPct val="80000"/>
              </a:lnSpc>
            </a:pPr>
            <a:r>
              <a:rPr lang="en-US" sz="2500" dirty="0"/>
              <a:t>HTTP Verbs</a:t>
            </a:r>
          </a:p>
          <a:p>
            <a:pPr eaLnBrk="1" hangingPunct="1">
              <a:lnSpc>
                <a:spcPct val="80000"/>
              </a:lnSpc>
            </a:pPr>
            <a:endParaRPr lang="en-US" sz="25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POST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DELETE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TRACE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CONNECT</a:t>
            </a:r>
          </a:p>
          <a:p>
            <a:pPr eaLnBrk="1" hangingPunct="1">
              <a:lnSpc>
                <a:spcPct val="80000"/>
              </a:lnSpc>
            </a:pPr>
            <a:endParaRPr lang="en-US" sz="2500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0921938F-25FC-448F-AA04-7D8EAC3B09A4}" type="slidenum">
              <a:rPr lang="en-US"/>
              <a:pPr defTabSz="914400"/>
              <a:t>5</a:t>
            </a:fld>
            <a:endParaRPr lang="en-US" dirty="0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543300" y="3909060"/>
            <a:ext cx="1097280" cy="858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2296" tIns="41148" rIns="82296" bIns="41148"/>
          <a:lstStyle/>
          <a:p>
            <a:r>
              <a:rPr lang="en-US"/>
              <a:t>Browser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7315200" y="3909060"/>
            <a:ext cx="1251585" cy="822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296" tIns="41148" rIns="82296" bIns="41148"/>
          <a:lstStyle/>
          <a:p>
            <a:r>
              <a:rPr lang="en-US"/>
              <a:t>Web Server</a:t>
            </a:r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4640580" y="4046220"/>
            <a:ext cx="2674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2296" tIns="41148" rIns="82296" bIns="41148"/>
          <a:lstStyle/>
          <a:p>
            <a:endParaRPr lang="en-GB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846320" y="3566160"/>
            <a:ext cx="219456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r>
              <a:rPr lang="en-US" sz="1300" dirty="0"/>
              <a:t>GET /index.html HTTP/1.1</a:t>
            </a:r>
          </a:p>
          <a:p>
            <a:r>
              <a:rPr lang="en-US" sz="1300" dirty="0"/>
              <a:t>Host: www.pitt.edu</a:t>
            </a: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 flipH="1">
            <a:off x="4640580" y="4457700"/>
            <a:ext cx="2674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2296" tIns="41148" rIns="82296" bIns="41148"/>
          <a:lstStyle/>
          <a:p>
            <a:endParaRPr lang="en-GB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4983480" y="4526280"/>
            <a:ext cx="1807546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sz="1300" dirty="0"/>
              <a:t>HTTP/1.1 200 OK</a:t>
            </a:r>
          </a:p>
          <a:p>
            <a:r>
              <a:rPr lang="en-US" sz="1300" dirty="0"/>
              <a:t>Content-Type: text/html</a:t>
            </a:r>
          </a:p>
          <a:p>
            <a:endParaRPr lang="en-US" sz="1300" dirty="0"/>
          </a:p>
          <a:p>
            <a:r>
              <a:rPr lang="en-US" sz="1300" dirty="0"/>
              <a:t>&lt;html&gt;&lt;head&gt;…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to send information to server</a:t>
            </a:r>
          </a:p>
          <a:p>
            <a:r>
              <a:rPr lang="en-US" dirty="0" smtClean="0"/>
              <a:t>Information sent is visible in URL</a:t>
            </a:r>
          </a:p>
          <a:p>
            <a:r>
              <a:rPr lang="en-US" dirty="0" smtClean="0"/>
              <a:t>2048 character limit</a:t>
            </a:r>
          </a:p>
          <a:p>
            <a:r>
              <a:rPr lang="en-US" dirty="0" smtClean="0"/>
              <a:t>No binary data</a:t>
            </a:r>
          </a:p>
          <a:p>
            <a:r>
              <a:rPr lang="en-US" dirty="0" smtClean="0"/>
              <a:t>Information sent is accessible in $_GET associative array in PHP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Used to send information to server</a:t>
            </a:r>
          </a:p>
          <a:p>
            <a:r>
              <a:rPr lang="en-US" dirty="0" smtClean="0"/>
              <a:t>Information sent is invisible</a:t>
            </a:r>
          </a:p>
          <a:p>
            <a:r>
              <a:rPr lang="en-US" dirty="0" smtClean="0"/>
              <a:t>No real limit, default limit is 8 MB, configurable in php.ini file</a:t>
            </a:r>
          </a:p>
          <a:p>
            <a:r>
              <a:rPr lang="en-US" dirty="0" smtClean="0"/>
              <a:t>Information sent is accessible in $_POST associative array in PHP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6260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Associative arrays are indexed by strings. In HTTP context, by field names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Representational State Transfer (REST)</a:t>
            </a:r>
          </a:p>
        </p:txBody>
      </p:sp>
      <p:sp>
        <p:nvSpPr>
          <p:cNvPr id="512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A style of software architecture for distributed hypermedia systems such as the World Wide Web. 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Introduced in the doctoral dissertation of Roy Fielding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One of the principal authors of the HTTP specification.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A collection of network architecture principles which outline how resources are defined and addressed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5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1EDA8A23-030C-44E0-AE44-D57111FF2086}" type="slidenum">
              <a:rPr lang="en-US"/>
              <a:pPr defTabSz="914400"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and invisible</a:t>
            </a:r>
            <a:endParaRPr lang="en-GB" dirty="0"/>
          </a:p>
        </p:txBody>
      </p:sp>
      <p:pic>
        <p:nvPicPr>
          <p:cNvPr id="1026" name="Picture 2" descr="Image result for this is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899" y="1600200"/>
            <a:ext cx="5153501" cy="490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 and HTTP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The motivation for REST was to capture the characteristics of the Web which made the Web successful. 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URI Addressable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HTTP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Make a Request – Receive Response – Display Response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Exploits the use of the HTTP protocol beyond HTTP POST and HTTP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dirty="0"/>
              <a:t>HTTP PUT, HTTP DELETE</a:t>
            </a:r>
          </a:p>
          <a:p>
            <a:pPr lvl="1"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400"/>
            <a:fld id="{8F8A18F3-9AD8-4A22-BD8C-2DA0F978EA53}" type="slidenum">
              <a:rPr lang="en-US"/>
              <a:pPr defTabSz="91440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1017</Words>
  <Application>Microsoft Office PowerPoint</Application>
  <PresentationFormat>On-screen Show (4:3)</PresentationFormat>
  <Paragraphs>276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REST APIs</vt:lpstr>
      <vt:lpstr>Progress with your web app</vt:lpstr>
      <vt:lpstr>How does an HTTP client talk to the server?</vt:lpstr>
      <vt:lpstr>PHP</vt:lpstr>
      <vt:lpstr>Hypertext Transfer Protocol (HTTP)</vt:lpstr>
      <vt:lpstr>HTTP requests</vt:lpstr>
      <vt:lpstr>Representational State Transfer (REST)</vt:lpstr>
      <vt:lpstr>Ubiquitous and invisible</vt:lpstr>
      <vt:lpstr>REST and HTTP</vt:lpstr>
      <vt:lpstr>REST - not a Standard</vt:lpstr>
      <vt:lpstr>Main Concepts</vt:lpstr>
      <vt:lpstr>Resources</vt:lpstr>
      <vt:lpstr>Naming Resources</vt:lpstr>
      <vt:lpstr>Verbs</vt:lpstr>
      <vt:lpstr>HTTP GET</vt:lpstr>
      <vt:lpstr>HTTP PUT, HTTP POST</vt:lpstr>
      <vt:lpstr>HTTP DELETE</vt:lpstr>
      <vt:lpstr>Representations</vt:lpstr>
      <vt:lpstr>Representations</vt:lpstr>
      <vt:lpstr>Why is it called  "Representational State Transfer"?</vt:lpstr>
      <vt:lpstr>Architecture Style</vt:lpstr>
      <vt:lpstr>Principles of RESTfulness</vt:lpstr>
      <vt:lpstr>Real Life Examples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nisheeth</dc:creator>
  <cp:lastModifiedBy>nisheeth</cp:lastModifiedBy>
  <cp:revision>4</cp:revision>
  <dcterms:created xsi:type="dcterms:W3CDTF">2019-09-12T01:43:01Z</dcterms:created>
  <dcterms:modified xsi:type="dcterms:W3CDTF">2019-09-12T02:19:53Z</dcterms:modified>
</cp:coreProperties>
</file>