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34"/>
  </p:notesMasterIdLst>
  <p:sldIdLst>
    <p:sldId id="256" r:id="rId2"/>
    <p:sldId id="300" r:id="rId3"/>
    <p:sldId id="315" r:id="rId4"/>
    <p:sldId id="259" r:id="rId5"/>
    <p:sldId id="263" r:id="rId6"/>
    <p:sldId id="258" r:id="rId7"/>
    <p:sldId id="262" r:id="rId8"/>
    <p:sldId id="268" r:id="rId9"/>
    <p:sldId id="301" r:id="rId10"/>
    <p:sldId id="302" r:id="rId11"/>
    <p:sldId id="303" r:id="rId12"/>
    <p:sldId id="266" r:id="rId13"/>
    <p:sldId id="275" r:id="rId14"/>
    <p:sldId id="281" r:id="rId15"/>
    <p:sldId id="293" r:id="rId16"/>
    <p:sldId id="295" r:id="rId17"/>
    <p:sldId id="296" r:id="rId18"/>
    <p:sldId id="297" r:id="rId19"/>
    <p:sldId id="298" r:id="rId20"/>
    <p:sldId id="307" r:id="rId21"/>
    <p:sldId id="304" r:id="rId22"/>
    <p:sldId id="308" r:id="rId23"/>
    <p:sldId id="305" r:id="rId24"/>
    <p:sldId id="306" r:id="rId25"/>
    <p:sldId id="313" r:id="rId26"/>
    <p:sldId id="310" r:id="rId27"/>
    <p:sldId id="311" r:id="rId28"/>
    <p:sldId id="314" r:id="rId29"/>
    <p:sldId id="312" r:id="rId30"/>
    <p:sldId id="316" r:id="rId31"/>
    <p:sldId id="317" r:id="rId32"/>
    <p:sldId id="318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F75C9CF-6418-432A-885D-EB72EF86A316}" type="datetimeFigureOut">
              <a:rPr lang="en-US"/>
              <a:pPr>
                <a:defRPr/>
              </a:pPr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8C3433C-621A-479E-952A-2E1194C5A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Thread based servers like Apache server will serve each web request as individual threads which doesn’t fit well for concurrent connections.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B5824BF-D6E0-4FFB-BF7B-792C0B75CE8D}" type="slidenum">
              <a:rPr lang="en-US" altLang="en-US" smtClean="0">
                <a:latin typeface="Arial" charset="0"/>
                <a:cs typeface="Arial" charset="0"/>
              </a:rPr>
              <a:pPr/>
              <a:t>4</a:t>
            </a:fld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44B739-2BBC-4CF6-9E30-F1138012EF7A}" type="datetimeFigureOut">
              <a:rPr lang="en-US" smtClean="0"/>
              <a:pPr>
                <a:defRPr/>
              </a:pPr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223AE-B134-41CE-B860-CA7B5EA31D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F14001-3DEB-43B3-85A5-283F1657F328}" type="datetimeFigureOut">
              <a:rPr lang="en-US" smtClean="0"/>
              <a:pPr>
                <a:defRPr/>
              </a:pPr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ADF52A-542B-4943-A080-A76FFAF73A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36E246-3AB3-4FEC-8EA0-350B077AA049}" type="datetimeFigureOut">
              <a:rPr lang="en-US" smtClean="0"/>
              <a:pPr>
                <a:defRPr/>
              </a:pPr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768D2-0FE9-4418-A943-6515285F6E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4BD2AD-088C-4A88-9A1B-BD8410EF71C1}" type="datetimeFigureOut">
              <a:rPr lang="en-US" smtClean="0"/>
              <a:pPr>
                <a:defRPr/>
              </a:pPr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82C747-E1BE-4216-B4FB-C8727D0C6C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12DFA4-5E58-444D-AC20-80A822E83A38}" type="datetimeFigureOut">
              <a:rPr lang="en-US" smtClean="0"/>
              <a:pPr>
                <a:defRPr/>
              </a:pPr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F7F44-77FB-4179-8DA7-A7F3B5E7AB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BA10E6-BFE6-4F25-A16B-2EAF0949DCDE}" type="datetimeFigureOut">
              <a:rPr lang="en-US" smtClean="0"/>
              <a:pPr>
                <a:defRPr/>
              </a:pPr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EE8B79-4ED1-4577-8B9C-56FBFA110A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E701AF-9708-4D7D-890C-FEE46AF91FB1}" type="datetimeFigureOut">
              <a:rPr lang="en-US" smtClean="0"/>
              <a:pPr>
                <a:defRPr/>
              </a:pPr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06F6DB-A93F-4643-9274-032571C9DE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8A6327-FCE6-468B-9E48-73791F7B7C78}" type="datetimeFigureOut">
              <a:rPr lang="en-US" smtClean="0"/>
              <a:pPr>
                <a:defRPr/>
              </a:pPr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8F6D9-5D47-4ABF-95A5-166719E27E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3920CA-1654-46C7-A489-E4DEA52BC935}" type="datetimeFigureOut">
              <a:rPr lang="en-US" smtClean="0"/>
              <a:pPr>
                <a:defRPr/>
              </a:pPr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14C6C4-C78E-4763-9A32-F26D37723B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CDC4DF-503E-4EA1-8772-3E9C10957756}" type="datetimeFigureOut">
              <a:rPr lang="en-US" smtClean="0"/>
              <a:pPr>
                <a:defRPr/>
              </a:pPr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A5002A-DCDB-42DF-8D7F-97AFB0DFEB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DC3F15-686E-4ED3-BFDE-11F465D68192}" type="datetimeFigureOut">
              <a:rPr lang="en-US" smtClean="0"/>
              <a:pPr>
                <a:defRPr/>
              </a:pPr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CB143-0C4E-49EF-A9BF-FB083BCB69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430548-A377-4BDD-8048-8F8EA3E3C610}" type="datetimeFigureOut">
              <a:rPr lang="en-US" smtClean="0"/>
              <a:pPr>
                <a:defRPr/>
              </a:pPr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E2C9652-BB1A-4338-A0E1-23F018B67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2514600" y="1752600"/>
            <a:ext cx="4419600" cy="1295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NodeJS</a:t>
            </a:r>
            <a:endParaRPr dirty="0" smtClean="0"/>
          </a:p>
        </p:txBody>
      </p:sp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4953000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3</a:t>
            </a:r>
            <a:r>
              <a:rPr lang="en-US" altLang="en-US" baseline="30000" dirty="0" smtClean="0"/>
              <a:t>rd</a:t>
            </a:r>
            <a:r>
              <a:rPr lang="en-US" altLang="en-US" dirty="0" smtClean="0"/>
              <a:t> October 2019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title"/>
          </p:nvPr>
        </p:nvSpPr>
        <p:spPr>
          <a:xfrm>
            <a:off x="22225" y="990600"/>
            <a:ext cx="9121775" cy="8683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Blocking pattern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708025" y="2438400"/>
            <a:ext cx="7826375" cy="2667000"/>
          </a:xfrm>
        </p:spPr>
        <p:txBody>
          <a:bodyPr>
            <a:normAutofit fontScale="92500" lnSpcReduction="20000"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200" dirty="0" smtClean="0"/>
              <a:t>● Read data from file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200" dirty="0" smtClean="0"/>
              <a:t>● Show data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200" dirty="0" smtClean="0"/>
              <a:t>● Do other tasks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200" dirty="0" err="1" smtClean="0"/>
              <a:t>var</a:t>
            </a:r>
            <a:r>
              <a:rPr lang="en-US" altLang="en-US" sz="3200" dirty="0" smtClean="0"/>
              <a:t> data = </a:t>
            </a:r>
            <a:r>
              <a:rPr lang="en-US" altLang="en-US" sz="3200" dirty="0" err="1" smtClean="0"/>
              <a:t>fs.readFileSync</a:t>
            </a:r>
            <a:r>
              <a:rPr lang="en-US" altLang="en-US" sz="3200" dirty="0" smtClean="0"/>
              <a:t>( “test.txt” 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200" dirty="0" smtClean="0"/>
              <a:t>console.log( data 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200" dirty="0" smtClean="0"/>
              <a:t>console.log( “Do other tasks” 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en-US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>
          <a:xfrm>
            <a:off x="22225" y="990600"/>
            <a:ext cx="9121775" cy="8683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Non-Blocking pattern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22225" y="1981200"/>
            <a:ext cx="9121775" cy="2667000"/>
          </a:xfrm>
        </p:spPr>
        <p:txBody>
          <a:bodyPr>
            <a:normAutofit fontScale="70000" lnSpcReduction="20000"/>
          </a:bodyPr>
          <a:lstStyle/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200" smtClean="0"/>
              <a:t>● Read data from file	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200" smtClean="0"/>
              <a:t>		</a:t>
            </a:r>
            <a:r>
              <a:rPr lang="en-US" altLang="en-US" smtClean="0"/>
              <a:t>When read data completed, show data</a:t>
            </a:r>
            <a:endParaRPr lang="en-US" altLang="en-US" sz="3200" smtClean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200" smtClean="0"/>
              <a:t>● Do other tasks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en-US" altLang="en-US" sz="3200" smtClean="0"/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200" smtClean="0"/>
              <a:t>fs.readFile( “test.txt”, function( err, data ) {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200" smtClean="0"/>
              <a:t>console.log(data);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200" smtClean="0"/>
              <a:t>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Node.js VS Apache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2743200"/>
          </a:xfrm>
        </p:spPr>
        <p:txBody>
          <a:bodyPr/>
          <a:lstStyle/>
          <a:p>
            <a:pPr marL="514350" lvl="1" indent="-514350" eaLnBrk="1" hangingPunct="1">
              <a:buFont typeface="Calibri" pitchFamily="34" charset="0"/>
              <a:buAutoNum type="arabicPeriod"/>
            </a:pPr>
            <a:r>
              <a:rPr lang="en-US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It's faster</a:t>
            </a:r>
          </a:p>
          <a:p>
            <a:pPr marL="514350" lvl="1" indent="-514350" eaLnBrk="1" hangingPunct="1">
              <a:buFont typeface="Calibri" pitchFamily="34" charset="0"/>
              <a:buAutoNum type="arabicPeriod"/>
            </a:pPr>
            <a:r>
              <a:rPr lang="en-US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It can handle tons of concurrent requests</a:t>
            </a:r>
          </a:p>
        </p:txBody>
      </p: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1066800" y="4114800"/>
          <a:ext cx="67818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24200"/>
                <a:gridCol w="365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Platform</a:t>
                      </a:r>
                      <a:endParaRPr lang="en-US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Number of request</a:t>
                      </a:r>
                      <a:r>
                        <a:rPr lang="en-US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per second</a:t>
                      </a:r>
                      <a:endParaRPr lang="en-US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PHP ( via Apache) </a:t>
                      </a:r>
                      <a:endParaRPr lang="en-US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318727</a:t>
                      </a:r>
                      <a:endParaRPr lang="en-US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Static</a:t>
                      </a:r>
                      <a:r>
                        <a:rPr lang="en-US" sz="20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( via Apache )</a:t>
                      </a:r>
                      <a:endParaRPr lang="en-US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296651</a:t>
                      </a:r>
                      <a:endParaRPr lang="en-US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Node.js</a:t>
                      </a:r>
                      <a:endParaRPr lang="en-US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556930</a:t>
                      </a:r>
                      <a:endParaRPr lang="en-US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/>
          </p:nvPr>
        </p:nvSpPr>
        <p:spPr>
          <a:xfrm>
            <a:off x="22225" y="990600"/>
            <a:ext cx="9121775" cy="8683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Success Stories…..</a:t>
            </a:r>
          </a:p>
        </p:txBody>
      </p:sp>
      <p:pic>
        <p:nvPicPr>
          <p:cNvPr id="19459" name="Picture 1"/>
          <p:cNvPicPr>
            <a:picLocks noChangeAspect="1"/>
          </p:cNvPicPr>
          <p:nvPr/>
        </p:nvPicPr>
        <p:blipFill>
          <a:blip r:embed="rId2" cstate="print"/>
          <a:srcRect l="15833" t="23128" r="14169" b="12105"/>
          <a:stretch>
            <a:fillRect/>
          </a:stretch>
        </p:blipFill>
        <p:spPr bwMode="auto">
          <a:xfrm>
            <a:off x="-9525" y="1858963"/>
            <a:ext cx="9153525" cy="375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 txBox="1">
            <a:spLocks noChangeArrowheads="1"/>
          </p:cNvSpPr>
          <p:nvPr/>
        </p:nvSpPr>
        <p:spPr bwMode="auto">
          <a:xfrm>
            <a:off x="1774825" y="2286000"/>
            <a:ext cx="73691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IN" altLang="en-US" sz="3200">
                <a:ea typeface="Microsoft YaHei" pitchFamily="34" charset="-122"/>
              </a:rPr>
              <a:t>● GET</a:t>
            </a:r>
          </a:p>
          <a:p>
            <a:pPr>
              <a:spcBef>
                <a:spcPct val="20000"/>
              </a:spcBef>
            </a:pPr>
            <a:r>
              <a:rPr lang="en-IN" altLang="en-US" sz="3200">
                <a:ea typeface="Microsoft YaHei" pitchFamily="34" charset="-122"/>
              </a:rPr>
              <a:t>● POST</a:t>
            </a:r>
          </a:p>
          <a:p>
            <a:pPr>
              <a:spcBef>
                <a:spcPct val="20000"/>
              </a:spcBef>
            </a:pPr>
            <a:r>
              <a:rPr lang="en-IN" altLang="en-US" sz="3200">
                <a:ea typeface="Microsoft YaHei" pitchFamily="34" charset="-122"/>
              </a:rPr>
              <a:t>● PUT</a:t>
            </a:r>
          </a:p>
          <a:p>
            <a:pPr>
              <a:spcBef>
                <a:spcPct val="20000"/>
              </a:spcBef>
            </a:pPr>
            <a:r>
              <a:rPr lang="en-IN" altLang="en-US" sz="3200">
                <a:ea typeface="Microsoft YaHei" pitchFamily="34" charset="-122"/>
              </a:rPr>
              <a:t>● DELETE</a:t>
            </a:r>
            <a:endParaRPr lang="en-US" altLang="en-US" sz="3200">
              <a:ea typeface="Microsoft YaHei" pitchFamily="34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219200"/>
            <a:ext cx="5910263" cy="8683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Supports HTTP requests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 txBox="1">
            <a:spLocks noChangeArrowheads="1"/>
          </p:cNvSpPr>
          <p:nvPr/>
        </p:nvSpPr>
        <p:spPr bwMode="auto">
          <a:xfrm>
            <a:off x="1676400" y="1916113"/>
            <a:ext cx="7467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>
                <a:ea typeface="Microsoft YaHei" pitchFamily="34" charset="-122"/>
              </a:rPr>
              <a:t>● Web application</a:t>
            </a:r>
          </a:p>
          <a:p>
            <a:pPr>
              <a:spcBef>
                <a:spcPct val="20000"/>
              </a:spcBef>
            </a:pPr>
            <a:r>
              <a:rPr lang="en-US" altLang="en-US" sz="2400">
                <a:ea typeface="Microsoft YaHei" pitchFamily="34" charset="-122"/>
              </a:rPr>
              <a:t>● Websocket server</a:t>
            </a:r>
          </a:p>
          <a:p>
            <a:pPr>
              <a:spcBef>
                <a:spcPct val="20000"/>
              </a:spcBef>
            </a:pPr>
            <a:r>
              <a:rPr lang="en-US" altLang="en-US" sz="2400">
                <a:ea typeface="Microsoft YaHei" pitchFamily="34" charset="-122"/>
              </a:rPr>
              <a:t>● Ad server</a:t>
            </a:r>
          </a:p>
          <a:p>
            <a:pPr>
              <a:spcBef>
                <a:spcPct val="20000"/>
              </a:spcBef>
            </a:pPr>
            <a:r>
              <a:rPr lang="en-US" altLang="en-US" sz="2400">
                <a:ea typeface="Microsoft YaHei" pitchFamily="34" charset="-122"/>
              </a:rPr>
              <a:t>● Proxy server</a:t>
            </a:r>
          </a:p>
          <a:p>
            <a:pPr>
              <a:spcBef>
                <a:spcPct val="20000"/>
              </a:spcBef>
            </a:pPr>
            <a:r>
              <a:rPr lang="en-US" altLang="en-US" sz="2400">
                <a:ea typeface="Microsoft YaHei" pitchFamily="34" charset="-122"/>
              </a:rPr>
              <a:t>● Streaming server</a:t>
            </a:r>
          </a:p>
          <a:p>
            <a:pPr>
              <a:spcBef>
                <a:spcPct val="20000"/>
              </a:spcBef>
            </a:pPr>
            <a:r>
              <a:rPr lang="en-US" altLang="en-US" sz="2400">
                <a:ea typeface="Microsoft YaHei" pitchFamily="34" charset="-122"/>
              </a:rPr>
              <a:t>● Fast file upload client</a:t>
            </a:r>
          </a:p>
          <a:p>
            <a:pPr>
              <a:spcBef>
                <a:spcPct val="20000"/>
              </a:spcBef>
            </a:pPr>
            <a:r>
              <a:rPr lang="en-US" altLang="en-US" sz="2400">
                <a:ea typeface="Microsoft YaHei" pitchFamily="34" charset="-122"/>
              </a:rPr>
              <a:t>● Any Real-time data apps</a:t>
            </a:r>
          </a:p>
          <a:p>
            <a:pPr>
              <a:spcBef>
                <a:spcPct val="20000"/>
              </a:spcBef>
            </a:pPr>
            <a:r>
              <a:rPr lang="en-US" altLang="en-US" sz="2400">
                <a:ea typeface="Microsoft YaHei" pitchFamily="34" charset="-122"/>
              </a:rPr>
              <a:t>● Anything with high I/O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1066800"/>
            <a:ext cx="5988050" cy="8683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 txBox="1">
            <a:spLocks noChangeArrowheads="1"/>
          </p:cNvSpPr>
          <p:nvPr/>
        </p:nvSpPr>
        <p:spPr bwMode="auto">
          <a:xfrm>
            <a:off x="403225" y="1676400"/>
            <a:ext cx="66071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fr-FR" altLang="en-US" sz="2800">
                <a:ea typeface="Microsoft YaHei" pitchFamily="34" charset="-122"/>
              </a:rPr>
              <a:t>Project information</a:t>
            </a:r>
          </a:p>
          <a:p>
            <a:pPr>
              <a:spcBef>
                <a:spcPct val="20000"/>
              </a:spcBef>
            </a:pPr>
            <a:r>
              <a:rPr lang="fr-FR" altLang="en-US" sz="2800">
                <a:ea typeface="Microsoft YaHei" pitchFamily="34" charset="-122"/>
              </a:rPr>
              <a:t>• Name</a:t>
            </a:r>
          </a:p>
          <a:p>
            <a:pPr>
              <a:spcBef>
                <a:spcPct val="20000"/>
              </a:spcBef>
            </a:pPr>
            <a:r>
              <a:rPr lang="fr-FR" altLang="en-US" sz="2800">
                <a:ea typeface="Microsoft YaHei" pitchFamily="34" charset="-122"/>
              </a:rPr>
              <a:t>• Version</a:t>
            </a:r>
          </a:p>
          <a:p>
            <a:pPr>
              <a:spcBef>
                <a:spcPct val="20000"/>
              </a:spcBef>
            </a:pPr>
            <a:r>
              <a:rPr lang="fr-FR" altLang="en-US" sz="2800">
                <a:ea typeface="Microsoft YaHei" pitchFamily="34" charset="-122"/>
              </a:rPr>
              <a:t>• Dependencies</a:t>
            </a:r>
          </a:p>
          <a:p>
            <a:pPr>
              <a:spcBef>
                <a:spcPct val="20000"/>
              </a:spcBef>
            </a:pPr>
            <a:r>
              <a:rPr lang="fr-FR" altLang="en-US" sz="2800">
                <a:ea typeface="Microsoft YaHei" pitchFamily="34" charset="-122"/>
              </a:rPr>
              <a:t>• Licence</a:t>
            </a:r>
          </a:p>
          <a:p>
            <a:pPr>
              <a:spcBef>
                <a:spcPct val="20000"/>
              </a:spcBef>
            </a:pPr>
            <a:r>
              <a:rPr lang="fr-FR" altLang="en-US" sz="2800">
                <a:ea typeface="Microsoft YaHei" pitchFamily="34" charset="-122"/>
              </a:rPr>
              <a:t>• Main file</a:t>
            </a:r>
          </a:p>
          <a:p>
            <a:pPr>
              <a:spcBef>
                <a:spcPct val="20000"/>
              </a:spcBef>
            </a:pPr>
            <a:r>
              <a:rPr lang="fr-FR" altLang="en-US" sz="2800">
                <a:ea typeface="Microsoft YaHei" pitchFamily="34" charset="-122"/>
              </a:rPr>
              <a:t>	Etc...</a:t>
            </a:r>
            <a:endParaRPr lang="en-US" altLang="en-US" sz="2800">
              <a:ea typeface="Microsoft YaHei" pitchFamily="34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457200"/>
            <a:ext cx="5105400" cy="868363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Package.json</a:t>
            </a:r>
            <a:endParaRPr lang="en-US" altLang="en-US" dirty="0" smtClean="0"/>
          </a:p>
        </p:txBody>
      </p:sp>
      <p:sp>
        <p:nvSpPr>
          <p:cNvPr id="23557" name="TextBox 1"/>
          <p:cNvSpPr txBox="1">
            <a:spLocks noChangeArrowheads="1"/>
          </p:cNvSpPr>
          <p:nvPr/>
        </p:nvSpPr>
        <p:spPr bwMode="auto">
          <a:xfrm>
            <a:off x="4829175" y="1069062"/>
            <a:ext cx="3933825" cy="449353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100" dirty="0"/>
              <a:t>{</a:t>
            </a:r>
          </a:p>
          <a:p>
            <a:r>
              <a:rPr lang="en-US" altLang="en-US" sz="1100" dirty="0"/>
              <a:t>  "name": "node-</a:t>
            </a:r>
            <a:r>
              <a:rPr lang="en-US" altLang="en-US" sz="1100" dirty="0" err="1"/>
              <a:t>js</a:t>
            </a:r>
            <a:r>
              <a:rPr lang="en-US" altLang="en-US" sz="1100" dirty="0"/>
              <a:t>-getting-started",</a:t>
            </a:r>
          </a:p>
          <a:p>
            <a:r>
              <a:rPr lang="en-US" altLang="en-US" sz="1100" dirty="0"/>
              <a:t>  "version": "0.2.5",</a:t>
            </a:r>
          </a:p>
          <a:p>
            <a:r>
              <a:rPr lang="en-US" altLang="en-US" sz="1100" dirty="0"/>
              <a:t>  "description": "A sample Node.js </a:t>
            </a:r>
            <a:r>
              <a:rPr lang="en-US" altLang="en-US" sz="1100" dirty="0" smtClean="0"/>
              <a:t>app”,</a:t>
            </a:r>
            <a:endParaRPr lang="en-US" altLang="en-US" sz="1100" dirty="0"/>
          </a:p>
          <a:p>
            <a:r>
              <a:rPr lang="en-US" altLang="en-US" sz="1100" dirty="0"/>
              <a:t>  "engines": {</a:t>
            </a:r>
          </a:p>
          <a:p>
            <a:r>
              <a:rPr lang="en-US" altLang="en-US" sz="1100" dirty="0"/>
              <a:t>    "node": "5.9.1"</a:t>
            </a:r>
          </a:p>
          <a:p>
            <a:r>
              <a:rPr lang="en-US" altLang="en-US" sz="1100" dirty="0"/>
              <a:t>  },</a:t>
            </a:r>
          </a:p>
          <a:p>
            <a:r>
              <a:rPr lang="en-US" altLang="en-US" sz="1100" dirty="0"/>
              <a:t>  "main": "index.js",</a:t>
            </a:r>
          </a:p>
          <a:p>
            <a:r>
              <a:rPr lang="en-US" altLang="en-US" sz="1100" dirty="0"/>
              <a:t>  "scripts": {</a:t>
            </a:r>
          </a:p>
          <a:p>
            <a:r>
              <a:rPr lang="en-US" altLang="en-US" sz="1100" dirty="0"/>
              <a:t>    "start": "node index.js"</a:t>
            </a:r>
          </a:p>
          <a:p>
            <a:r>
              <a:rPr lang="en-US" altLang="en-US" sz="1100" dirty="0"/>
              <a:t>  },</a:t>
            </a:r>
          </a:p>
          <a:p>
            <a:r>
              <a:rPr lang="en-US" altLang="en-US" sz="1100" dirty="0"/>
              <a:t>  "dependencies": {</a:t>
            </a:r>
          </a:p>
          <a:p>
            <a:r>
              <a:rPr lang="en-US" altLang="en-US" sz="1100" dirty="0"/>
              <a:t> </a:t>
            </a:r>
            <a:r>
              <a:rPr lang="en-US" altLang="en-US" sz="1100" dirty="0" smtClean="0"/>
              <a:t>   "</a:t>
            </a:r>
            <a:r>
              <a:rPr lang="en-US" altLang="en-US" sz="1100" dirty="0" err="1"/>
              <a:t>ejs</a:t>
            </a:r>
            <a:r>
              <a:rPr lang="en-US" altLang="en-US" sz="1100" dirty="0"/>
              <a:t>": "2.4.1",</a:t>
            </a:r>
          </a:p>
          <a:p>
            <a:r>
              <a:rPr lang="en-US" altLang="en-US" sz="1100" dirty="0"/>
              <a:t>    "express": "^4.13.3",</a:t>
            </a:r>
          </a:p>
          <a:p>
            <a:r>
              <a:rPr lang="en-US" altLang="en-US" sz="1100" dirty="0" smtClean="0"/>
              <a:t>},</a:t>
            </a:r>
            <a:endParaRPr lang="en-US" altLang="en-US" sz="1100" dirty="0"/>
          </a:p>
          <a:p>
            <a:r>
              <a:rPr lang="en-US" altLang="en-US" sz="1100" dirty="0"/>
              <a:t>  "repository": {</a:t>
            </a:r>
          </a:p>
          <a:p>
            <a:r>
              <a:rPr lang="en-US" altLang="en-US" sz="1100" dirty="0"/>
              <a:t>    "type": "</a:t>
            </a:r>
            <a:r>
              <a:rPr lang="en-US" altLang="en-US" sz="1100" dirty="0" err="1"/>
              <a:t>git</a:t>
            </a:r>
            <a:r>
              <a:rPr lang="en-US" altLang="en-US" sz="1100" dirty="0"/>
              <a:t>",</a:t>
            </a:r>
          </a:p>
          <a:p>
            <a:r>
              <a:rPr lang="en-US" altLang="en-US" sz="1100" dirty="0"/>
              <a:t>    "</a:t>
            </a:r>
            <a:r>
              <a:rPr lang="en-US" altLang="en-US" sz="1100" dirty="0" err="1"/>
              <a:t>url</a:t>
            </a:r>
            <a:r>
              <a:rPr lang="en-US" altLang="en-US" sz="1100" dirty="0"/>
              <a:t>": "https://</a:t>
            </a:r>
            <a:r>
              <a:rPr lang="en-US" altLang="en-US" sz="1100" dirty="0" smtClean="0"/>
              <a:t>github.com/nisheeths/first-node-app"</a:t>
            </a:r>
            <a:endParaRPr lang="en-US" altLang="en-US" sz="1100" dirty="0"/>
          </a:p>
          <a:p>
            <a:r>
              <a:rPr lang="en-US" altLang="en-US" sz="1100" dirty="0"/>
              <a:t>  },</a:t>
            </a:r>
          </a:p>
          <a:p>
            <a:r>
              <a:rPr lang="en-US" altLang="en-US" sz="1100" dirty="0"/>
              <a:t>  "keywords": [</a:t>
            </a:r>
          </a:p>
          <a:p>
            <a:r>
              <a:rPr lang="en-US" altLang="en-US" sz="1100" dirty="0"/>
              <a:t>    "node",</a:t>
            </a:r>
          </a:p>
          <a:p>
            <a:r>
              <a:rPr lang="en-US" altLang="en-US" sz="1100" dirty="0" smtClean="0"/>
              <a:t>    "</a:t>
            </a:r>
            <a:r>
              <a:rPr lang="en-US" altLang="en-US" sz="1100" dirty="0"/>
              <a:t>express"</a:t>
            </a:r>
          </a:p>
          <a:p>
            <a:r>
              <a:rPr lang="en-US" altLang="en-US" sz="1100" dirty="0"/>
              <a:t>  ],</a:t>
            </a:r>
          </a:p>
          <a:p>
            <a:r>
              <a:rPr lang="en-US" altLang="en-US" sz="1100" dirty="0"/>
              <a:t>  "license": "MIT"</a:t>
            </a:r>
          </a:p>
          <a:p>
            <a:r>
              <a:rPr lang="en-US" altLang="en-US" sz="11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>
          <a:xfrm>
            <a:off x="22225" y="990600"/>
            <a:ext cx="9121775" cy="868363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npm</a:t>
            </a:r>
            <a:endParaRPr lang="en-US" altLang="en-US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22225" y="1981200"/>
            <a:ext cx="9121775" cy="2667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N" altLang="en-US" sz="3200" smtClean="0"/>
              <a:t>● https://npmjs.org/</a:t>
            </a:r>
          </a:p>
          <a:p>
            <a:pPr marL="0" indent="0" eaLnBrk="1" hangingPunct="1">
              <a:buFontTx/>
              <a:buNone/>
            </a:pPr>
            <a:r>
              <a:rPr lang="en-IN" altLang="en-US" sz="3200" smtClean="0"/>
              <a:t>● # of modules = 1,21,943</a:t>
            </a:r>
            <a:endParaRPr lang="en-US" altLang="en-US" sz="3200" smtClean="0"/>
          </a:p>
        </p:txBody>
      </p:sp>
      <p:pic>
        <p:nvPicPr>
          <p:cNvPr id="24580" name="Picture 1"/>
          <p:cNvPicPr>
            <a:picLocks noChangeAspect="1"/>
          </p:cNvPicPr>
          <p:nvPr/>
        </p:nvPicPr>
        <p:blipFill>
          <a:blip r:embed="rId2" cstate="print"/>
          <a:srcRect l="14999" t="31125" r="17503" b="42197"/>
          <a:stretch>
            <a:fillRect/>
          </a:stretch>
        </p:blipFill>
        <p:spPr bwMode="auto">
          <a:xfrm>
            <a:off x="114300" y="3314700"/>
            <a:ext cx="89535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22225" y="990600"/>
            <a:ext cx="9121775" cy="8683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Installing packages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Typical installation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&lt;package-name&gt; --save</a:t>
            </a:r>
          </a:p>
          <a:p>
            <a:pPr lvl="1"/>
            <a:r>
              <a:rPr lang="en-US" dirty="0" smtClean="0"/>
              <a:t>Installs package to your local project directory</a:t>
            </a:r>
          </a:p>
          <a:p>
            <a:pPr lvl="1"/>
            <a:r>
              <a:rPr lang="en-US" dirty="0" smtClean="0"/>
              <a:t>Available to your web server</a:t>
            </a:r>
          </a:p>
          <a:p>
            <a:pPr lvl="1"/>
            <a:endParaRPr lang="en-US" dirty="0"/>
          </a:p>
          <a:p>
            <a:r>
              <a:rPr lang="en-US" dirty="0" smtClean="0"/>
              <a:t>Global installation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–g &lt;package-name&gt;</a:t>
            </a:r>
          </a:p>
          <a:p>
            <a:pPr lvl="1"/>
            <a:r>
              <a:rPr lang="en-US" dirty="0" smtClean="0"/>
              <a:t>Installs package to your development machine</a:t>
            </a:r>
          </a:p>
          <a:p>
            <a:pPr lvl="1"/>
            <a:r>
              <a:rPr lang="en-US" dirty="0" smtClean="0"/>
              <a:t>Available in the shell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22225" y="990600"/>
            <a:ext cx="9121775" cy="8683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Using packages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>
          <a:xfrm>
            <a:off x="479425" y="2133600"/>
            <a:ext cx="7826375" cy="26670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IN" altLang="en-US" sz="3200" dirty="0" err="1" smtClean="0"/>
              <a:t>var</a:t>
            </a:r>
            <a:r>
              <a:rPr lang="en-IN" altLang="en-US" sz="3200" dirty="0" smtClean="0"/>
              <a:t> http = require(‘http’);</a:t>
            </a:r>
          </a:p>
          <a:p>
            <a:pPr eaLnBrk="1" hangingPunct="1"/>
            <a:r>
              <a:rPr lang="en-IN" altLang="en-US" sz="3200" dirty="0" err="1" smtClean="0"/>
              <a:t>var</a:t>
            </a:r>
            <a:r>
              <a:rPr lang="en-IN" altLang="en-US" sz="3200" dirty="0" smtClean="0"/>
              <a:t> </a:t>
            </a:r>
            <a:r>
              <a:rPr lang="en-IN" altLang="en-US" sz="3200" dirty="0" err="1" smtClean="0"/>
              <a:t>fs</a:t>
            </a:r>
            <a:r>
              <a:rPr lang="en-IN" altLang="en-US" sz="3200" dirty="0" smtClean="0"/>
              <a:t> = require(‘</a:t>
            </a:r>
            <a:r>
              <a:rPr lang="en-IN" altLang="en-US" sz="3200" dirty="0" err="1" smtClean="0"/>
              <a:t>fs’</a:t>
            </a:r>
            <a:r>
              <a:rPr lang="en-IN" altLang="en-US" sz="3200" dirty="0" smtClean="0"/>
              <a:t>);</a:t>
            </a:r>
          </a:p>
          <a:p>
            <a:pPr eaLnBrk="1" hangingPunct="1"/>
            <a:r>
              <a:rPr lang="en-IN" altLang="en-US" sz="3200" dirty="0" err="1" smtClean="0"/>
              <a:t>var</a:t>
            </a:r>
            <a:r>
              <a:rPr lang="en-IN" altLang="en-US" sz="3200" dirty="0" smtClean="0"/>
              <a:t> express = require(‘express’);</a:t>
            </a:r>
          </a:p>
          <a:p>
            <a:pPr eaLnBrk="1" hangingPunct="1"/>
            <a:endParaRPr lang="en-IN" altLang="en-US" dirty="0"/>
          </a:p>
          <a:p>
            <a:pPr eaLnBrk="1" hangingPunct="1"/>
            <a:r>
              <a:rPr lang="en-IN" altLang="en-US" sz="3200" dirty="0" smtClean="0"/>
              <a:t>This will soon change, once Node adapts to the new ES7 standards</a:t>
            </a:r>
          </a:p>
          <a:p>
            <a:pPr lvl="1"/>
            <a:r>
              <a:rPr lang="en-IN" altLang="en-US" sz="2800" dirty="0" smtClean="0"/>
              <a:t>Likely later this year</a:t>
            </a:r>
          </a:p>
          <a:p>
            <a:pPr lvl="1"/>
            <a:r>
              <a:rPr lang="en-IN" altLang="en-US" dirty="0" smtClean="0"/>
              <a:t>import http from http;</a:t>
            </a: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MEAN stack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JavaScript-based technology stack for web services</a:t>
            </a:r>
          </a:p>
          <a:p>
            <a:r>
              <a:rPr lang="en-US" dirty="0" smtClean="0"/>
              <a:t>Faster</a:t>
            </a:r>
          </a:p>
          <a:p>
            <a:r>
              <a:rPr lang="en-US" dirty="0" smtClean="0"/>
              <a:t>Cheaper</a:t>
            </a:r>
          </a:p>
          <a:p>
            <a:r>
              <a:rPr lang="en-US" dirty="0" smtClean="0"/>
              <a:t>Growing rapidly</a:t>
            </a:r>
          </a:p>
        </p:txBody>
      </p:sp>
      <p:pic>
        <p:nvPicPr>
          <p:cNvPr id="7173" name="Picture 3" descr="C:\Grewe\Classes\CS6320\Mat\NodeJS\MEAN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981200"/>
            <a:ext cx="3352800" cy="3543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Hello World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dirty="0" smtClean="0"/>
              <a:t>Create a directory</a:t>
            </a:r>
            <a:endParaRPr lang="en-US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i="1" dirty="0" smtClean="0"/>
              <a:t>      &gt;</a:t>
            </a:r>
            <a:r>
              <a:rPr lang="en-US" i="1" dirty="0" err="1" smtClean="0"/>
              <a:t>mkdir</a:t>
            </a:r>
            <a:r>
              <a:rPr lang="en-US" i="1" dirty="0" smtClean="0"/>
              <a:t> </a:t>
            </a:r>
            <a:r>
              <a:rPr lang="en-US" i="1" dirty="0" err="1" smtClean="0"/>
              <a:t>myapp</a:t>
            </a:r>
            <a:r>
              <a:rPr lang="en-US" i="1" dirty="0" smtClean="0"/>
              <a:t>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i="1" dirty="0"/>
              <a:t> </a:t>
            </a:r>
            <a:r>
              <a:rPr lang="en-US" i="1" dirty="0" smtClean="0"/>
              <a:t>     &gt;cd </a:t>
            </a:r>
            <a:r>
              <a:rPr lang="en-US" i="1" dirty="0" err="1" smtClean="0"/>
              <a:t>myapp</a:t>
            </a:r>
            <a:endParaRPr lang="en-US" i="1" dirty="0" smtClean="0"/>
          </a:p>
          <a:p>
            <a:pPr eaLnBrk="1" hangingPunct="1">
              <a:defRPr/>
            </a:pPr>
            <a:r>
              <a:rPr lang="en-US" dirty="0" smtClean="0"/>
              <a:t> </a:t>
            </a:r>
            <a:r>
              <a:rPr lang="en-US" dirty="0"/>
              <a:t>Use the </a:t>
            </a:r>
            <a:r>
              <a:rPr lang="en-US" dirty="0" err="1"/>
              <a:t>npm</a:t>
            </a:r>
            <a:r>
              <a:rPr lang="en-US" dirty="0"/>
              <a:t> init command to create a </a:t>
            </a:r>
            <a:r>
              <a:rPr lang="en-US" dirty="0" err="1"/>
              <a:t>package.json</a:t>
            </a:r>
            <a:r>
              <a:rPr lang="en-US" dirty="0"/>
              <a:t> file for your application.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i="1" dirty="0" smtClean="0"/>
              <a:t>      &gt; $ </a:t>
            </a:r>
            <a:r>
              <a:rPr lang="en-US" i="1" dirty="0" err="1" smtClean="0"/>
              <a:t>npm</a:t>
            </a:r>
            <a:r>
              <a:rPr lang="en-US" i="1" dirty="0" smtClean="0"/>
              <a:t> </a:t>
            </a:r>
            <a:r>
              <a:rPr lang="en-US" i="1" dirty="0" err="1" smtClean="0"/>
              <a:t>init</a:t>
            </a:r>
            <a:r>
              <a:rPr lang="en-US" i="1" dirty="0" smtClean="0"/>
              <a:t> </a:t>
            </a:r>
          </a:p>
          <a:p>
            <a:pPr eaLnBrk="1" hangingPunct="1">
              <a:defRPr/>
            </a:pPr>
            <a:r>
              <a:rPr lang="en-US" dirty="0" smtClean="0"/>
              <a:t>prompts </a:t>
            </a:r>
            <a:r>
              <a:rPr lang="en-US" dirty="0"/>
              <a:t>you for a number of things, such as the name and version of your application. For now, you can simply hit RETURN to accept the </a:t>
            </a:r>
            <a:r>
              <a:rPr lang="en-US" dirty="0" smtClean="0"/>
              <a:t>defaults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Hello World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Create file index.js with the following code: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000" i="1" dirty="0" err="1" smtClean="0"/>
              <a:t>http</a:t>
            </a:r>
            <a:r>
              <a:rPr lang="en-US" sz="2000" i="1" dirty="0" err="1"/>
              <a:t>.</a:t>
            </a:r>
            <a:r>
              <a:rPr lang="en-US" sz="2000" i="1" dirty="0" err="1" smtClean="0"/>
              <a:t>createServer</a:t>
            </a:r>
            <a:r>
              <a:rPr lang="en-US" sz="2000" i="1" dirty="0"/>
              <a:t>(function</a:t>
            </a:r>
            <a:r>
              <a:rPr lang="en-US" sz="2000" i="1" dirty="0" smtClean="0"/>
              <a:t> </a:t>
            </a:r>
            <a:r>
              <a:rPr lang="en-US" sz="2000" i="1" dirty="0"/>
              <a:t>(</a:t>
            </a:r>
            <a:r>
              <a:rPr lang="en-US" sz="2000" i="1" dirty="0" smtClean="0"/>
              <a:t>request</a:t>
            </a:r>
            <a:r>
              <a:rPr lang="en-US" sz="2000" i="1" dirty="0"/>
              <a:t>,</a:t>
            </a:r>
            <a:r>
              <a:rPr lang="en-US" sz="2000" i="1" dirty="0" smtClean="0"/>
              <a:t> response</a:t>
            </a:r>
            <a:r>
              <a:rPr lang="en-US" sz="2000" i="1" dirty="0"/>
              <a:t>)</a:t>
            </a:r>
            <a:r>
              <a:rPr lang="en-US" sz="2000" i="1" dirty="0" smtClean="0"/>
              <a:t> {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000" i="1" dirty="0" smtClean="0"/>
              <a:t>      // </a:t>
            </a:r>
            <a:r>
              <a:rPr lang="en-US" sz="2000" i="1" dirty="0"/>
              <a:t>Send the HTTP </a:t>
            </a:r>
            <a:r>
              <a:rPr lang="en-US" sz="2000" i="1" dirty="0" smtClean="0"/>
              <a:t>header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000" i="1" dirty="0" smtClean="0"/>
              <a:t>      // </a:t>
            </a:r>
            <a:r>
              <a:rPr lang="en-US" sz="2000" i="1" dirty="0"/>
              <a:t>HTTP Status: 200 : OK</a:t>
            </a:r>
            <a:r>
              <a:rPr lang="en-US" sz="2000" i="1" dirty="0" smtClean="0"/>
              <a:t>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000" i="1" dirty="0" smtClean="0"/>
              <a:t>      // </a:t>
            </a:r>
            <a:r>
              <a:rPr lang="en-US" sz="2000" i="1" dirty="0"/>
              <a:t>Content Type: </a:t>
            </a:r>
            <a:r>
              <a:rPr lang="en-US" sz="2000" i="1" dirty="0" smtClean="0"/>
              <a:t>text/plain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000" i="1" dirty="0" smtClean="0"/>
              <a:t>       </a:t>
            </a:r>
            <a:r>
              <a:rPr lang="en-US" sz="2000" i="1" dirty="0" err="1" smtClean="0"/>
              <a:t>response.writeHead</a:t>
            </a:r>
            <a:r>
              <a:rPr lang="en-US" sz="2000" i="1" dirty="0" smtClean="0"/>
              <a:t>(200</a:t>
            </a:r>
            <a:r>
              <a:rPr lang="en-US" sz="2000" i="1" dirty="0"/>
              <a:t>,</a:t>
            </a:r>
            <a:r>
              <a:rPr lang="en-US" sz="2000" i="1" dirty="0" smtClean="0"/>
              <a:t> </a:t>
            </a:r>
            <a:r>
              <a:rPr lang="en-US" sz="2000" i="1" dirty="0"/>
              <a:t>{'Content-Type':</a:t>
            </a:r>
            <a:r>
              <a:rPr lang="en-US" sz="2000" i="1" dirty="0" smtClean="0"/>
              <a:t> </a:t>
            </a:r>
            <a:r>
              <a:rPr lang="en-US" sz="2000" i="1" dirty="0"/>
              <a:t>'text/plain'});</a:t>
            </a:r>
            <a:r>
              <a:rPr lang="en-US" sz="2000" i="1" dirty="0" smtClean="0"/>
              <a:t>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000" i="1" dirty="0" smtClean="0"/>
              <a:t>       // </a:t>
            </a:r>
            <a:r>
              <a:rPr lang="en-US" sz="2000" i="1" dirty="0"/>
              <a:t>Send the response body as "Hello </a:t>
            </a:r>
            <a:r>
              <a:rPr lang="en-US" sz="2000" i="1" dirty="0" smtClean="0"/>
              <a:t>World“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000" i="1" dirty="0"/>
              <a:t> </a:t>
            </a:r>
            <a:r>
              <a:rPr lang="en-US" sz="2000" i="1" dirty="0" smtClean="0"/>
              <a:t>      </a:t>
            </a:r>
            <a:r>
              <a:rPr lang="en-US" sz="2000" i="1" dirty="0" err="1" smtClean="0"/>
              <a:t>response.end</a:t>
            </a:r>
            <a:r>
              <a:rPr lang="en-US" sz="2000" i="1" dirty="0"/>
              <a:t>('Hello World\n');</a:t>
            </a:r>
            <a:r>
              <a:rPr lang="en-US" sz="2000" i="1" dirty="0" smtClean="0"/>
              <a:t> </a:t>
            </a:r>
            <a:r>
              <a:rPr lang="en-US" sz="2000" i="1" dirty="0"/>
              <a:t>}).</a:t>
            </a:r>
            <a:r>
              <a:rPr lang="en-US" sz="2000" i="1" dirty="0" smtClean="0"/>
              <a:t>listen</a:t>
            </a:r>
            <a:r>
              <a:rPr lang="en-US" sz="2000" i="1" dirty="0"/>
              <a:t>(8081</a:t>
            </a:r>
            <a:r>
              <a:rPr lang="en-US" sz="2000" i="1" dirty="0" smtClean="0"/>
              <a:t>);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sz="2000" i="1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000" i="1" dirty="0" smtClean="0"/>
              <a:t>// </a:t>
            </a:r>
            <a:r>
              <a:rPr lang="en-US" sz="2000" i="1" dirty="0"/>
              <a:t>Console will print the </a:t>
            </a:r>
            <a:r>
              <a:rPr lang="en-US" sz="2000" i="1" dirty="0" smtClean="0"/>
              <a:t>message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000" i="1" dirty="0" smtClean="0"/>
              <a:t> console</a:t>
            </a:r>
            <a:r>
              <a:rPr lang="en-US" sz="2000" i="1" dirty="0"/>
              <a:t>.</a:t>
            </a:r>
            <a:r>
              <a:rPr lang="en-US" sz="2000" i="1" dirty="0" smtClean="0"/>
              <a:t>log</a:t>
            </a:r>
            <a:r>
              <a:rPr lang="en-US" sz="2000" i="1" dirty="0"/>
              <a:t>('Server running at http://127.0.0.1:8081/');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Hello World example –package.json – describes application 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sz="1800" i="1" smtClean="0"/>
              <a:t>{</a:t>
            </a:r>
          </a:p>
          <a:p>
            <a:pPr marL="549275" lvl="2" indent="0" eaLnBrk="1" hangingPunct="1">
              <a:buFont typeface="Wingdings 2" pitchFamily="18" charset="2"/>
              <a:buNone/>
            </a:pPr>
            <a:r>
              <a:rPr lang="en-US" sz="1400" i="1" smtClean="0"/>
              <a:t/>
            </a:r>
            <a:br>
              <a:rPr lang="en-US" sz="1400" i="1" smtClean="0"/>
            </a:br>
            <a:r>
              <a:rPr lang="en-US" sz="1600" i="1" smtClean="0"/>
              <a:t>"name": "helloworld",</a:t>
            </a:r>
            <a:br>
              <a:rPr lang="en-US" sz="1600" i="1" smtClean="0"/>
            </a:br>
            <a:r>
              <a:rPr lang="en-US" sz="1600" i="1" smtClean="0"/>
              <a:t>"version": "1.0.0",</a:t>
            </a:r>
            <a:br>
              <a:rPr lang="en-US" sz="1600" i="1" smtClean="0"/>
            </a:br>
            <a:r>
              <a:rPr lang="en-US" sz="1600" i="1" smtClean="0"/>
              <a:t>"description": "simple hello world app",</a:t>
            </a:r>
            <a:br>
              <a:rPr lang="en-US" sz="1600" i="1" smtClean="0"/>
            </a:br>
            <a:r>
              <a:rPr lang="en-US" sz="1600" i="1" smtClean="0"/>
              <a:t>"main": "index.js",</a:t>
            </a:r>
            <a:br>
              <a:rPr lang="en-US" sz="1600" i="1" smtClean="0"/>
            </a:br>
            <a:r>
              <a:rPr lang="en-US" sz="1600" i="1" smtClean="0"/>
              <a:t>"scripts": {</a:t>
            </a:r>
            <a:br>
              <a:rPr lang="en-US" sz="1600" i="1" smtClean="0"/>
            </a:br>
            <a:r>
              <a:rPr lang="en-US" sz="1600" i="1" smtClean="0"/>
              <a:t>"test": "echo \"Error: no test specified\" &amp;&amp; exit 1"</a:t>
            </a:r>
            <a:br>
              <a:rPr lang="en-US" sz="1600" i="1" smtClean="0"/>
            </a:br>
            <a:r>
              <a:rPr lang="en-US" sz="1600" i="1" smtClean="0"/>
              <a:t>},</a:t>
            </a:r>
            <a:br>
              <a:rPr lang="en-US" sz="1600" i="1" smtClean="0"/>
            </a:br>
            <a:r>
              <a:rPr lang="en-US" sz="1600" i="1" smtClean="0"/>
              <a:t>"author": "L. Grewe",</a:t>
            </a:r>
            <a:br>
              <a:rPr lang="en-US" sz="1600" i="1" smtClean="0"/>
            </a:br>
            <a:r>
              <a:rPr lang="en-US" sz="1600" i="1" smtClean="0"/>
              <a:t>"license": "ISC",</a:t>
            </a:r>
            <a:br>
              <a:rPr lang="en-US" sz="1600" i="1" smtClean="0"/>
            </a:br>
            <a:r>
              <a:rPr lang="en-US" sz="1600" i="1" smtClean="0"/>
              <a:t>"dependencies": {</a:t>
            </a:r>
            <a:br>
              <a:rPr lang="en-US" sz="1600" i="1" smtClean="0"/>
            </a:br>
            <a:r>
              <a:rPr lang="en-US" sz="1600" i="1" smtClean="0"/>
              <a:t>"express": "^4.14.1"</a:t>
            </a:r>
          </a:p>
          <a:p>
            <a:pPr marL="549275" lvl="2" indent="0" eaLnBrk="1" hangingPunct="1">
              <a:buFont typeface="Wingdings 2" pitchFamily="18" charset="2"/>
              <a:buNone/>
            </a:pPr>
            <a:r>
              <a:rPr lang="en-US" sz="1600" i="1" smtClean="0"/>
              <a:t>}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 your hello world application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dirty="0" smtClean="0"/>
              <a:t>Run the app with the following command: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dirty="0" smtClean="0"/>
              <a:t>$ node first-app.js  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dirty="0" smtClean="0"/>
              <a:t>Then, load http://localhost:8081/ in a browser to see the output.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dirty="0" smtClean="0"/>
          </a:p>
          <a:p>
            <a:pPr marL="0" indent="0" eaLnBrk="1" hangingPunct="1">
              <a:buFont typeface="Wingdings 2" pitchFamily="18" charset="2"/>
              <a:buNone/>
            </a:pPr>
            <a:endParaRPr lang="en-US" dirty="0" smtClean="0"/>
          </a:p>
          <a:p>
            <a:pPr marL="0" indent="0" eaLnBrk="1" hangingPunct="1">
              <a:buFont typeface="Wingdings 2" pitchFamily="18" charset="2"/>
              <a:buNone/>
            </a:pPr>
            <a:endParaRPr lang="en-US" dirty="0" smtClean="0"/>
          </a:p>
        </p:txBody>
      </p:sp>
      <p:pic>
        <p:nvPicPr>
          <p:cNvPr id="30725" name="Picture 4" descr="http://algebra.sci.csueastbay.edu/~grewe/CS6320/Mat/NodeJS/Heroku/heroku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5334000"/>
            <a:ext cx="28860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Express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Node.js web application framework </a:t>
            </a:r>
            <a:r>
              <a:rPr lang="en-US" dirty="0" smtClean="0"/>
              <a:t>that provides a robust set of features for web and mobile applications.</a:t>
            </a:r>
          </a:p>
        </p:txBody>
      </p:sp>
      <p:pic>
        <p:nvPicPr>
          <p:cNvPr id="31748" name="Picture 2" descr="C:\Grewe\Classes\CS6320\Mat\NodeJS\ME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740150"/>
            <a:ext cx="3810000" cy="189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2" descr="Image result for express for nodej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705100"/>
            <a:ext cx="4572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Express gives ease of functionality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09600" y="1535113"/>
            <a:ext cx="77724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Routing</a:t>
            </a:r>
          </a:p>
          <a:p>
            <a:pPr eaLnBrk="1" hangingPunct="1"/>
            <a:r>
              <a:rPr lang="en-US" dirty="0" smtClean="0"/>
              <a:t>Delivery of Static Files</a:t>
            </a:r>
          </a:p>
          <a:p>
            <a:pPr eaLnBrk="1" hangingPunct="1"/>
            <a:r>
              <a:rPr lang="en-US" dirty="0" smtClean="0"/>
              <a:t>“Middleware” – some ease in development (functionality)</a:t>
            </a:r>
          </a:p>
          <a:p>
            <a:pPr eaLnBrk="1" hangingPunct="1"/>
            <a:r>
              <a:rPr lang="en-US" dirty="0" smtClean="0"/>
              <a:t>Form Processing</a:t>
            </a:r>
          </a:p>
          <a:p>
            <a:pPr eaLnBrk="1" hangingPunct="1"/>
            <a:r>
              <a:rPr lang="en-US" dirty="0" smtClean="0"/>
              <a:t>Simple forms of Authentication</a:t>
            </a:r>
          </a:p>
          <a:p>
            <a:pPr eaLnBrk="1" hangingPunct="1"/>
            <a:r>
              <a:rPr lang="en-US" dirty="0" smtClean="0"/>
              <a:t>Cookies and Session Manipulation</a:t>
            </a:r>
          </a:p>
        </p:txBody>
      </p:sp>
      <p:sp>
        <p:nvSpPr>
          <p:cNvPr id="32772" name="TextBox 3"/>
          <p:cNvSpPr txBox="1">
            <a:spLocks noChangeArrowheads="1"/>
          </p:cNvSpPr>
          <p:nvPr/>
        </p:nvSpPr>
        <p:spPr bwMode="auto">
          <a:xfrm>
            <a:off x="930275" y="5602287"/>
            <a:ext cx="7994650" cy="64611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 lot of this you can do in NodeJS but, you may write more code to do it than</a:t>
            </a:r>
            <a:br>
              <a:rPr lang="en-US" dirty="0"/>
            </a:br>
            <a:r>
              <a:rPr lang="en-US" dirty="0"/>
              <a:t>if you use the framework Express.</a:t>
            </a:r>
          </a:p>
        </p:txBody>
      </p:sp>
      <p:sp>
        <p:nvSpPr>
          <p:cNvPr id="32773" name="TextBox 6"/>
          <p:cNvSpPr txBox="1">
            <a:spLocks noChangeArrowheads="1"/>
          </p:cNvSpPr>
          <p:nvPr/>
        </p:nvSpPr>
        <p:spPr bwMode="auto">
          <a:xfrm>
            <a:off x="911225" y="6335712"/>
            <a:ext cx="7866063" cy="36988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There are other alternatives than Express (the E in MEAN) like Sail, Meteor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Install 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 install Express (if you want it, most will)and any other dependencies needed</a:t>
            </a:r>
          </a:p>
          <a:p>
            <a:pPr eaLnBrk="1" hangingPunct="1">
              <a:defRPr/>
            </a:pPr>
            <a:r>
              <a:rPr lang="en-US" dirty="0"/>
              <a:t>Now install Express in the </a:t>
            </a:r>
            <a:r>
              <a:rPr lang="en-US" dirty="0" err="1"/>
              <a:t>myapp</a:t>
            </a:r>
            <a:r>
              <a:rPr lang="en-US" dirty="0"/>
              <a:t> directory and save it in the dependencies list. For example: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i="1" dirty="0" smtClean="0"/>
              <a:t>     &gt;$ </a:t>
            </a:r>
            <a:r>
              <a:rPr lang="en-US" i="1" dirty="0" err="1" smtClean="0"/>
              <a:t>npm</a:t>
            </a:r>
            <a:r>
              <a:rPr lang="en-US" i="1" dirty="0" smtClean="0"/>
              <a:t> install express --save </a:t>
            </a:r>
            <a:r>
              <a:rPr lang="en-US" i="1" dirty="0"/>
              <a:t> 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Express install 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Will add files</a:t>
            </a:r>
            <a:br>
              <a:rPr lang="en-US" dirty="0" smtClean="0"/>
            </a:br>
            <a:r>
              <a:rPr lang="en-US" dirty="0" smtClean="0"/>
              <a:t>to the </a:t>
            </a:r>
            <a:r>
              <a:rPr lang="en-US" dirty="0" err="1" smtClean="0"/>
              <a:t>node_modules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directory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dirty="0" smtClean="0"/>
              <a:t>If this is the first</a:t>
            </a:r>
            <a:br>
              <a:rPr lang="en-US" dirty="0" smtClean="0"/>
            </a:br>
            <a:r>
              <a:rPr lang="en-US" dirty="0" smtClean="0"/>
              <a:t>module you</a:t>
            </a:r>
            <a:br>
              <a:rPr lang="en-US" dirty="0" smtClean="0"/>
            </a:br>
            <a:r>
              <a:rPr lang="en-US" dirty="0" smtClean="0"/>
              <a:t>have installed for</a:t>
            </a:r>
            <a:br>
              <a:rPr lang="en-US" dirty="0" smtClean="0"/>
            </a:br>
            <a:r>
              <a:rPr lang="en-US" dirty="0" smtClean="0"/>
              <a:t>current application</a:t>
            </a:r>
            <a:br>
              <a:rPr lang="en-US" dirty="0" smtClean="0"/>
            </a:br>
            <a:r>
              <a:rPr lang="en-US" dirty="0" smtClean="0"/>
              <a:t>it will create the </a:t>
            </a:r>
            <a:br>
              <a:rPr lang="en-US" dirty="0" smtClean="0"/>
            </a:br>
            <a:r>
              <a:rPr lang="en-US" dirty="0" err="1" smtClean="0"/>
              <a:t>node_modules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directory first.</a:t>
            </a:r>
          </a:p>
        </p:txBody>
      </p:sp>
      <p:pic>
        <p:nvPicPr>
          <p:cNvPr id="34820" name="Picture 2" descr="http://algebra.sci.csueastbay.edu/~grewe/CS6320/Mat/NodeJS/Heroku/heroku2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3900" y="1905000"/>
            <a:ext cx="37719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ALTERNATIVE to install - generator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sz="1400" b="1" i="1" smtClean="0"/>
              <a:t>npm install express-generator -g express helloapp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1200" i="1" smtClean="0"/>
              <a:t>create : helloapp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1200" i="1" smtClean="0"/>
              <a:t>create : helloapp/package.json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1200" i="1" smtClean="0"/>
              <a:t>create : helloapp/app.js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1200" i="1" smtClean="0"/>
              <a:t>create : helloapp/public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1200" i="1" smtClean="0"/>
              <a:t>create : helloapp/public/images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1200" i="1" smtClean="0"/>
              <a:t>create : helloapp/routes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1200" i="1" smtClean="0"/>
              <a:t>create : helloapp/routes/index.js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1200" i="1" smtClean="0"/>
              <a:t>create : helloapp/routes/users.js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1200" i="1" smtClean="0"/>
              <a:t>create : helloapp/public/stylesheets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1200" i="1" smtClean="0"/>
              <a:t>create : helloapp/public/stylesheets/style.css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1200" i="1" smtClean="0"/>
              <a:t>create : helloapp/views create : helloapp/views/index.jade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1200" i="1" smtClean="0"/>
              <a:t>create : helloapp/views/layout.jade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1200" i="1" smtClean="0"/>
              <a:t>create : helloapp/views/error.jade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1200" i="1" smtClean="0"/>
              <a:t>create : helloapp/bin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1200" i="1" smtClean="0"/>
              <a:t>create : helloapp/bin/www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1200" i="1" smtClean="0"/>
              <a:t> 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1200" i="1" smtClean="0"/>
              <a:t>install dependencies:</a:t>
            </a:r>
            <a:br>
              <a:rPr lang="en-US" sz="1200" i="1" smtClean="0"/>
            </a:br>
            <a:r>
              <a:rPr lang="en-US" sz="1200" i="1" smtClean="0"/>
              <a:t>$ </a:t>
            </a:r>
            <a:r>
              <a:rPr lang="en-US" sz="1400" b="1" i="1" smtClean="0"/>
              <a:t>cd helloapp &amp;&amp; npm install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1200" i="1" smtClean="0"/>
              <a:t>run the app:</a:t>
            </a:r>
            <a:br>
              <a:rPr lang="en-US" sz="1200" i="1" smtClean="0"/>
            </a:br>
            <a:r>
              <a:rPr lang="en-US" sz="1200" i="1" smtClean="0"/>
              <a:t>$ </a:t>
            </a:r>
            <a:r>
              <a:rPr lang="en-US" sz="1400" b="1" i="1" smtClean="0"/>
              <a:t>DEBUG=helloapp:* npm start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1200" i="1" smtClean="0"/>
              <a:t>create : helloapp/public/javascripts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sz="12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Express – hello world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7772400" cy="4572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index.js have the code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dirty="0" smtClean="0"/>
          </a:p>
          <a:p>
            <a:pPr marL="549275" lvl="2" indent="0" eaLnBrk="1" hangingPunct="1">
              <a:buFont typeface="Wingdings 2" pitchFamily="18" charset="2"/>
              <a:buNone/>
              <a:defRPr/>
            </a:pPr>
            <a:r>
              <a:rPr lang="en-US" i="1" dirty="0" err="1" smtClean="0"/>
              <a:t>var</a:t>
            </a:r>
            <a:r>
              <a:rPr lang="en-US" i="1" dirty="0" smtClean="0"/>
              <a:t> express </a:t>
            </a:r>
            <a:r>
              <a:rPr lang="en-US" i="1" dirty="0"/>
              <a:t>=</a:t>
            </a:r>
            <a:r>
              <a:rPr lang="en-US" i="1" dirty="0" smtClean="0"/>
              <a:t> </a:t>
            </a:r>
            <a:r>
              <a:rPr lang="en-US" i="1" dirty="0"/>
              <a:t>require('express</a:t>
            </a:r>
            <a:r>
              <a:rPr lang="en-US" i="1" dirty="0" smtClean="0"/>
              <a:t>')</a:t>
            </a:r>
          </a:p>
          <a:p>
            <a:pPr marL="549275" lvl="2" indent="0" eaLnBrk="1" hangingPunct="1">
              <a:buFont typeface="Wingdings 2" pitchFamily="18" charset="2"/>
              <a:buNone/>
              <a:defRPr/>
            </a:pPr>
            <a:endParaRPr lang="en-US" i="1" dirty="0"/>
          </a:p>
          <a:p>
            <a:pPr marL="549275" lvl="2" indent="0" eaLnBrk="1" hangingPunct="1">
              <a:buFont typeface="Wingdings 2" pitchFamily="18" charset="2"/>
              <a:buNone/>
              <a:defRPr/>
            </a:pPr>
            <a:r>
              <a:rPr lang="en-US" i="1" dirty="0" smtClean="0"/>
              <a:t> </a:t>
            </a:r>
            <a:r>
              <a:rPr lang="en-US" i="1" dirty="0" err="1"/>
              <a:t>var</a:t>
            </a:r>
            <a:r>
              <a:rPr lang="en-US" i="1" dirty="0" smtClean="0"/>
              <a:t> app </a:t>
            </a:r>
            <a:r>
              <a:rPr lang="en-US" i="1" dirty="0"/>
              <a:t>=</a:t>
            </a:r>
            <a:r>
              <a:rPr lang="en-US" i="1" dirty="0" smtClean="0"/>
              <a:t> </a:t>
            </a:r>
            <a:r>
              <a:rPr lang="en-US" i="1" dirty="0"/>
              <a:t>express</a:t>
            </a:r>
            <a:r>
              <a:rPr lang="en-US" i="1" dirty="0" smtClean="0"/>
              <a:t>()</a:t>
            </a:r>
          </a:p>
          <a:p>
            <a:pPr marL="549275" lvl="2" indent="0" eaLnBrk="1" hangingPunct="1">
              <a:buFont typeface="Wingdings 2" pitchFamily="18" charset="2"/>
              <a:buNone/>
              <a:defRPr/>
            </a:pPr>
            <a:endParaRPr lang="en-US" i="1" dirty="0"/>
          </a:p>
          <a:p>
            <a:pPr marL="549275" lvl="2" indent="0" eaLnBrk="1" hangingPunct="1">
              <a:buFont typeface="Wingdings 2" pitchFamily="18" charset="2"/>
              <a:buNone/>
              <a:defRPr/>
            </a:pPr>
            <a:r>
              <a:rPr lang="en-US" i="1" dirty="0" smtClean="0"/>
              <a:t> </a:t>
            </a:r>
            <a:r>
              <a:rPr lang="en-US" i="1" dirty="0" err="1" smtClean="0"/>
              <a:t>app</a:t>
            </a:r>
            <a:r>
              <a:rPr lang="en-US" i="1" dirty="0" err="1"/>
              <a:t>.get</a:t>
            </a:r>
            <a:r>
              <a:rPr lang="en-US" i="1" dirty="0"/>
              <a:t>('/',</a:t>
            </a:r>
            <a:r>
              <a:rPr lang="en-US" i="1" dirty="0" smtClean="0"/>
              <a:t> </a:t>
            </a:r>
            <a:r>
              <a:rPr lang="en-US" i="1" dirty="0"/>
              <a:t>function</a:t>
            </a:r>
            <a:r>
              <a:rPr lang="en-US" i="1" dirty="0" smtClean="0"/>
              <a:t> </a:t>
            </a:r>
            <a:r>
              <a:rPr lang="en-US" i="1" dirty="0"/>
              <a:t>(</a:t>
            </a:r>
            <a:r>
              <a:rPr lang="en-US" i="1" dirty="0" err="1" smtClean="0"/>
              <a:t>req</a:t>
            </a:r>
            <a:r>
              <a:rPr lang="en-US" i="1" dirty="0"/>
              <a:t>,</a:t>
            </a:r>
            <a:r>
              <a:rPr lang="en-US" i="1" dirty="0" smtClean="0"/>
              <a:t> res</a:t>
            </a:r>
            <a:r>
              <a:rPr lang="en-US" i="1" dirty="0"/>
              <a:t>)</a:t>
            </a:r>
            <a:r>
              <a:rPr lang="en-US" i="1" dirty="0" smtClean="0"/>
              <a:t> </a:t>
            </a:r>
            <a:r>
              <a:rPr lang="en-US" i="1" dirty="0"/>
              <a:t>{ </a:t>
            </a:r>
            <a:r>
              <a:rPr lang="en-US" i="1" dirty="0" smtClean="0"/>
              <a:t>   </a:t>
            </a:r>
          </a:p>
          <a:p>
            <a:pPr marL="549275" lvl="2" indent="0" eaLnBrk="1" hangingPunct="1">
              <a:buFont typeface="Wingdings 2" pitchFamily="18" charset="2"/>
              <a:buNone/>
              <a:defRPr/>
            </a:pPr>
            <a:r>
              <a:rPr lang="en-US" i="1" dirty="0"/>
              <a:t> </a:t>
            </a:r>
            <a:r>
              <a:rPr lang="en-US" i="1" dirty="0" smtClean="0"/>
              <a:t>      </a:t>
            </a:r>
            <a:r>
              <a:rPr lang="en-US" i="1" dirty="0" err="1" smtClean="0"/>
              <a:t>res.send</a:t>
            </a:r>
            <a:r>
              <a:rPr lang="en-US" i="1" dirty="0"/>
              <a:t>('Hello World</a:t>
            </a:r>
            <a:r>
              <a:rPr lang="en-US" i="1" dirty="0" smtClean="0"/>
              <a:t>!')</a:t>
            </a:r>
          </a:p>
          <a:p>
            <a:pPr marL="549275" lvl="2" indent="0" eaLnBrk="1" hangingPunct="1">
              <a:buFont typeface="Wingdings 2" pitchFamily="18" charset="2"/>
              <a:buNone/>
              <a:defRPr/>
            </a:pPr>
            <a:r>
              <a:rPr lang="en-US" i="1" dirty="0" smtClean="0"/>
              <a:t> })</a:t>
            </a:r>
          </a:p>
          <a:p>
            <a:pPr marL="549275" lvl="2" indent="0" eaLnBrk="1" hangingPunct="1">
              <a:buFont typeface="Wingdings 2" pitchFamily="18" charset="2"/>
              <a:buNone/>
              <a:defRPr/>
            </a:pPr>
            <a:endParaRPr lang="en-US" i="1" dirty="0"/>
          </a:p>
          <a:p>
            <a:pPr marL="549275" lvl="2" indent="0" eaLnBrk="1" hangingPunct="1">
              <a:buFont typeface="Wingdings 2" pitchFamily="18" charset="2"/>
              <a:buNone/>
              <a:defRPr/>
            </a:pPr>
            <a:r>
              <a:rPr lang="en-US" i="1" dirty="0" err="1" smtClean="0"/>
              <a:t>app.listen</a:t>
            </a:r>
            <a:r>
              <a:rPr lang="en-US" i="1" dirty="0" smtClean="0"/>
              <a:t>(3000</a:t>
            </a:r>
            <a:r>
              <a:rPr lang="en-US" i="1" dirty="0"/>
              <a:t>,</a:t>
            </a:r>
            <a:r>
              <a:rPr lang="en-US" i="1" dirty="0" smtClean="0"/>
              <a:t> </a:t>
            </a:r>
            <a:r>
              <a:rPr lang="en-US" i="1" dirty="0"/>
              <a:t>function</a:t>
            </a:r>
            <a:r>
              <a:rPr lang="en-US" i="1" dirty="0" smtClean="0"/>
              <a:t> </a:t>
            </a:r>
            <a:r>
              <a:rPr lang="en-US" i="1" dirty="0"/>
              <a:t>()</a:t>
            </a:r>
            <a:r>
              <a:rPr lang="en-US" i="1" dirty="0" smtClean="0"/>
              <a:t> {</a:t>
            </a:r>
          </a:p>
          <a:p>
            <a:pPr marL="549275" lvl="2" indent="0" eaLnBrk="1" hangingPunct="1">
              <a:buFont typeface="Wingdings 2" pitchFamily="18" charset="2"/>
              <a:buNone/>
              <a:defRPr/>
            </a:pPr>
            <a:r>
              <a:rPr lang="en-US" i="1" dirty="0"/>
              <a:t> </a:t>
            </a:r>
            <a:r>
              <a:rPr lang="en-US" i="1" dirty="0" smtClean="0"/>
              <a:t>          console</a:t>
            </a:r>
            <a:r>
              <a:rPr lang="en-US" i="1" dirty="0"/>
              <a:t>.log('Example app listening on port 3000</a:t>
            </a:r>
            <a:r>
              <a:rPr lang="en-US" i="1" dirty="0" smtClean="0"/>
              <a:t>!')</a:t>
            </a:r>
          </a:p>
          <a:p>
            <a:pPr marL="549275" lvl="2" indent="0" eaLnBrk="1" hangingPunct="1">
              <a:buFont typeface="Wingdings 2" pitchFamily="18" charset="2"/>
              <a:buNone/>
              <a:defRPr/>
            </a:pPr>
            <a:r>
              <a:rPr lang="en-US" i="1" dirty="0" smtClean="0"/>
              <a:t> </a:t>
            </a:r>
            <a:r>
              <a:rPr lang="en-US" i="1" dirty="0"/>
              <a:t>})</a:t>
            </a:r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4784725" y="2209800"/>
            <a:ext cx="3749675" cy="36988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This says requires module express</a:t>
            </a:r>
          </a:p>
        </p:txBody>
      </p:sp>
      <p:sp>
        <p:nvSpPr>
          <p:cNvPr id="36869" name="TextBox 4"/>
          <p:cNvSpPr txBox="1">
            <a:spLocks noChangeArrowheads="1"/>
          </p:cNvSpPr>
          <p:nvPr/>
        </p:nvSpPr>
        <p:spPr bwMode="auto">
          <a:xfrm>
            <a:off x="4127500" y="2743200"/>
            <a:ext cx="4711700" cy="36988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Calls function express to initialize object app</a:t>
            </a:r>
          </a:p>
        </p:txBody>
      </p:sp>
      <p:sp>
        <p:nvSpPr>
          <p:cNvPr id="36870" name="TextBox 5"/>
          <p:cNvSpPr txBox="1">
            <a:spLocks noChangeArrowheads="1"/>
          </p:cNvSpPr>
          <p:nvPr/>
        </p:nvSpPr>
        <p:spPr bwMode="auto">
          <a:xfrm>
            <a:off x="4495799" y="3352800"/>
            <a:ext cx="4245937" cy="1200329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App object has various methods like get</a:t>
            </a:r>
            <a:br>
              <a:rPr lang="en-US" dirty="0"/>
            </a:br>
            <a:r>
              <a:rPr lang="en-US" dirty="0"/>
              <a:t>that responds to HTTP get request.</a:t>
            </a:r>
          </a:p>
          <a:p>
            <a:r>
              <a:rPr lang="en-US" dirty="0"/>
              <a:t>This code will </a:t>
            </a:r>
            <a:r>
              <a:rPr lang="en-US" dirty="0" smtClean="0"/>
              <a:t>call </a:t>
            </a:r>
            <a:r>
              <a:rPr lang="en-US" dirty="0"/>
              <a:t>the function specified </a:t>
            </a:r>
            <a:r>
              <a:rPr lang="en-US" dirty="0" smtClean="0"/>
              <a:t>when a </a:t>
            </a:r>
            <a:r>
              <a:rPr lang="en-US" dirty="0"/>
              <a:t>GET for the URI / is invoked</a:t>
            </a:r>
          </a:p>
        </p:txBody>
      </p:sp>
      <p:sp>
        <p:nvSpPr>
          <p:cNvPr id="36871" name="TextBox 6"/>
          <p:cNvSpPr txBox="1">
            <a:spLocks noChangeArrowheads="1"/>
          </p:cNvSpPr>
          <p:nvPr/>
        </p:nvSpPr>
        <p:spPr bwMode="auto">
          <a:xfrm>
            <a:off x="3810000" y="5486400"/>
            <a:ext cx="4989507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Sets up the HTTP server </a:t>
            </a:r>
            <a:r>
              <a:rPr lang="en-US" dirty="0" smtClean="0"/>
              <a:t>listening on </a:t>
            </a:r>
            <a:r>
              <a:rPr lang="en-US" dirty="0"/>
              <a:t>port 3000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JavaScript runtime environment</a:t>
            </a:r>
          </a:p>
          <a:p>
            <a:r>
              <a:rPr lang="en-US" dirty="0" smtClean="0"/>
              <a:t>Built on the V8 JS engine</a:t>
            </a:r>
          </a:p>
          <a:p>
            <a:r>
              <a:rPr lang="en-US" dirty="0" smtClean="0"/>
              <a:t>Supports JS natively</a:t>
            </a:r>
          </a:p>
          <a:p>
            <a:pPr lvl="1"/>
            <a:r>
              <a:rPr lang="en-US" dirty="0" smtClean="0"/>
              <a:t>Some other languages can be compiled to JS to make them compatible with Node, e.g.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Event-driven programming for web servers</a:t>
            </a:r>
          </a:p>
          <a:p>
            <a:r>
              <a:rPr lang="en-US" dirty="0" smtClean="0"/>
              <a:t>Single-threaded architecture, handles asynchrony using callbacks </a:t>
            </a:r>
            <a:endParaRPr lang="en-US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 in 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your first couple of Node applications to run</a:t>
            </a:r>
          </a:p>
          <a:p>
            <a:r>
              <a:rPr lang="en-US" dirty="0" smtClean="0"/>
              <a:t>Change the chat app such that </a:t>
            </a:r>
          </a:p>
          <a:p>
            <a:pPr lvl="1"/>
            <a:r>
              <a:rPr lang="en-US" dirty="0" smtClean="0"/>
              <a:t>Username can only be set once</a:t>
            </a:r>
          </a:p>
          <a:p>
            <a:pPr lvl="1"/>
            <a:r>
              <a:rPr lang="en-US" dirty="0" smtClean="0"/>
              <a:t>The color scheme is user-centered, viz. chats from others are one color, chats from the user are another color</a:t>
            </a:r>
          </a:p>
          <a:p>
            <a:pPr lvl="1"/>
            <a:r>
              <a:rPr lang="en-US" dirty="0" smtClean="0"/>
              <a:t>Someone just joining the chat should see the whole stack of chat messages that came before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JavaScript app assignment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 said MEAN, but it can be MERN, CMAN, or any other stack, so long as its built on Node for back-end </a:t>
            </a:r>
            <a:r>
              <a:rPr lang="en-US" dirty="0" smtClean="0"/>
              <a:t>scripting</a:t>
            </a:r>
            <a:endParaRPr lang="en-US" dirty="0" smtClean="0"/>
          </a:p>
          <a:p>
            <a:r>
              <a:rPr lang="en-US" dirty="0" smtClean="0"/>
              <a:t>Project </a:t>
            </a:r>
            <a:r>
              <a:rPr lang="en-US" dirty="0" smtClean="0"/>
              <a:t>specs</a:t>
            </a:r>
          </a:p>
          <a:p>
            <a:pPr lvl="1"/>
            <a:r>
              <a:rPr lang="en-US" dirty="0" smtClean="0"/>
              <a:t>Should have a mobile front-end</a:t>
            </a:r>
            <a:endParaRPr lang="en-US" dirty="0" smtClean="0"/>
          </a:p>
          <a:p>
            <a:pPr lvl="1"/>
            <a:r>
              <a:rPr lang="en-US" dirty="0" smtClean="0"/>
              <a:t>Should read and write to a database</a:t>
            </a:r>
          </a:p>
          <a:p>
            <a:pPr lvl="1"/>
            <a:r>
              <a:rPr lang="en-US" dirty="0" smtClean="0"/>
              <a:t>Should perform at least two front-end view manipulations without pulling from the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Should use at least on native mobile function</a:t>
            </a:r>
            <a:endParaRPr lang="en-US" dirty="0" smtClean="0"/>
          </a:p>
          <a:p>
            <a:pPr lvl="1"/>
            <a:r>
              <a:rPr lang="en-US" dirty="0" smtClean="0"/>
              <a:t>Should have login management, fine to use Passport</a:t>
            </a:r>
          </a:p>
          <a:p>
            <a:pPr lvl="1"/>
            <a:r>
              <a:rPr lang="en-US" dirty="0" smtClean="0"/>
              <a:t>Should protect against XSS </a:t>
            </a:r>
            <a:r>
              <a:rPr lang="en-US" dirty="0" smtClean="0"/>
              <a:t>attacks</a:t>
            </a:r>
            <a:endParaRPr 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calendar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</a:p>
          <a:p>
            <a:r>
              <a:rPr lang="en-US" dirty="0" smtClean="0"/>
              <a:t>Front-end frameworks </a:t>
            </a:r>
          </a:p>
          <a:p>
            <a:pPr lvl="1"/>
            <a:r>
              <a:rPr lang="en-US" dirty="0" smtClean="0"/>
              <a:t>Mostly React, some Angular</a:t>
            </a:r>
          </a:p>
          <a:p>
            <a:r>
              <a:rPr lang="en-US" dirty="0" smtClean="0"/>
              <a:t>React Native</a:t>
            </a:r>
          </a:p>
          <a:p>
            <a:r>
              <a:rPr lang="en-US" dirty="0" smtClean="0"/>
              <a:t>Mobile-specific functions</a:t>
            </a:r>
          </a:p>
          <a:p>
            <a:r>
              <a:rPr lang="en-US" dirty="0" smtClean="0"/>
              <a:t>System integration principles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924800" cy="8683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 is unique about Node.js?</a:t>
            </a:r>
          </a:p>
        </p:txBody>
      </p:sp>
      <p:pic>
        <p:nvPicPr>
          <p:cNvPr id="10244" name="Picture 4" descr="C:\Grewe\Classes\CS6320\Mat\NodeJS\NodeJS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459163"/>
            <a:ext cx="7315200" cy="263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1447800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Apache server will serve each web request as an individual thread</a:t>
            </a:r>
          </a:p>
          <a:p>
            <a:endParaRPr lang="en-US" dirty="0"/>
          </a:p>
          <a:p>
            <a:r>
              <a:rPr lang="en-US" dirty="0" smtClean="0"/>
              <a:t>Node server will serve all requests in one thread</a:t>
            </a:r>
          </a:p>
          <a:p>
            <a:endParaRPr lang="en-US" dirty="0"/>
          </a:p>
          <a:p>
            <a:r>
              <a:rPr lang="en-US" dirty="0" smtClean="0"/>
              <a:t>Lots of concurrent requests? Use Node.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Myriad Pro" pitchFamily="34" charset="0"/>
              </a:rPr>
              <a:t>Threads VS Event-driven</a:t>
            </a:r>
            <a:endParaRPr lang="en-US" altLang="en-US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62000" y="1600200"/>
          <a:ext cx="7848600" cy="490711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924300"/>
                <a:gridCol w="3924300"/>
              </a:tblGrid>
              <a:tr h="6095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Threads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Asynchronous</a:t>
                      </a:r>
                      <a:r>
                        <a:rPr lang="en-US" sz="18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Event-driven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3" marB="45713"/>
                </a:tc>
              </a:tr>
              <a:tr h="64004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Lock</a:t>
                      </a:r>
                      <a:r>
                        <a:rPr lang="en-US" sz="18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application / request with listener-workers threads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only one thread, which repeatedly fetches an event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3" marB="45713"/>
                </a:tc>
              </a:tr>
              <a:tr h="64004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Using</a:t>
                      </a:r>
                      <a:r>
                        <a:rPr lang="en-US" sz="18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incoming-request model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Using queue and then processes it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3" marB="45713"/>
                </a:tc>
              </a:tr>
              <a:tr h="91435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multithreaded server might block the request which might involve multiple events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manually saves state and then goes on to process the next event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3" marB="45713"/>
                </a:tc>
              </a:tr>
              <a:tr h="64004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Using context switching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 contention and no context switches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3" marB="45713"/>
                </a:tc>
              </a:tr>
              <a:tr h="146297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Using multithreading</a:t>
                      </a:r>
                      <a:r>
                        <a:rPr lang="en-US" sz="18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environments where listener and workers threads are used frequently to take an incoming-request lock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Using </a:t>
                      </a:r>
                      <a:r>
                        <a:rPr lang="en-US" sz="1800" kern="1200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asynchronous I/O facilities (callbacks, not poll/select or O_NONBLOCK) environments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3" marB="4571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Myriad Pro" pitchFamily="34" charset="0"/>
              </a:rPr>
              <a:t>What can you do with Node ?</a:t>
            </a:r>
            <a:endParaRPr lang="en-US" altLang="en-US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It lets you Layer on top of the TCP library as a HTTP and HTTPS server. </a:t>
            </a:r>
          </a:p>
          <a:p>
            <a:pPr eaLnBrk="1" hangingPunct="1"/>
            <a:endParaRPr lang="en-US" alt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/>
            <a:r>
              <a:rPr lang="en-US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JS is executed by the V8 </a:t>
            </a:r>
            <a:r>
              <a:rPr lang="en-US" alt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javascript</a:t>
            </a:r>
            <a:r>
              <a:rPr lang="en-US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engine</a:t>
            </a:r>
          </a:p>
          <a:p>
            <a:pPr eaLnBrk="1" hangingPunct="1"/>
            <a:endParaRPr lang="en-US" alt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/>
            <a:r>
              <a:rPr lang="en-US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Node provides a JavaScript API to access the network and file system.</a:t>
            </a:r>
          </a:p>
          <a:p>
            <a:pPr eaLnBrk="1" hangingPunct="1">
              <a:buFont typeface="Arial" charset="0"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Myriad Pro" pitchFamily="34" charset="0"/>
              </a:rPr>
              <a:t>What can’t you do with Node?</a:t>
            </a:r>
            <a:endParaRPr lang="en-US" altLang="en-US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eaLnBrk="1" hangingPunct="1"/>
            <a:r>
              <a:rPr lang="en-US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Node is a platform for writing JavaScript applications outside web browsers. </a:t>
            </a:r>
          </a:p>
          <a:p>
            <a:pPr algn="just" eaLnBrk="1" hangingPunct="1"/>
            <a:endParaRPr lang="en-US" alt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/>
            <a:r>
              <a:rPr lang="en-US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There is no DOM built into Node, nor any other browser capability.</a:t>
            </a:r>
          </a:p>
          <a:p>
            <a:pPr algn="just" eaLnBrk="1" hangingPunct="1"/>
            <a:endParaRPr lang="en-US" alt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/>
            <a:r>
              <a:rPr lang="en-US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Node can’t run on GUI, but run on terminal</a:t>
            </a:r>
          </a:p>
          <a:p>
            <a:pPr lvl="1" algn="just"/>
            <a:r>
              <a:rPr lang="en-US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Offers basic REPL capability</a:t>
            </a:r>
          </a:p>
          <a:p>
            <a:pPr eaLnBrk="1" hangingPunct="1">
              <a:buFont typeface="Arial" charset="0"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Event-based servers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772400" cy="4572000"/>
          </a:xfrm>
        </p:spPr>
        <p:txBody>
          <a:bodyPr/>
          <a:lstStyle/>
          <a:p>
            <a:pPr marL="0" indent="0" algn="just" eaLnBrk="1" hangingPunct="1">
              <a:buFont typeface="Arial" charset="0"/>
              <a:buNone/>
            </a:pPr>
            <a:r>
              <a:rPr lang="en-US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threaded web server, while processing the request, will have to wait for the IO operations and thus </a:t>
            </a:r>
            <a:r>
              <a:rPr lang="en-US" alt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block</a:t>
            </a:r>
            <a:r>
              <a:rPr lang="en-US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the next request to be processed. </a:t>
            </a:r>
          </a:p>
          <a:p>
            <a:pPr marL="0" indent="0" algn="just" eaLnBrk="1" hangingPunct="1">
              <a:buFont typeface="Arial" charset="0"/>
              <a:buNone/>
            </a:pPr>
            <a:endParaRPr lang="en-US" alt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 eaLnBrk="1" hangingPunct="1">
              <a:buFont typeface="Arial" charset="0"/>
              <a:buNone/>
            </a:pPr>
            <a:r>
              <a:rPr lang="en-US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Node.JS processes each request as an event, doesn’t wait (</a:t>
            </a:r>
            <a:r>
              <a:rPr lang="en-US" altLang="en-US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non-blocking)</a:t>
            </a:r>
            <a:r>
              <a:rPr lang="en-US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for the IO operation to complete </a:t>
            </a:r>
            <a:r>
              <a:rPr lang="en-US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</a:t>
            </a:r>
            <a:r>
              <a:rPr lang="en-US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it can handle other request at the same time. </a:t>
            </a:r>
          </a:p>
          <a:p>
            <a:pPr marL="0" indent="0" algn="just" eaLnBrk="1" hangingPunct="1">
              <a:buFont typeface="Arial" charset="0"/>
              <a:buNone/>
            </a:pPr>
            <a:endParaRPr lang="en-US" alt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 eaLnBrk="1" hangingPunct="1">
              <a:buFont typeface="Arial" charset="0"/>
              <a:buNone/>
            </a:pPr>
            <a:r>
              <a:rPr lang="en-US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When the IO operation of first request is completed it will call-back the server to complete the request.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22225" y="990600"/>
            <a:ext cx="9121775" cy="868363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B050"/>
                </a:solidFill>
              </a:rPr>
              <a:t>Blocking vs Non-Blocking……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>
          <a:xfrm>
            <a:off x="22225" y="1981200"/>
            <a:ext cx="9121775" cy="2667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N" altLang="en-US" sz="3200" smtClean="0"/>
              <a:t>Example :: Read data from file and show data</a:t>
            </a: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0963" y="2895600"/>
            <a:ext cx="604043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13463</TotalTime>
  <Words>1278</Words>
  <Application>Microsoft Office PowerPoint</Application>
  <PresentationFormat>On-screen Show (4:3)</PresentationFormat>
  <Paragraphs>262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NodeJS</vt:lpstr>
      <vt:lpstr>The MEAN stack</vt:lpstr>
      <vt:lpstr>NodeJS</vt:lpstr>
      <vt:lpstr>What is unique about Node.js?</vt:lpstr>
      <vt:lpstr>Threads VS Event-driven</vt:lpstr>
      <vt:lpstr>What can you do with Node ?</vt:lpstr>
      <vt:lpstr>What can’t you do with Node?</vt:lpstr>
      <vt:lpstr>Event-based servers</vt:lpstr>
      <vt:lpstr>Blocking vs Non-Blocking……</vt:lpstr>
      <vt:lpstr>Blocking pattern</vt:lpstr>
      <vt:lpstr>Non-Blocking pattern</vt:lpstr>
      <vt:lpstr>Node.js VS Apache</vt:lpstr>
      <vt:lpstr>Success Stories…..</vt:lpstr>
      <vt:lpstr>Supports HTTP requests</vt:lpstr>
      <vt:lpstr>Applications</vt:lpstr>
      <vt:lpstr>Package.json</vt:lpstr>
      <vt:lpstr>npm</vt:lpstr>
      <vt:lpstr>Installing packages</vt:lpstr>
      <vt:lpstr>Using packages</vt:lpstr>
      <vt:lpstr>Hello World Example</vt:lpstr>
      <vt:lpstr>Hello World example</vt:lpstr>
      <vt:lpstr>Hello World example –package.json – describes application </vt:lpstr>
      <vt:lpstr>Run your hello world application</vt:lpstr>
      <vt:lpstr>Express</vt:lpstr>
      <vt:lpstr>Express gives ease of functionality</vt:lpstr>
      <vt:lpstr>Install express</vt:lpstr>
      <vt:lpstr>Express install </vt:lpstr>
      <vt:lpstr>ALTERNATIVE to install - generator</vt:lpstr>
      <vt:lpstr>Express – hello world code</vt:lpstr>
      <vt:lpstr>Next week in lab</vt:lpstr>
      <vt:lpstr>Your JavaScript app assignment</vt:lpstr>
      <vt:lpstr>Future calendar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Papi</dc:creator>
  <cp:lastModifiedBy>nisheeth</cp:lastModifiedBy>
  <cp:revision>101</cp:revision>
  <dcterms:created xsi:type="dcterms:W3CDTF">2011-12-08T06:32:11Z</dcterms:created>
  <dcterms:modified xsi:type="dcterms:W3CDTF">2019-10-03T04:59:43Z</dcterms:modified>
</cp:coreProperties>
</file>