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8" r:id="rId4"/>
    <p:sldId id="279" r:id="rId5"/>
    <p:sldId id="280" r:id="rId6"/>
    <p:sldId id="277" r:id="rId7"/>
    <p:sldId id="282" r:id="rId8"/>
    <p:sldId id="283" r:id="rId9"/>
    <p:sldId id="284" r:id="rId10"/>
    <p:sldId id="285" r:id="rId11"/>
    <p:sldId id="281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431C-1C7B-4D57-9B90-42ACD2FB25CD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F39D-3393-4A7E-A494-E188958469B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1"/>
            <a:ext cx="2286000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1"/>
            <a:ext cx="6705600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CCCC-1DE9-41B5-A673-20D53E263E62}" type="datetimeFigureOut">
              <a:rPr lang="en-GB" smtClean="0"/>
              <a:pPr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A608-3E2E-4BB9-A992-6A38FD4A3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do.readthedocs.io/en/latest/" TargetMode="External"/><Relationship Id="rId2" Type="http://schemas.openxmlformats.org/officeDocument/2006/relationships/hyperlink" Target="https://docs.mongodb.com/guides/server/impo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eeths/express-demo-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SQL and to noSQL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ability to join</a:t>
            </a:r>
          </a:p>
          <a:p>
            <a:r>
              <a:rPr lang="en-US" dirty="0" smtClean="0"/>
              <a:t>ACID properties are lost</a:t>
            </a:r>
          </a:p>
          <a:p>
            <a:r>
              <a:rPr lang="en-US" dirty="0" smtClean="0"/>
              <a:t>Integrating with legacy applications running RDBMS becomes a pain</a:t>
            </a:r>
          </a:p>
          <a:p>
            <a:r>
              <a:rPr lang="en-US" dirty="0" smtClean="0"/>
              <a:t>Lack of schema can cause chaos, lead to undisciplined application design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 storage: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Uninterpreted</a:t>
            </a:r>
            <a:r>
              <a:rPr lang="en-US" dirty="0" smtClean="0"/>
              <a:t> key/value</a:t>
            </a:r>
          </a:p>
          <a:p>
            <a:pPr lvl="1"/>
            <a:r>
              <a:rPr lang="en-US" dirty="0" smtClean="0"/>
              <a:t>Amazon S3</a:t>
            </a:r>
          </a:p>
          <a:p>
            <a:r>
              <a:rPr lang="en-US" dirty="0" smtClean="0"/>
              <a:t>Flexible schema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, Cassandra (ordered keys)</a:t>
            </a:r>
          </a:p>
          <a:p>
            <a:pPr lvl="1"/>
            <a:r>
              <a:rPr lang="en-US" dirty="0" smtClean="0"/>
              <a:t>Sherpa, MongoDB (unordered keys, JSON)</a:t>
            </a:r>
          </a:p>
          <a:p>
            <a:pPr lvl="1"/>
            <a:r>
              <a:rPr lang="en-US" dirty="0" smtClean="0"/>
              <a:t>CouchDB (name/value, text)</a:t>
            </a:r>
          </a:p>
          <a:p>
            <a:r>
              <a:rPr lang="en-US" dirty="0" smtClean="0"/>
              <a:t>MongoDB has gained popularity because it is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Uses JavaScript idioms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>
                <a:sym typeface="Wingdings" pitchFamily="2" charset="2"/>
              </a:rPr>
              <a:t> MongoDB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905000"/>
            <a:ext cx="7524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MongoDB document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90700"/>
            <a:ext cx="56578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from csv files and JSON objects is easy</a:t>
            </a:r>
          </a:p>
          <a:p>
            <a:pPr lvl="1"/>
            <a:r>
              <a:rPr lang="en-US" dirty="0" smtClean="0"/>
              <a:t>See here </a:t>
            </a:r>
            <a:r>
              <a:rPr lang="en-US" dirty="0" smtClean="0">
                <a:hlinkClick r:id="rId2"/>
              </a:rPr>
              <a:t>for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Can import from python pandas dataframes using </a:t>
            </a:r>
            <a:r>
              <a:rPr lang="en-US" dirty="0" smtClean="0">
                <a:hlinkClick r:id="rId3"/>
              </a:rPr>
              <a:t>odo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querying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syntax</a:t>
            </a:r>
          </a:p>
          <a:p>
            <a:pPr lvl="1"/>
            <a:r>
              <a:rPr lang="en-US" dirty="0" err="1" smtClean="0"/>
              <a:t>db.collection.query</a:t>
            </a:r>
            <a:r>
              <a:rPr lang="en-US" dirty="0" smtClean="0"/>
              <a:t>({“query key”: “query value”})</a:t>
            </a:r>
            <a:endParaRPr lang="en-GB" dirty="0"/>
          </a:p>
        </p:txBody>
      </p:sp>
      <p:pic>
        <p:nvPicPr>
          <p:cNvPr id="4" name="Picture 3" descr="sql-mon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819400"/>
            <a:ext cx="62960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powerful functionality in MongoDB</a:t>
            </a:r>
          </a:p>
          <a:p>
            <a:r>
              <a:rPr lang="en-US" dirty="0" smtClean="0"/>
              <a:t>Aggregation operations </a:t>
            </a:r>
          </a:p>
          <a:p>
            <a:pPr lvl="1"/>
            <a:r>
              <a:rPr lang="en-US" dirty="0" smtClean="0"/>
              <a:t>group values from multiple documents and</a:t>
            </a:r>
          </a:p>
          <a:p>
            <a:pPr lvl="1"/>
            <a:r>
              <a:rPr lang="en-US" dirty="0" smtClean="0"/>
              <a:t>perform a pipeline of operations to </a:t>
            </a:r>
          </a:p>
          <a:p>
            <a:pPr lvl="1"/>
            <a:r>
              <a:rPr lang="en-US" dirty="0" smtClean="0"/>
              <a:t>return a final result</a:t>
            </a:r>
          </a:p>
          <a:p>
            <a:r>
              <a:rPr lang="en-US" dirty="0" smtClean="0"/>
              <a:t>General syntax</a:t>
            </a:r>
          </a:p>
          <a:p>
            <a:pPr lvl="1"/>
            <a:r>
              <a:rPr lang="en-US" dirty="0" smtClean="0"/>
              <a:t>db.collection.aggregate({Query 1}, {Query 2}, ….)</a:t>
            </a:r>
          </a:p>
          <a:p>
            <a:pPr lvl="1"/>
            <a:r>
              <a:rPr lang="en-US" dirty="0" smtClean="0"/>
              <a:t>Query 2 is performed on the output from Query 1, and so 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primitives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$project: used to select some specific fields from a collection</a:t>
            </a:r>
          </a:p>
          <a:p>
            <a:r>
              <a:rPr lang="en-US" dirty="0" smtClean="0"/>
              <a:t>$match: filters out specific documents from the collection</a:t>
            </a:r>
          </a:p>
          <a:p>
            <a:r>
              <a:rPr lang="en-US" dirty="0" smtClean="0"/>
              <a:t>$group: groups documents by field values</a:t>
            </a:r>
          </a:p>
          <a:p>
            <a:r>
              <a:rPr lang="en-US" dirty="0" smtClean="0"/>
              <a:t>$sort: sorts the documents</a:t>
            </a:r>
          </a:p>
          <a:p>
            <a:r>
              <a:rPr lang="en-US" dirty="0" smtClean="0"/>
              <a:t>$unwind: Unwinds document fields that are using arrays as fields</a:t>
            </a:r>
          </a:p>
          <a:p>
            <a:r>
              <a:rPr lang="en-US" dirty="0" smtClean="0"/>
              <a:t>See here for a comprehensive </a:t>
            </a:r>
            <a:r>
              <a:rPr lang="en-US" dirty="0" smtClean="0">
                <a:hlinkClick r:id="rId2"/>
              </a:rPr>
              <a:t>list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imaginary aggregation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does Rohit Sharma average in the second innings of Test matches when chasing scores in excess of 300? </a:t>
            </a:r>
          </a:p>
          <a:p>
            <a:r>
              <a:rPr lang="en-US" dirty="0" smtClean="0"/>
              <a:t>First $match on player name</a:t>
            </a:r>
          </a:p>
          <a:p>
            <a:r>
              <a:rPr lang="en-US" dirty="0" smtClean="0"/>
              <a:t>Then $match on innings number</a:t>
            </a:r>
          </a:p>
          <a:p>
            <a:r>
              <a:rPr lang="en-US" dirty="0" smtClean="0"/>
              <a:t>Then $match on target</a:t>
            </a:r>
          </a:p>
          <a:p>
            <a:r>
              <a:rPr lang="en-US" dirty="0" smtClean="0"/>
              <a:t>Then add all scores in the remaining innings using $sum</a:t>
            </a:r>
          </a:p>
          <a:p>
            <a:r>
              <a:rPr lang="en-US" dirty="0" smtClean="0"/>
              <a:t>$count completed innings</a:t>
            </a:r>
          </a:p>
          <a:p>
            <a:r>
              <a:rPr lang="en-US" dirty="0" smtClean="0"/>
              <a:t>Divide result from the first query by the result from the second query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in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Grab the </a:t>
            </a:r>
            <a:r>
              <a:rPr lang="en-US" i="1" dirty="0" smtClean="0"/>
              <a:t>master </a:t>
            </a:r>
            <a:r>
              <a:rPr lang="en-US" dirty="0" smtClean="0"/>
              <a:t>fork from this </a:t>
            </a:r>
            <a:r>
              <a:rPr lang="en-US" dirty="0" smtClean="0">
                <a:hlinkClick r:id="rId2"/>
              </a:rPr>
              <a:t>repo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cases.json</a:t>
            </a:r>
            <a:r>
              <a:rPr lang="en-US" dirty="0" smtClean="0"/>
              <a:t> file from the course website</a:t>
            </a:r>
          </a:p>
          <a:p>
            <a:r>
              <a:rPr lang="en-US" dirty="0" smtClean="0"/>
              <a:t>Import it into a </a:t>
            </a:r>
            <a:r>
              <a:rPr lang="en-US" dirty="0" err="1" smtClean="0"/>
              <a:t>mongodb</a:t>
            </a:r>
            <a:r>
              <a:rPr lang="en-US" dirty="0" smtClean="0"/>
              <a:t> database on your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Perform basic CRUD operations in the mongo shell</a:t>
            </a:r>
          </a:p>
          <a:p>
            <a:r>
              <a:rPr lang="en-US" dirty="0" smtClean="0"/>
              <a:t>Connect the database to the express app and have the app tell you</a:t>
            </a:r>
          </a:p>
          <a:p>
            <a:pPr lvl="1"/>
            <a:r>
              <a:rPr lang="en-US" dirty="0" smtClean="0"/>
              <a:t>Which district has the most crime reported per capita</a:t>
            </a:r>
          </a:p>
          <a:p>
            <a:pPr lvl="1"/>
            <a:r>
              <a:rPr lang="en-US" dirty="0" smtClean="0"/>
              <a:t>Which police station is the most inefficient in completing investigations</a:t>
            </a:r>
          </a:p>
          <a:p>
            <a:pPr lvl="1"/>
            <a:r>
              <a:rPr lang="en-US" dirty="0" smtClean="0"/>
              <a:t>Which crime laws are most and least uniquely applied in FIRs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Got your first NodeJS apps to run?</a:t>
            </a:r>
          </a:p>
          <a:p>
            <a:pPr lvl="1"/>
            <a:r>
              <a:rPr lang="en-US" dirty="0" smtClean="0"/>
              <a:t>Hello world</a:t>
            </a:r>
          </a:p>
          <a:p>
            <a:pPr lvl="1"/>
            <a:r>
              <a:rPr lang="en-US" dirty="0" smtClean="0"/>
              <a:t>Simple chat</a:t>
            </a:r>
          </a:p>
          <a:p>
            <a:r>
              <a:rPr lang="en-US" dirty="0" smtClean="0"/>
              <a:t>NodeJS: JavaScript based web server</a:t>
            </a:r>
          </a:p>
          <a:p>
            <a:r>
              <a:rPr lang="en-US" dirty="0" smtClean="0"/>
              <a:t>Next step: connecting your web server to a database server</a:t>
            </a:r>
          </a:p>
          <a:p>
            <a:pPr lvl="1"/>
            <a:r>
              <a:rPr lang="en-US" dirty="0" smtClean="0"/>
              <a:t>We want to consider the special case of MongoDB</a:t>
            </a:r>
          </a:p>
          <a:p>
            <a:pPr lvl="1"/>
            <a:r>
              <a:rPr lang="en-US" dirty="0" smtClean="0"/>
              <a:t>Uses JavaScript idioms for database operations</a:t>
            </a:r>
          </a:p>
          <a:p>
            <a:pPr lvl="1"/>
            <a:r>
              <a:rPr lang="en-US" dirty="0" smtClean="0"/>
              <a:t>A noSQL database program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app </a:t>
            </a:r>
            <a:r>
              <a:rPr lang="en-US" dirty="0" smtClean="0"/>
              <a:t>assignment (updated)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Supersedes earlier announcement</a:t>
            </a:r>
          </a:p>
          <a:p>
            <a:r>
              <a:rPr lang="en-US" dirty="0" smtClean="0"/>
              <a:t>I </a:t>
            </a:r>
            <a:r>
              <a:rPr lang="en-US" dirty="0" smtClean="0"/>
              <a:t>said MEAN, but it can be MERN, CMAN, or any other stack, so long as its built on </a:t>
            </a:r>
            <a:r>
              <a:rPr lang="en-US" dirty="0" smtClean="0"/>
              <a:t>NodeJS at the back end</a:t>
            </a:r>
          </a:p>
          <a:p>
            <a:r>
              <a:rPr lang="en-US" u="sng" dirty="0" smtClean="0"/>
              <a:t>Must demo by 13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November</a:t>
            </a:r>
            <a:endParaRPr lang="en-US" u="sng" dirty="0" smtClean="0"/>
          </a:p>
          <a:p>
            <a:r>
              <a:rPr lang="en-US" dirty="0" smtClean="0"/>
              <a:t>Project specs</a:t>
            </a:r>
          </a:p>
          <a:p>
            <a:pPr lvl="1"/>
            <a:r>
              <a:rPr lang="en-US" dirty="0" smtClean="0"/>
              <a:t>Mobile front-end (15% credit)</a:t>
            </a:r>
            <a:endParaRPr lang="en-US" dirty="0" smtClean="0"/>
          </a:p>
          <a:p>
            <a:pPr lvl="1"/>
            <a:r>
              <a:rPr lang="en-US" dirty="0" smtClean="0"/>
              <a:t>Should read and write to a </a:t>
            </a:r>
            <a:r>
              <a:rPr lang="en-US" dirty="0" smtClean="0"/>
              <a:t>database (10% credit)</a:t>
            </a:r>
            <a:endParaRPr lang="en-US" dirty="0" smtClean="0"/>
          </a:p>
          <a:p>
            <a:pPr lvl="1"/>
            <a:r>
              <a:rPr lang="en-US" dirty="0" smtClean="0"/>
              <a:t>Should perform at least two front-end view manipulations without pulling from the </a:t>
            </a:r>
            <a:r>
              <a:rPr lang="en-US" dirty="0" smtClean="0"/>
              <a:t>server (15% credit)</a:t>
            </a:r>
            <a:endParaRPr lang="en-US" dirty="0" smtClean="0"/>
          </a:p>
          <a:p>
            <a:pPr lvl="1"/>
            <a:r>
              <a:rPr lang="en-US" dirty="0" smtClean="0"/>
              <a:t>Should use at least on native mobile </a:t>
            </a:r>
            <a:r>
              <a:rPr lang="en-US" dirty="0" smtClean="0"/>
              <a:t>function (10% credit)</a:t>
            </a:r>
            <a:endParaRPr lang="en-US" dirty="0" smtClean="0"/>
          </a:p>
          <a:p>
            <a:pPr lvl="1"/>
            <a:r>
              <a:rPr lang="en-US" dirty="0" smtClean="0"/>
              <a:t>Should have </a:t>
            </a:r>
            <a:r>
              <a:rPr lang="en-US" dirty="0" smtClean="0"/>
              <a:t>secure login </a:t>
            </a:r>
            <a:r>
              <a:rPr lang="en-US" dirty="0" smtClean="0"/>
              <a:t>management, fine to use </a:t>
            </a:r>
            <a:r>
              <a:rPr lang="en-US" dirty="0" smtClean="0"/>
              <a:t>Passport (15% credit)</a:t>
            </a:r>
          </a:p>
          <a:p>
            <a:pPr lvl="1"/>
            <a:r>
              <a:rPr lang="en-US" dirty="0" smtClean="0"/>
              <a:t>Database should be secured separately (10% credit)</a:t>
            </a:r>
            <a:endParaRPr lang="en-US" dirty="0" smtClean="0"/>
          </a:p>
          <a:p>
            <a:pPr lvl="1"/>
            <a:r>
              <a:rPr lang="en-US" dirty="0" smtClean="0"/>
              <a:t>Should protect against XSS </a:t>
            </a:r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Project complexity and implementation competence (25% credit)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data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Explosion of social media sites with large data needs, e.g. Facebook, Twitter</a:t>
            </a:r>
          </a:p>
          <a:p>
            <a:r>
              <a:rPr lang="en-US" dirty="0" smtClean="0"/>
              <a:t>Explosion of storage needs for large web sites, e.g. Gmail, </a:t>
            </a:r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Most of the data are not files</a:t>
            </a:r>
          </a:p>
          <a:p>
            <a:r>
              <a:rPr lang="en-US" dirty="0" smtClean="0"/>
              <a:t>Consequence </a:t>
            </a:r>
            <a:r>
              <a:rPr lang="en-US" dirty="0" smtClean="0">
                <a:sym typeface="Wingdings" pitchFamily="2" charset="2"/>
              </a:rPr>
              <a:t> need dynamically-typed data storage, with frequent schema changes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Web-based applications have large demands on data volume and transaction rate</a:t>
            </a:r>
          </a:p>
          <a:p>
            <a:r>
              <a:rPr lang="en-US" dirty="0" smtClean="0"/>
              <a:t>Scalability of application servers is easy, but what about the database?</a:t>
            </a:r>
          </a:p>
          <a:p>
            <a:r>
              <a:rPr lang="en-US" dirty="0" smtClean="0"/>
              <a:t>Approach 1: Caching</a:t>
            </a:r>
          </a:p>
          <a:p>
            <a:pPr lvl="1"/>
            <a:r>
              <a:rPr lang="en-US" dirty="0" smtClean="0"/>
              <a:t>Reduces database access</a:t>
            </a:r>
          </a:p>
          <a:p>
            <a:pPr lvl="1"/>
            <a:r>
              <a:rPr lang="en-US" dirty="0" smtClean="0"/>
              <a:t>Limited in scalability</a:t>
            </a:r>
          </a:p>
          <a:p>
            <a:r>
              <a:rPr lang="en-US" dirty="0" smtClean="0"/>
              <a:t>Approach 2: Use parallel databases</a:t>
            </a:r>
          </a:p>
          <a:p>
            <a:pPr lvl="1"/>
            <a:r>
              <a:rPr lang="en-US" dirty="0" smtClean="0"/>
              <a:t>Expensive</a:t>
            </a:r>
          </a:p>
          <a:p>
            <a:r>
              <a:rPr lang="en-US" dirty="0" smtClean="0"/>
              <a:t>Approach 3: Build parallel stores with databases underneath</a:t>
            </a:r>
          </a:p>
          <a:p>
            <a:pPr lvl="1"/>
            <a:r>
              <a:rPr lang="en-US" dirty="0" smtClean="0"/>
              <a:t>Complicated and expensive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RDBMS by partitioning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“Sharding”</a:t>
            </a:r>
          </a:p>
          <a:p>
            <a:pPr lvl="1"/>
            <a:r>
              <a:rPr lang="en-US" dirty="0" smtClean="0"/>
              <a:t>Divide data amongst many cheap databases</a:t>
            </a:r>
          </a:p>
          <a:p>
            <a:pPr lvl="1"/>
            <a:r>
              <a:rPr lang="en-US" dirty="0" smtClean="0"/>
              <a:t>Manage parallel access in the application</a:t>
            </a:r>
          </a:p>
          <a:p>
            <a:pPr lvl="1"/>
            <a:r>
              <a:rPr lang="en-US" dirty="0" smtClean="0"/>
              <a:t>Scales well for both reads and writes</a:t>
            </a:r>
          </a:p>
          <a:p>
            <a:pPr lvl="1"/>
            <a:r>
              <a:rPr lang="en-US" dirty="0" smtClean="0"/>
              <a:t>Not transparent: application needs to be partition-aware</a:t>
            </a:r>
          </a:p>
          <a:p>
            <a:r>
              <a:rPr lang="en-US" dirty="0" smtClean="0"/>
              <a:t>Sharded systems and key-value stores don’t support many relational features</a:t>
            </a:r>
          </a:p>
          <a:p>
            <a:pPr lvl="1"/>
            <a:r>
              <a:rPr lang="en-US" dirty="0" smtClean="0"/>
              <a:t>No joins operations across partitions</a:t>
            </a:r>
          </a:p>
          <a:p>
            <a:pPr lvl="1"/>
            <a:r>
              <a:rPr lang="en-US" dirty="0" smtClean="0"/>
              <a:t>No referential integrity constraints across partitions</a:t>
            </a:r>
          </a:p>
          <a:p>
            <a:r>
              <a:rPr lang="en-US" dirty="0" smtClean="0"/>
              <a:t>Weak SQL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SQL </a:t>
            </a:r>
            <a:r>
              <a:rPr lang="en-US" dirty="0" smtClean="0">
                <a:sym typeface="Wingdings" pitchFamily="2" charset="2"/>
              </a:rPr>
              <a:t> 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Non-relational database systems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, Dynamo, MongoDB etc.</a:t>
            </a:r>
          </a:p>
          <a:p>
            <a:r>
              <a:rPr lang="en-US" dirty="0" smtClean="0"/>
              <a:t>Usually don’t require a fixed table schema</a:t>
            </a:r>
          </a:p>
          <a:p>
            <a:r>
              <a:rPr lang="en-US" dirty="0" smtClean="0"/>
              <a:t>Don’t use the concept of joins</a:t>
            </a:r>
          </a:p>
          <a:p>
            <a:r>
              <a:rPr lang="en-US" dirty="0" smtClean="0"/>
              <a:t>Easier to store data distributed across multiple servers</a:t>
            </a:r>
          </a:p>
          <a:p>
            <a:r>
              <a:rPr lang="en-US" dirty="0" smtClean="0"/>
              <a:t>All NoSQL offerings relax one or more of the ACID properties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properties of a database system</a:t>
            </a:r>
          </a:p>
          <a:p>
            <a:pPr lvl="1"/>
            <a:r>
              <a:rPr lang="en-US" dirty="0" smtClean="0"/>
              <a:t>Consistency (all copies have the same value)</a:t>
            </a:r>
          </a:p>
          <a:p>
            <a:pPr lvl="1"/>
            <a:r>
              <a:rPr lang="en-US" dirty="0" smtClean="0"/>
              <a:t>Availability (system can run even if parts have failed)</a:t>
            </a:r>
          </a:p>
          <a:p>
            <a:pPr lvl="1"/>
            <a:r>
              <a:rPr lang="en-US" dirty="0" smtClean="0"/>
              <a:t>Partitions (system can break into two or more parts, each with active systems that can talk to other parts)</a:t>
            </a:r>
          </a:p>
          <a:p>
            <a:r>
              <a:rPr lang="en-US" dirty="0" smtClean="0"/>
              <a:t>Brewer’s CAP theorem: you can have at most two of these three properties in any parallel system</a:t>
            </a:r>
          </a:p>
          <a:p>
            <a:r>
              <a:rPr lang="en-US" dirty="0" smtClean="0"/>
              <a:t>Very large systems will partition at some point</a:t>
            </a:r>
          </a:p>
          <a:p>
            <a:pPr lvl="1"/>
            <a:r>
              <a:rPr lang="en-US" dirty="0" smtClean="0"/>
              <a:t>Choose one of availability and consistency</a:t>
            </a:r>
          </a:p>
          <a:p>
            <a:pPr lvl="1"/>
            <a:r>
              <a:rPr lang="en-US" dirty="0" smtClean="0"/>
              <a:t>Parallel RDBMS choose consistency</a:t>
            </a:r>
          </a:p>
          <a:p>
            <a:pPr lvl="1"/>
            <a:r>
              <a:rPr lang="en-US" dirty="0" smtClean="0"/>
              <a:t>Most web applications care more about availability</a:t>
            </a:r>
          </a:p>
          <a:p>
            <a:pPr lvl="2"/>
            <a:r>
              <a:rPr lang="en-US" dirty="0" smtClean="0"/>
              <a:t>Except for critical components like order processing etc.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no updates occur for a long period of time, eventually all updates will propagate through the system and all nodes will be consistent</a:t>
            </a:r>
          </a:p>
          <a:p>
            <a:r>
              <a:rPr lang="en-US" dirty="0" smtClean="0"/>
              <a:t>For a given accepted update and a given node, eventually either the update reaches the node or the node is removed from service</a:t>
            </a:r>
          </a:p>
          <a:p>
            <a:r>
              <a:rPr lang="en-US" dirty="0" smtClean="0"/>
              <a:t>Known as BASE (Basically Available, Soft state, Eventual consistency)</a:t>
            </a:r>
          </a:p>
          <a:p>
            <a:pPr lvl="1"/>
            <a:r>
              <a:rPr lang="en-US" dirty="0" smtClean="0"/>
              <a:t>Contrast with ACID</a:t>
            </a:r>
          </a:p>
          <a:p>
            <a:pPr lvl="1"/>
            <a:r>
              <a:rPr lang="en-US" dirty="0" smtClean="0"/>
              <a:t>Soft state: copies of a data item may be inconsistent</a:t>
            </a:r>
          </a:p>
          <a:p>
            <a:pPr lvl="1"/>
            <a:r>
              <a:rPr lang="en-US" dirty="0" smtClean="0"/>
              <a:t>Eventually consistent: copies become consistent at some later time if there are no more updates to that data item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Cheap, easy to implement, mostly open source</a:t>
            </a:r>
          </a:p>
          <a:p>
            <a:r>
              <a:rPr lang="en-US" dirty="0" smtClean="0"/>
              <a:t>Data are replicated at multiple nodes (redundancy, fault tolerance)</a:t>
            </a:r>
          </a:p>
          <a:p>
            <a:pPr lvl="1"/>
            <a:r>
              <a:rPr lang="en-US" dirty="0" smtClean="0"/>
              <a:t>Easy to partition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r>
              <a:rPr lang="en-US" dirty="0" smtClean="0"/>
              <a:t>Don’t require a schema</a:t>
            </a:r>
          </a:p>
          <a:p>
            <a:pPr lvl="1"/>
            <a:r>
              <a:rPr lang="en-US" dirty="0" smtClean="0"/>
              <a:t>Allow frequent changes to schema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1021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To SQL and to noSQL</vt:lpstr>
      <vt:lpstr>This week</vt:lpstr>
      <vt:lpstr>The evolution of data storage</vt:lpstr>
      <vt:lpstr>Parallel data storage</vt:lpstr>
      <vt:lpstr>Scaling RDBMS by partitioning</vt:lpstr>
      <vt:lpstr>Weak SQL  noSQL</vt:lpstr>
      <vt:lpstr>CAP theorem</vt:lpstr>
      <vt:lpstr>Eventual consistency</vt:lpstr>
      <vt:lpstr>Advantages of noSQL</vt:lpstr>
      <vt:lpstr>Limitations of noSQL</vt:lpstr>
      <vt:lpstr>NoSQL data storage: classification</vt:lpstr>
      <vt:lpstr>SQL  MongoDB</vt:lpstr>
      <vt:lpstr>A typical MongoDB document</vt:lpstr>
      <vt:lpstr>Importing data into MongoDB</vt:lpstr>
      <vt:lpstr>Mongo querying</vt:lpstr>
      <vt:lpstr>Aggregation</vt:lpstr>
      <vt:lpstr>Aggregation primitives</vt:lpstr>
      <vt:lpstr>An imaginary aggregation operation</vt:lpstr>
      <vt:lpstr>Next week in lab</vt:lpstr>
      <vt:lpstr>JavaScript app assignment (updated)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nisheeth</dc:creator>
  <cp:lastModifiedBy>nisheeth</cp:lastModifiedBy>
  <cp:revision>15</cp:revision>
  <dcterms:created xsi:type="dcterms:W3CDTF">2019-09-12T01:43:01Z</dcterms:created>
  <dcterms:modified xsi:type="dcterms:W3CDTF">2019-10-17T03:22:28Z</dcterms:modified>
</cp:coreProperties>
</file>