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13"/>
  </p:notesMasterIdLst>
  <p:sldIdLst>
    <p:sldId id="261" r:id="rId2"/>
    <p:sldId id="260" r:id="rId3"/>
    <p:sldId id="285" r:id="rId4"/>
    <p:sldId id="286" r:id="rId5"/>
    <p:sldId id="262" r:id="rId6"/>
    <p:sldId id="263" r:id="rId7"/>
    <p:sldId id="264" r:id="rId8"/>
    <p:sldId id="265" r:id="rId9"/>
    <p:sldId id="276" r:id="rId10"/>
    <p:sldId id="277" r:id="rId11"/>
    <p:sldId id="278"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p:cViewPr>
        <p:scale>
          <a:sx n="157" d="100"/>
          <a:sy n="157" d="100"/>
        </p:scale>
        <p:origin x="1128" y="5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701827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00"/>
        <p:cNvGrpSpPr/>
        <p:nvPr/>
      </p:nvGrpSpPr>
      <p:grpSpPr>
        <a:xfrm>
          <a:off x="0" y="0"/>
          <a:ext cx="0" cy="0"/>
          <a:chOff x="0" y="0"/>
          <a:chExt cx="0" cy="0"/>
        </a:xfrm>
      </p:grpSpPr>
      <p:sp>
        <p:nvSpPr>
          <p:cNvPr id="101" name="Google Shape;101;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2" name="Google Shape;102;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3" name="Google Shape;103;p25"/>
          <p:cNvSpPr txBox="1">
            <a:spLocks noGrp="1"/>
          </p:cNvSpPr>
          <p:nvPr>
            <p:ph type="sldNum" idx="12"/>
          </p:nvPr>
        </p:nvSpPr>
        <p:spPr>
          <a:xfrm>
            <a:off x="8491658" y="4749892"/>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135"/>
        <p:cNvGrpSpPr/>
        <p:nvPr/>
      </p:nvGrpSpPr>
      <p:grpSpPr>
        <a:xfrm>
          <a:off x="0" y="0"/>
          <a:ext cx="0" cy="0"/>
          <a:chOff x="0" y="0"/>
          <a:chExt cx="0" cy="0"/>
        </a:xfrm>
      </p:grpSpPr>
      <p:sp>
        <p:nvSpPr>
          <p:cNvPr id="136" name="Google Shape;136;p3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7" name="Google Shape;137;p3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8" name="Google Shape;138;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39"/>
        <p:cNvGrpSpPr/>
        <p:nvPr/>
      </p:nvGrpSpPr>
      <p:grpSpPr>
        <a:xfrm>
          <a:off x="0" y="0"/>
          <a:ext cx="0" cy="0"/>
          <a:chOff x="0" y="0"/>
          <a:chExt cx="0" cy="0"/>
        </a:xfrm>
      </p:grpSpPr>
      <p:sp>
        <p:nvSpPr>
          <p:cNvPr id="140" name="Google Shape;14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6" name="Google Shape;10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107"/>
        <p:cNvGrpSpPr/>
        <p:nvPr/>
      </p:nvGrpSpPr>
      <p:grpSpPr>
        <a:xfrm>
          <a:off x="0" y="0"/>
          <a:ext cx="0" cy="0"/>
          <a:chOff x="0" y="0"/>
          <a:chExt cx="0" cy="0"/>
        </a:xfrm>
      </p:grpSpPr>
      <p:sp>
        <p:nvSpPr>
          <p:cNvPr id="108" name="Google Shape;108;p27"/>
          <p:cNvSpPr txBox="1">
            <a:spLocks noGrp="1"/>
          </p:cNvSpPr>
          <p:nvPr>
            <p:ph type="title"/>
          </p:nvPr>
        </p:nvSpPr>
        <p:spPr>
          <a:xfrm>
            <a:off x="500550" y="4854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0" name="Google Shape;11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111"/>
        <p:cNvGrpSpPr/>
        <p:nvPr/>
      </p:nvGrpSpPr>
      <p:grpSpPr>
        <a:xfrm>
          <a:off x="0" y="0"/>
          <a:ext cx="0" cy="0"/>
          <a:chOff x="0" y="0"/>
          <a:chExt cx="0" cy="0"/>
        </a:xfrm>
      </p:grpSpPr>
      <p:sp>
        <p:nvSpPr>
          <p:cNvPr id="112" name="Google Shape;112;p28"/>
          <p:cNvSpPr txBox="1">
            <a:spLocks noGrp="1"/>
          </p:cNvSpPr>
          <p:nvPr>
            <p:ph type="title"/>
          </p:nvPr>
        </p:nvSpPr>
        <p:spPr>
          <a:xfrm>
            <a:off x="500550" y="48667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4" name="Google Shape;114;p2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5" name="Google Shape;11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500550" y="48667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119"/>
        <p:cNvGrpSpPr/>
        <p:nvPr/>
      </p:nvGrpSpPr>
      <p:grpSpPr>
        <a:xfrm>
          <a:off x="0" y="0"/>
          <a:ext cx="0" cy="0"/>
          <a:chOff x="0" y="0"/>
          <a:chExt cx="0" cy="0"/>
        </a:xfrm>
      </p:grpSpPr>
      <p:sp>
        <p:nvSpPr>
          <p:cNvPr id="120" name="Google Shape;120;p3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2" name="Google Shape;122;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123"/>
        <p:cNvGrpSpPr/>
        <p:nvPr/>
      </p:nvGrpSpPr>
      <p:grpSpPr>
        <a:xfrm>
          <a:off x="0" y="0"/>
          <a:ext cx="0" cy="0"/>
          <a:chOff x="0" y="0"/>
          <a:chExt cx="0" cy="0"/>
        </a:xfrm>
      </p:grpSpPr>
      <p:sp>
        <p:nvSpPr>
          <p:cNvPr id="124" name="Google Shape;124;p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5" name="Google Shape;12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126"/>
        <p:cNvGrpSpPr/>
        <p:nvPr/>
      </p:nvGrpSpPr>
      <p:grpSpPr>
        <a:xfrm>
          <a:off x="0" y="0"/>
          <a:ext cx="0" cy="0"/>
          <a:chOff x="0" y="0"/>
          <a:chExt cx="0" cy="0"/>
        </a:xfrm>
      </p:grpSpPr>
      <p:sp>
        <p:nvSpPr>
          <p:cNvPr id="127" name="Google Shape;12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Google Shape;128;p3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9" name="Google Shape;129;p3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0" name="Google Shape;130;p3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1" name="Google Shape;13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132"/>
        <p:cNvGrpSpPr/>
        <p:nvPr/>
      </p:nvGrpSpPr>
      <p:grpSpPr>
        <a:xfrm>
          <a:off x="0" y="0"/>
          <a:ext cx="0" cy="0"/>
          <a:chOff x="0" y="0"/>
          <a:chExt cx="0" cy="0"/>
        </a:xfrm>
      </p:grpSpPr>
      <p:sp>
        <p:nvSpPr>
          <p:cNvPr id="133" name="Google Shape;133;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134" name="Google Shape;13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a:off x="500550" y="48667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rgbClr val="02434F"/>
              </a:buClr>
              <a:buSzPts val="2800"/>
              <a:buFont typeface="Oswald"/>
              <a:buNone/>
              <a:defRPr sz="2800">
                <a:solidFill>
                  <a:srgbClr val="02434F"/>
                </a:solidFill>
                <a:latin typeface="Oswald"/>
                <a:ea typeface="Oswald"/>
                <a:cs typeface="Oswald"/>
                <a:sym typeface="Oswa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6" name="Google Shape;96;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Droid Sans"/>
              <a:buChar char="●"/>
              <a:defRPr sz="1800">
                <a:solidFill>
                  <a:schemeClr val="dk2"/>
                </a:solidFill>
                <a:latin typeface="Droid Sans"/>
                <a:ea typeface="Droid Sans"/>
                <a:cs typeface="Droid Sans"/>
                <a:sym typeface="Droid Sans"/>
              </a:defRPr>
            </a:lvl1pPr>
            <a:lvl2pPr marL="914400" lvl="1" indent="-317500" rtl="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2pPr>
            <a:lvl3pPr marL="1371600" lvl="2" indent="-317500" rtl="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3pPr>
            <a:lvl4pPr marL="1828800" lvl="3" indent="-317500" rtl="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4pPr>
            <a:lvl5pPr marL="2286000" lvl="4" indent="-317500" rtl="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5pPr>
            <a:lvl6pPr marL="2743200" lvl="5" indent="-317500" rtl="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6pPr>
            <a:lvl7pPr marL="3200400" lvl="6" indent="-317500" rtl="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7pPr>
            <a:lvl8pPr marL="3657600" lvl="7" indent="-317500" rtl="0">
              <a:lnSpc>
                <a:spcPct val="115000"/>
              </a:lnSpc>
              <a:spcBef>
                <a:spcPts val="1600"/>
              </a:spcBef>
              <a:spcAft>
                <a:spcPts val="0"/>
              </a:spcAft>
              <a:buClr>
                <a:schemeClr val="dk2"/>
              </a:buClr>
              <a:buSzPts val="1400"/>
              <a:buFont typeface="Droid Sans"/>
              <a:buChar char="○"/>
              <a:defRPr>
                <a:solidFill>
                  <a:schemeClr val="dk2"/>
                </a:solidFill>
                <a:latin typeface="Droid Sans"/>
                <a:ea typeface="Droid Sans"/>
                <a:cs typeface="Droid Sans"/>
                <a:sym typeface="Droid Sans"/>
              </a:defRPr>
            </a:lvl8pPr>
            <a:lvl9pPr marL="4114800" lvl="8" indent="-317500" rtl="0">
              <a:lnSpc>
                <a:spcPct val="115000"/>
              </a:lnSpc>
              <a:spcBef>
                <a:spcPts val="1600"/>
              </a:spcBef>
              <a:spcAft>
                <a:spcPts val="1600"/>
              </a:spcAft>
              <a:buClr>
                <a:schemeClr val="dk2"/>
              </a:buClr>
              <a:buSzPts val="1400"/>
              <a:buFont typeface="Droid Sans"/>
              <a:buChar char="■"/>
              <a:defRPr>
                <a:solidFill>
                  <a:schemeClr val="dk2"/>
                </a:solidFill>
                <a:latin typeface="Droid Sans"/>
                <a:ea typeface="Droid Sans"/>
                <a:cs typeface="Droid Sans"/>
                <a:sym typeface="Droid Sans"/>
              </a:defRPr>
            </a:lvl9pPr>
          </a:lstStyle>
          <a:p>
            <a:endParaRPr dirty="0"/>
          </a:p>
        </p:txBody>
      </p:sp>
      <p:sp>
        <p:nvSpPr>
          <p:cNvPr id="97" name="Google Shape;9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
        <p:nvSpPr>
          <p:cNvPr id="98" name="Google Shape;98;p24"/>
          <p:cNvSpPr txBox="1"/>
          <p:nvPr/>
        </p:nvSpPr>
        <p:spPr>
          <a:xfrm>
            <a:off x="5801450" y="-31859"/>
            <a:ext cx="21258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smtClean="0">
                <a:solidFill>
                  <a:srgbClr val="FFFFFF"/>
                </a:solidFill>
                <a:latin typeface="Raleway"/>
                <a:ea typeface="Raleway"/>
                <a:cs typeface="Raleway"/>
                <a:sym typeface="Raleway"/>
              </a:rPr>
              <a:t>Unit Test Basics</a:t>
            </a:r>
            <a:endParaRPr b="1" dirty="0">
              <a:solidFill>
                <a:srgbClr val="FFFFFF"/>
              </a:solidFill>
              <a:latin typeface="Raleway"/>
              <a:ea typeface="Raleway"/>
              <a:cs typeface="Raleway"/>
              <a:sym typeface="Raleway"/>
            </a:endParaRPr>
          </a:p>
          <a:p>
            <a:pPr marL="0" lvl="0" indent="0" algn="ctr" rtl="0">
              <a:spcBef>
                <a:spcPts val="1000"/>
              </a:spcBef>
              <a:spcAft>
                <a:spcPts val="0"/>
              </a:spcAft>
              <a:buNone/>
            </a:pPr>
            <a:endParaRPr sz="1000" dirty="0">
              <a:solidFill>
                <a:srgbClr val="FFFFFF"/>
              </a:solidFill>
              <a:latin typeface="Droid Serif"/>
              <a:ea typeface="Droid Serif"/>
              <a:cs typeface="Droid Serif"/>
              <a:sym typeface="Droid Serif"/>
            </a:endParaRPr>
          </a:p>
          <a:p>
            <a:pPr marL="0" lvl="0" indent="0" algn="ctr" rtl="0">
              <a:spcBef>
                <a:spcPts val="1000"/>
              </a:spcBef>
              <a:spcAft>
                <a:spcPts val="1000"/>
              </a:spcAft>
              <a:buNone/>
            </a:pPr>
            <a:endParaRPr sz="1000" dirty="0">
              <a:solidFill>
                <a:srgbClr val="FFFFFF"/>
              </a:solidFill>
              <a:latin typeface="Droid Serif"/>
              <a:ea typeface="Droid Serif"/>
              <a:cs typeface="Droid Serif"/>
              <a:sym typeface="Droid Serif"/>
            </a:endParaRPr>
          </a:p>
        </p:txBody>
      </p:sp>
      <p:sp>
        <p:nvSpPr>
          <p:cNvPr id="99" name="Google Shape;99;p24"/>
          <p:cNvSpPr txBox="1"/>
          <p:nvPr/>
        </p:nvSpPr>
        <p:spPr>
          <a:xfrm>
            <a:off x="500550" y="4789725"/>
            <a:ext cx="27780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i="1" dirty="0" err="1" smtClean="0">
                <a:solidFill>
                  <a:srgbClr val="FFFFFF"/>
                </a:solidFill>
                <a:latin typeface="Raleway"/>
                <a:ea typeface="Raleway"/>
                <a:cs typeface="Raleway"/>
                <a:sym typeface="Raleway"/>
              </a:rPr>
              <a:t>Anjan</a:t>
            </a:r>
            <a:r>
              <a:rPr lang="en-US" sz="1200" b="1" i="1" dirty="0" smtClean="0">
                <a:solidFill>
                  <a:srgbClr val="FFFFFF"/>
                </a:solidFill>
                <a:latin typeface="Raleway"/>
                <a:ea typeface="Raleway"/>
                <a:cs typeface="Raleway"/>
                <a:sym typeface="Raleway"/>
              </a:rPr>
              <a:t> </a:t>
            </a:r>
            <a:r>
              <a:rPr lang="en-US" sz="1200" b="1" i="1" dirty="0" err="1" smtClean="0">
                <a:solidFill>
                  <a:srgbClr val="FFFFFF"/>
                </a:solidFill>
                <a:latin typeface="Raleway"/>
                <a:ea typeface="Raleway"/>
                <a:cs typeface="Raleway"/>
                <a:sym typeface="Raleway"/>
              </a:rPr>
              <a:t>Debnath</a:t>
            </a:r>
            <a:endParaRPr sz="1200" b="1" i="1" dirty="0">
              <a:solidFill>
                <a:srgbClr val="FFFFFF"/>
              </a:solidFill>
              <a:latin typeface="Raleway"/>
              <a:ea typeface="Raleway"/>
              <a:cs typeface="Raleway"/>
              <a:sym typeface="Raleway"/>
            </a:endParaRPr>
          </a:p>
          <a:p>
            <a:pPr marL="0" lvl="0" indent="0" algn="ctr" rtl="0">
              <a:spcBef>
                <a:spcPts val="1000"/>
              </a:spcBef>
              <a:spcAft>
                <a:spcPts val="1000"/>
              </a:spcAft>
              <a:buNone/>
            </a:pPr>
            <a:endParaRPr sz="1000" dirty="0">
              <a:solidFill>
                <a:srgbClr val="FFFFFF"/>
              </a:solidFill>
              <a:latin typeface="Raleway"/>
              <a:ea typeface="Raleway"/>
              <a:cs typeface="Raleway"/>
              <a:sym typeface="Raleway"/>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gif"/><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vogella.com/tutorials/JUnit/article.html#usingjunit_annot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vogella.com/tutorials/JUnit/article.html#usingjunit_asser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a:t>
            </a:r>
            <a:endParaRPr lang="en-US" dirty="0"/>
          </a:p>
        </p:txBody>
      </p:sp>
      <p:pic>
        <p:nvPicPr>
          <p:cNvPr id="2050" name="Picture 2" descr="C:\Users\USER06\Desktop\Unit test\unit-test-functional-programming-love-8-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894"/>
            <a:ext cx="5867400" cy="440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828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 and Mocks</a:t>
            </a:r>
            <a:endParaRPr lang="en-US" dirty="0"/>
          </a:p>
        </p:txBody>
      </p:sp>
      <p:sp>
        <p:nvSpPr>
          <p:cNvPr id="3" name="Text Placeholder 2"/>
          <p:cNvSpPr>
            <a:spLocks noGrp="1"/>
          </p:cNvSpPr>
          <p:nvPr>
            <p:ph type="body" idx="1"/>
          </p:nvPr>
        </p:nvSpPr>
        <p:spPr/>
        <p:txBody>
          <a:bodyPr/>
          <a:lstStyle/>
          <a:p>
            <a:r>
              <a:rPr lang="en-US" dirty="0"/>
              <a:t>Mocks and stubs </a:t>
            </a:r>
            <a:r>
              <a:rPr lang="en-US" dirty="0" smtClean="0"/>
              <a:t>are </a:t>
            </a:r>
            <a:r>
              <a:rPr lang="en-US" dirty="0"/>
              <a:t>fake Java classes that </a:t>
            </a:r>
            <a:r>
              <a:rPr lang="en-US" b="1" dirty="0"/>
              <a:t>replace </a:t>
            </a:r>
            <a:r>
              <a:rPr lang="en-US" b="1" dirty="0" smtClean="0"/>
              <a:t>external </a:t>
            </a:r>
            <a:r>
              <a:rPr lang="en-US" b="1" dirty="0"/>
              <a:t>dependencies</a:t>
            </a:r>
            <a:r>
              <a:rPr lang="en-US" dirty="0" smtClean="0"/>
              <a:t>.</a:t>
            </a:r>
          </a:p>
          <a:p>
            <a:pPr marL="114300" indent="0">
              <a:buNone/>
            </a:pPr>
            <a:endParaRPr lang="en-US" dirty="0" smtClean="0"/>
          </a:p>
          <a:p>
            <a:r>
              <a:rPr lang="en-US" dirty="0"/>
              <a:t>A </a:t>
            </a:r>
            <a:r>
              <a:rPr lang="en-US" b="1" dirty="0"/>
              <a:t>stub</a:t>
            </a:r>
            <a:r>
              <a:rPr lang="en-US" dirty="0"/>
              <a:t> is a fake class that comes with </a:t>
            </a:r>
            <a:r>
              <a:rPr lang="en-US" b="1" dirty="0"/>
              <a:t>preprogrammed return values</a:t>
            </a:r>
            <a:r>
              <a:rPr lang="en-US" dirty="0" smtClean="0"/>
              <a:t>.</a:t>
            </a:r>
          </a:p>
          <a:p>
            <a:pPr marL="114300" indent="0">
              <a:buNone/>
            </a:pPr>
            <a:endParaRPr lang="en-US" dirty="0" smtClean="0"/>
          </a:p>
          <a:p>
            <a:r>
              <a:rPr lang="en-US" dirty="0"/>
              <a:t>A </a:t>
            </a:r>
            <a:r>
              <a:rPr lang="en-US" b="1" dirty="0"/>
              <a:t>mock</a:t>
            </a:r>
            <a:r>
              <a:rPr lang="en-US" dirty="0"/>
              <a:t> is a fake class that can be </a:t>
            </a:r>
            <a:r>
              <a:rPr lang="en-US" b="1" dirty="0"/>
              <a:t>examined after the test is finished </a:t>
            </a:r>
            <a:r>
              <a:rPr lang="en-US" dirty="0"/>
              <a:t>for its interactions with the class under test</a:t>
            </a:r>
            <a:r>
              <a:rPr lang="en-US" dirty="0" smtClean="0"/>
              <a:t>.</a:t>
            </a:r>
          </a:p>
          <a:p>
            <a:pPr marL="114300" indent="0">
              <a:buNone/>
            </a:pPr>
            <a:endParaRPr lang="en-US" dirty="0"/>
          </a:p>
          <a:p>
            <a:r>
              <a:rPr lang="en-US" dirty="0"/>
              <a:t>Typical mocks are classes with side effects that need to be examined, </a:t>
            </a:r>
            <a:r>
              <a:rPr lang="en-US" b="1" dirty="0"/>
              <a:t>e.g. a class that sends emails or sends data to another external service</a:t>
            </a:r>
            <a:r>
              <a:rPr lang="en-US" dirty="0"/>
              <a:t>.</a:t>
            </a:r>
          </a:p>
        </p:txBody>
      </p:sp>
    </p:spTree>
    <p:extLst>
      <p:ext uri="{BB962C8B-B14F-4D97-AF65-F5344CB8AC3E}">
        <p14:creationId xmlns:p14="http://schemas.microsoft.com/office/powerpoint/2010/main" val="1243987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Stubbing and Mocking with </a:t>
            </a:r>
            <a:r>
              <a:rPr lang="en-US" dirty="0" err="1" smtClean="0"/>
              <a:t>Mockito</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smtClean="0"/>
              <a:t>Typically</a:t>
            </a:r>
            <a:r>
              <a:rPr lang="en-US" dirty="0"/>
              <a:t>, we mock all other classes that interact with the class that we want to test. </a:t>
            </a:r>
            <a:r>
              <a:rPr lang="en-US" b="1" dirty="0" err="1"/>
              <a:t>Mockito</a:t>
            </a:r>
            <a:r>
              <a:rPr lang="en-US" b="1" dirty="0"/>
              <a:t> uses "mocks" for </a:t>
            </a:r>
            <a:r>
              <a:rPr lang="en-US" b="1" dirty="0" smtClean="0"/>
              <a:t>everything.</a:t>
            </a:r>
          </a:p>
          <a:p>
            <a:r>
              <a:rPr lang="en-US" dirty="0" smtClean="0"/>
              <a:t>Common </a:t>
            </a:r>
            <a:r>
              <a:rPr lang="en-US" dirty="0"/>
              <a:t>targets for mocking are:</a:t>
            </a:r>
          </a:p>
          <a:p>
            <a:pPr marL="571500" lvl="1" indent="0">
              <a:buNone/>
            </a:pPr>
            <a:r>
              <a:rPr lang="en-US" dirty="0"/>
              <a:t>Database </a:t>
            </a:r>
            <a:r>
              <a:rPr lang="en-US" dirty="0" smtClean="0"/>
              <a:t>connections,</a:t>
            </a:r>
          </a:p>
          <a:p>
            <a:pPr marL="571500" lvl="1" indent="0">
              <a:buNone/>
            </a:pPr>
            <a:r>
              <a:rPr lang="en-US" dirty="0" smtClean="0"/>
              <a:t>Web </a:t>
            </a:r>
            <a:r>
              <a:rPr lang="en-US" dirty="0"/>
              <a:t>services,</a:t>
            </a:r>
          </a:p>
          <a:p>
            <a:pPr marL="571500" lvl="1" indent="0">
              <a:buNone/>
            </a:pPr>
            <a:r>
              <a:rPr lang="en-US" dirty="0"/>
              <a:t>Classes that are slow ,</a:t>
            </a:r>
          </a:p>
          <a:p>
            <a:pPr marL="571500" lvl="1" indent="0">
              <a:buNone/>
            </a:pPr>
            <a:r>
              <a:rPr lang="en-US" dirty="0"/>
              <a:t>Classes with side </a:t>
            </a:r>
            <a:r>
              <a:rPr lang="en-US" dirty="0" smtClean="0"/>
              <a:t>effects and </a:t>
            </a:r>
            <a:r>
              <a:rPr lang="en-US" dirty="0"/>
              <a:t> non-deterministic behavior</a:t>
            </a:r>
            <a:r>
              <a:rPr lang="en-US" dirty="0" smtClean="0"/>
              <a:t>.</a:t>
            </a:r>
          </a:p>
          <a:p>
            <a:pPr marL="571500" lvl="1" indent="0">
              <a:buNone/>
            </a:pPr>
            <a:endParaRPr lang="en-US" dirty="0"/>
          </a:p>
          <a:p>
            <a:endParaRPr lang="en-US" dirty="0"/>
          </a:p>
        </p:txBody>
      </p:sp>
    </p:spTree>
    <p:extLst>
      <p:ext uri="{BB962C8B-B14F-4D97-AF65-F5344CB8AC3E}">
        <p14:creationId xmlns:p14="http://schemas.microsoft.com/office/powerpoint/2010/main" val="969324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 the Testing </a:t>
            </a:r>
            <a:r>
              <a:rPr lang="en-US" dirty="0" smtClean="0"/>
              <a:t>Pyramid</a:t>
            </a:r>
            <a:endParaRPr lang="en-US" dirty="0"/>
          </a:p>
        </p:txBody>
      </p:sp>
      <p:sp>
        <p:nvSpPr>
          <p:cNvPr id="3" name="Text Placeholder 2"/>
          <p:cNvSpPr>
            <a:spLocks noGrp="1"/>
          </p:cNvSpPr>
          <p:nvPr>
            <p:ph type="body" idx="1"/>
          </p:nvPr>
        </p:nvSpPr>
        <p:spPr/>
        <p:txBody>
          <a:bodyPr/>
          <a:lstStyle/>
          <a:p>
            <a:pPr marL="114300" indent="0">
              <a:buNone/>
            </a:pPr>
            <a:endParaRPr lang="en-US" dirty="0"/>
          </a:p>
        </p:txBody>
      </p:sp>
      <p:pic>
        <p:nvPicPr>
          <p:cNvPr id="1026" name="Picture 2" descr="C:\Users\USER06\Desktop\Unit test\pyram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41187"/>
            <a:ext cx="2743200" cy="168706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ER06\Desktop\Unit test\1_6M7_pT_2HJR-o-AXgkHU0g.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884621"/>
            <a:ext cx="21336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USER06\Desktop\Unit test\android_test_pyramid.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884621"/>
            <a:ext cx="2282825" cy="1662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116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hlinkClick r:id="rId2"/>
              </a:rPr>
              <a:t>Test methods</a:t>
            </a: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6709356"/>
              </p:ext>
            </p:extLst>
          </p:nvPr>
        </p:nvGraphicFramePr>
        <p:xfrm>
          <a:off x="515144" y="1152525"/>
          <a:ext cx="8113712" cy="3416300"/>
        </p:xfrm>
        <a:graphic>
          <a:graphicData uri="http://schemas.openxmlformats.org/drawingml/2006/table">
            <a:tbl>
              <a:tblPr/>
              <a:tblGrid>
                <a:gridCol w="2151856"/>
                <a:gridCol w="5961856"/>
              </a:tblGrid>
              <a:tr h="200959">
                <a:tc>
                  <a:txBody>
                    <a:bodyPr/>
                    <a:lstStyle/>
                    <a:p>
                      <a:pPr algn="l" rtl="0" fontAlgn="t"/>
                      <a:r>
                        <a:rPr lang="en-US" sz="900" b="1">
                          <a:effectLst/>
                        </a:rPr>
                        <a:t>JUnit 4</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900" b="1">
                          <a:effectLst/>
                        </a:rPr>
                        <a:t>Description</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200959">
                <a:tc>
                  <a:txBody>
                    <a:bodyPr/>
                    <a:lstStyle/>
                    <a:p>
                      <a:pPr algn="l" rtl="0" fontAlgn="t"/>
                      <a:r>
                        <a:rPr lang="en-US" sz="900" b="0" i="0" dirty="0">
                          <a:effectLst/>
                          <a:latin typeface="inherit" charset="0"/>
                        </a:rPr>
                        <a:t>import </a:t>
                      </a:r>
                      <a:r>
                        <a:rPr lang="en-US" sz="900" b="0" i="0" dirty="0" err="1">
                          <a:effectLst/>
                          <a:latin typeface="inherit" charset="0"/>
                        </a:rPr>
                        <a:t>org.junit</a:t>
                      </a:r>
                      <a:r>
                        <a:rPr lang="en-US" sz="900" b="0" i="0" dirty="0">
                          <a:effectLst/>
                          <a:latin typeface="inherit" charset="0"/>
                        </a:rPr>
                        <a:t>.*</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900" b="0" i="0">
                          <a:effectLst/>
                          <a:latin typeface="inherit" charset="0"/>
                        </a:rPr>
                        <a:t>Import statement for using the following annotations.</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200959">
                <a:tc>
                  <a:txBody>
                    <a:bodyPr/>
                    <a:lstStyle/>
                    <a:p>
                      <a:pPr algn="l" rtl="0" fontAlgn="t"/>
                      <a:r>
                        <a:rPr lang="en-US" sz="900" b="0" i="0" dirty="0">
                          <a:effectLst/>
                          <a:latin typeface="inherit" charset="0"/>
                        </a:rPr>
                        <a:t>@Test</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900" b="0" i="0" dirty="0">
                          <a:effectLst/>
                          <a:latin typeface="inherit" charset="0"/>
                        </a:rPr>
                        <a:t>Identifies a method as a test method.</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341630">
                <a:tc>
                  <a:txBody>
                    <a:bodyPr/>
                    <a:lstStyle/>
                    <a:p>
                      <a:pPr algn="l" rtl="0" fontAlgn="t"/>
                      <a:r>
                        <a:rPr lang="en-US" sz="900" b="0" i="0" dirty="0">
                          <a:effectLst/>
                          <a:latin typeface="inherit" charset="0"/>
                        </a:rPr>
                        <a:t>@Before</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900" b="0" i="0">
                          <a:effectLst/>
                          <a:latin typeface="inherit" charset="0"/>
                        </a:rPr>
                        <a:t>Executed before each test. It is used to prepare the test environment (e.g., read input data, initialize the class).</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482301">
                <a:tc>
                  <a:txBody>
                    <a:bodyPr/>
                    <a:lstStyle/>
                    <a:p>
                      <a:pPr algn="l" rtl="0" fontAlgn="t"/>
                      <a:r>
                        <a:rPr lang="en-US" sz="900" b="0" i="0">
                          <a:effectLst/>
                          <a:latin typeface="inherit" charset="0"/>
                        </a:rPr>
                        <a:t>@After</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900" b="0" i="0">
                          <a:effectLst/>
                          <a:latin typeface="inherit" charset="0"/>
                        </a:rPr>
                        <a:t>Executed after each test. It is used to cleanup the test environment (e.g., delete temporary data, restore defaults). It can also save memory by cleaning up expensive memory structures.</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482301">
                <a:tc>
                  <a:txBody>
                    <a:bodyPr/>
                    <a:lstStyle/>
                    <a:p>
                      <a:pPr algn="l" rtl="0" fontAlgn="t"/>
                      <a:r>
                        <a:rPr lang="en-US" sz="900" b="0" i="0">
                          <a:effectLst/>
                          <a:latin typeface="inherit" charset="0"/>
                        </a:rPr>
                        <a:t>@BeforeClass</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900" b="0" i="0">
                          <a:effectLst/>
                          <a:latin typeface="inherit" charset="0"/>
                        </a:rPr>
                        <a:t>Executed once, before the start of all tests. It is used to perform time intensive activities, for example, to connect to a database. Methods marked with this annotation need to be defined as static to work with JUnit.</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482301">
                <a:tc>
                  <a:txBody>
                    <a:bodyPr/>
                    <a:lstStyle/>
                    <a:p>
                      <a:pPr algn="l" rtl="0" fontAlgn="t"/>
                      <a:r>
                        <a:rPr lang="en-US" sz="900" b="0" i="0">
                          <a:effectLst/>
                          <a:latin typeface="inherit" charset="0"/>
                        </a:rPr>
                        <a:t>@AfterClass</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900" b="0" i="0">
                          <a:effectLst/>
                          <a:latin typeface="inherit" charset="0"/>
                        </a:rPr>
                        <a:t>Executed once, after all tests have been finished. It is used to perform clean-up activities, for example, to disconnect from a database. Methods annotated with this annotation need to be defined as static to work with JUnit.</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622972">
                <a:tc>
                  <a:txBody>
                    <a:bodyPr/>
                    <a:lstStyle/>
                    <a:p>
                      <a:pPr algn="l" rtl="0" fontAlgn="t"/>
                      <a:r>
                        <a:rPr lang="en-US" sz="900" b="0" i="0">
                          <a:effectLst/>
                          <a:latin typeface="inherit" charset="0"/>
                        </a:rPr>
                        <a:t>@Ignore or @Ignore("Why disabled")</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900" b="0" i="0">
                          <a:effectLst/>
                          <a:latin typeface="inherit" charset="0"/>
                        </a:rPr>
                        <a:t>Marks that the test should be disabled. This is useful when the underlying code has been changed and the test case has not yet been adapted. Or if the execution time of this test is too long to be included. It is best practice to provide the optional description, why the test is disabled.</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200959">
                <a:tc>
                  <a:txBody>
                    <a:bodyPr/>
                    <a:lstStyle/>
                    <a:p>
                      <a:pPr algn="l" rtl="0" fontAlgn="t"/>
                      <a:r>
                        <a:rPr lang="en-US" sz="900" b="0" i="0">
                          <a:effectLst/>
                          <a:latin typeface="inherit" charset="0"/>
                        </a:rPr>
                        <a:t>@Test (expected = Exception.class)</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900" b="0" i="0">
                          <a:effectLst/>
                          <a:latin typeface="inherit" charset="0"/>
                        </a:rPr>
                        <a:t>Fails if the method does not throw the named exception.</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200959">
                <a:tc>
                  <a:txBody>
                    <a:bodyPr/>
                    <a:lstStyle/>
                    <a:p>
                      <a:pPr algn="l" rtl="0" fontAlgn="t"/>
                      <a:r>
                        <a:rPr lang="en-US" sz="900" b="0" i="0">
                          <a:effectLst/>
                          <a:latin typeface="inherit" charset="0"/>
                        </a:rPr>
                        <a:t>@Test(timeout=100)</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900" b="0" i="0" dirty="0">
                          <a:effectLst/>
                          <a:latin typeface="inherit" charset="0"/>
                        </a:rPr>
                        <a:t>Fails if the method takes longer than 100 milliseconds.</a:t>
                      </a:r>
                    </a:p>
                  </a:txBody>
                  <a:tcPr marL="60288" marR="60288" marT="30144" marB="30144">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92791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a:rPr>
              <a:t>Assert statements</a:t>
            </a:r>
            <a:r>
              <a:rPr lang="en-US" dirty="0"/>
              <a:t/>
            </a:r>
            <a:br>
              <a:rPr lang="en-US" dirty="0"/>
            </a:b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27997535"/>
              </p:ext>
            </p:extLst>
          </p:nvPr>
        </p:nvGraphicFramePr>
        <p:xfrm>
          <a:off x="311150" y="1200151"/>
          <a:ext cx="8521700" cy="3029958"/>
        </p:xfrm>
        <a:graphic>
          <a:graphicData uri="http://schemas.openxmlformats.org/drawingml/2006/table">
            <a:tbl>
              <a:tblPr/>
              <a:tblGrid>
                <a:gridCol w="3194050"/>
                <a:gridCol w="5327650"/>
              </a:tblGrid>
              <a:tr h="492845">
                <a:tc>
                  <a:txBody>
                    <a:bodyPr/>
                    <a:lstStyle/>
                    <a:p>
                      <a:pPr algn="l" rtl="0" fontAlgn="t"/>
                      <a:r>
                        <a:rPr lang="en-US" sz="1000" b="1" dirty="0">
                          <a:effectLst/>
                        </a:rPr>
                        <a:t>Statement</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1">
                          <a:effectLst/>
                        </a:rPr>
                        <a:t>Description</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506553">
                <a:tc>
                  <a:txBody>
                    <a:bodyPr/>
                    <a:lstStyle/>
                    <a:p>
                      <a:pPr algn="l" rtl="0" fontAlgn="t"/>
                      <a:r>
                        <a:rPr lang="en-US" sz="1000" b="0" i="0" dirty="0">
                          <a:effectLst/>
                          <a:latin typeface="inherit" charset="0"/>
                        </a:rPr>
                        <a:t>fail([message])</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i="0" dirty="0">
                          <a:effectLst/>
                          <a:latin typeface="inherit" charset="0"/>
                        </a:rPr>
                        <a:t>Let the method fail. Might be used to check that a certain part of the code is not reached or to have a failing test before the test code is implemented. The message parameter is optional.</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211064">
                <a:tc>
                  <a:txBody>
                    <a:bodyPr/>
                    <a:lstStyle/>
                    <a:p>
                      <a:pPr algn="l" rtl="0" fontAlgn="t"/>
                      <a:r>
                        <a:rPr lang="en-US" sz="1000" b="0" i="0">
                          <a:effectLst/>
                          <a:latin typeface="inherit" charset="0"/>
                        </a:rPr>
                        <a:t>assertTrue([message,] boolean condition)</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i="0">
                          <a:effectLst/>
                          <a:latin typeface="inherit" charset="0"/>
                        </a:rPr>
                        <a:t>Checks that the boolean condition is true.</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211064">
                <a:tc>
                  <a:txBody>
                    <a:bodyPr/>
                    <a:lstStyle/>
                    <a:p>
                      <a:pPr algn="l" rtl="0" fontAlgn="t"/>
                      <a:r>
                        <a:rPr lang="en-US" sz="1000" b="0" i="0">
                          <a:effectLst/>
                          <a:latin typeface="inherit" charset="0"/>
                        </a:rPr>
                        <a:t>assertFalse([message,] boolean condition)</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i="0" dirty="0">
                          <a:effectLst/>
                          <a:latin typeface="inherit" charset="0"/>
                        </a:rPr>
                        <a:t>Checks that the </a:t>
                      </a:r>
                      <a:r>
                        <a:rPr lang="en-US" sz="1000" b="0" i="0" dirty="0" err="1">
                          <a:effectLst/>
                          <a:latin typeface="inherit" charset="0"/>
                        </a:rPr>
                        <a:t>boolean</a:t>
                      </a:r>
                      <a:r>
                        <a:rPr lang="en-US" sz="1000" b="0" i="0" dirty="0">
                          <a:effectLst/>
                          <a:latin typeface="inherit" charset="0"/>
                        </a:rPr>
                        <a:t> condition is false.</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358808">
                <a:tc>
                  <a:txBody>
                    <a:bodyPr/>
                    <a:lstStyle/>
                    <a:p>
                      <a:pPr algn="l" rtl="0" fontAlgn="t"/>
                      <a:r>
                        <a:rPr lang="en-US" sz="1000" b="0" i="0">
                          <a:effectLst/>
                          <a:latin typeface="inherit" charset="0"/>
                        </a:rPr>
                        <a:t>assertEquals([message,] expected, actual)</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i="0">
                          <a:effectLst/>
                          <a:latin typeface="inherit" charset="0"/>
                        </a:rPr>
                        <a:t>Tests that two values are the same. Note: for arrays the reference is checked not the content of the arrays.</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358808">
                <a:tc>
                  <a:txBody>
                    <a:bodyPr/>
                    <a:lstStyle/>
                    <a:p>
                      <a:pPr algn="l" rtl="0" fontAlgn="t"/>
                      <a:r>
                        <a:rPr lang="en-US" sz="1000" b="0" i="0">
                          <a:effectLst/>
                          <a:latin typeface="inherit" charset="0"/>
                        </a:rPr>
                        <a:t>assertEquals([message,] expected, actual, tolerance)</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i="0">
                          <a:effectLst/>
                          <a:latin typeface="inherit" charset="0"/>
                        </a:rPr>
                        <a:t>Test that float or double values match. The tolerance is the number of decimals which must be the same.</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211064">
                <a:tc>
                  <a:txBody>
                    <a:bodyPr/>
                    <a:lstStyle/>
                    <a:p>
                      <a:pPr algn="l" rtl="0" fontAlgn="t"/>
                      <a:r>
                        <a:rPr lang="en-US" sz="1000" b="0" i="0">
                          <a:effectLst/>
                          <a:latin typeface="inherit" charset="0"/>
                        </a:rPr>
                        <a:t>assertNull([message,] object)</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i="0">
                          <a:effectLst/>
                          <a:latin typeface="inherit" charset="0"/>
                        </a:rPr>
                        <a:t>Checks that the object is null.</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211064">
                <a:tc>
                  <a:txBody>
                    <a:bodyPr/>
                    <a:lstStyle/>
                    <a:p>
                      <a:pPr algn="l" rtl="0" fontAlgn="t"/>
                      <a:r>
                        <a:rPr lang="en-US" sz="1000" b="0" i="0">
                          <a:effectLst/>
                          <a:latin typeface="inherit" charset="0"/>
                        </a:rPr>
                        <a:t>assertNotNull([message,] object)</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i="0">
                          <a:effectLst/>
                          <a:latin typeface="inherit" charset="0"/>
                        </a:rPr>
                        <a:t>Checks that the object is not null.</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211064">
                <a:tc>
                  <a:txBody>
                    <a:bodyPr/>
                    <a:lstStyle/>
                    <a:p>
                      <a:pPr algn="l" rtl="0" fontAlgn="t"/>
                      <a:r>
                        <a:rPr lang="en-US" sz="1000" b="0" i="0">
                          <a:effectLst/>
                          <a:latin typeface="inherit" charset="0"/>
                        </a:rPr>
                        <a:t>assertSame([message,] expected, actual)</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i="0">
                          <a:effectLst/>
                          <a:latin typeface="inherit" charset="0"/>
                        </a:rPr>
                        <a:t>Checks that both variables refer to the same object.</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r h="211064">
                <a:tc>
                  <a:txBody>
                    <a:bodyPr/>
                    <a:lstStyle/>
                    <a:p>
                      <a:pPr algn="l" rtl="0" fontAlgn="t"/>
                      <a:r>
                        <a:rPr lang="en-US" sz="1000" b="0" i="0">
                          <a:effectLst/>
                          <a:latin typeface="inherit" charset="0"/>
                        </a:rPr>
                        <a:t>assertNotSame([message,] expected, actual)</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000" b="0" i="0" dirty="0">
                          <a:effectLst/>
                          <a:latin typeface="inherit" charset="0"/>
                        </a:rPr>
                        <a:t>Checks that both variables refer to different objects.</a:t>
                      </a:r>
                    </a:p>
                  </a:txBody>
                  <a:tcPr marL="63319" marR="63319" marT="31660" marB="3166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6595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Doubles</a:t>
            </a:r>
          </a:p>
        </p:txBody>
      </p:sp>
      <p:sp>
        <p:nvSpPr>
          <p:cNvPr id="3" name="Text Placeholder 2"/>
          <p:cNvSpPr>
            <a:spLocks noGrp="1"/>
          </p:cNvSpPr>
          <p:nvPr>
            <p:ph type="body" idx="1"/>
          </p:nvPr>
        </p:nvSpPr>
        <p:spPr/>
        <p:txBody>
          <a:bodyPr/>
          <a:lstStyle/>
          <a:p>
            <a:endParaRPr lang="en-US" dirty="0"/>
          </a:p>
          <a:p>
            <a:r>
              <a:rPr lang="en-US" dirty="0"/>
              <a:t>A test double is an object that can stand in for a real object in a </a:t>
            </a:r>
            <a:r>
              <a:rPr lang="en-US" dirty="0" smtClean="0"/>
              <a:t>test</a:t>
            </a:r>
          </a:p>
          <a:p>
            <a:r>
              <a:rPr lang="en-US" dirty="0"/>
              <a:t>S</a:t>
            </a:r>
            <a:r>
              <a:rPr lang="en-US" dirty="0" smtClean="0"/>
              <a:t>imilar </a:t>
            </a:r>
            <a:r>
              <a:rPr lang="en-US" dirty="0"/>
              <a:t>to how a stunt double stands in for an actor in a movie</a:t>
            </a:r>
            <a:r>
              <a:rPr lang="en-US" dirty="0" smtClean="0"/>
              <a:t>.</a:t>
            </a:r>
          </a:p>
          <a:p>
            <a:r>
              <a:rPr lang="en-US" dirty="0"/>
              <a:t>The most common types of test </a:t>
            </a:r>
            <a:r>
              <a:rPr lang="en-US" dirty="0" smtClean="0"/>
              <a:t>doubles</a:t>
            </a:r>
          </a:p>
          <a:p>
            <a:r>
              <a:rPr lang="en-US" dirty="0" smtClean="0"/>
              <a:t> </a:t>
            </a:r>
            <a:r>
              <a:rPr lang="en-US" dirty="0"/>
              <a:t>are </a:t>
            </a:r>
            <a:r>
              <a:rPr lang="en-US" dirty="0" smtClean="0"/>
              <a:t>stubs</a:t>
            </a:r>
            <a:r>
              <a:rPr lang="en-US" dirty="0"/>
              <a:t>, </a:t>
            </a:r>
            <a:r>
              <a:rPr lang="en-US" dirty="0" smtClean="0"/>
              <a:t>mocks</a:t>
            </a:r>
            <a:r>
              <a:rPr lang="en-US" dirty="0"/>
              <a:t>, </a:t>
            </a:r>
            <a:r>
              <a:rPr lang="en-US" dirty="0" smtClean="0"/>
              <a:t>and </a:t>
            </a:r>
            <a:r>
              <a:rPr lang="en-US" dirty="0"/>
              <a:t>fakes.</a:t>
            </a:r>
          </a:p>
          <a:p>
            <a:pPr marL="114300" indent="0">
              <a:buNone/>
            </a:pPr>
            <a:endParaRPr lang="en-US" dirty="0"/>
          </a:p>
        </p:txBody>
      </p:sp>
      <p:pic>
        <p:nvPicPr>
          <p:cNvPr id="3075" name="Picture 3" descr="C:\Users\USER06\Desktop\Unit test\0_AtEcgjYzyuEmkWi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266950"/>
            <a:ext cx="3448787"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228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Fake</a:t>
            </a:r>
            <a:br>
              <a:rPr lang="en-US" b="1" dirty="0"/>
            </a:br>
            <a:endParaRPr lang="en-US" dirty="0"/>
          </a:p>
        </p:txBody>
      </p:sp>
      <p:sp>
        <p:nvSpPr>
          <p:cNvPr id="3" name="Text Placeholder 2"/>
          <p:cNvSpPr>
            <a:spLocks noGrp="1"/>
          </p:cNvSpPr>
          <p:nvPr>
            <p:ph type="body" idx="1"/>
          </p:nvPr>
        </p:nvSpPr>
        <p:spPr/>
        <p:txBody>
          <a:bodyPr/>
          <a:lstStyle/>
          <a:p>
            <a:r>
              <a:rPr lang="en-US" b="1" i="1" dirty="0"/>
              <a:t>Fakes are objects that have working implementations, but not same as production one. Usually they take some shortcut and have simplified version of production code</a:t>
            </a:r>
            <a:r>
              <a:rPr lang="en-US" b="1" i="1" dirty="0" smtClean="0"/>
              <a:t>.</a:t>
            </a:r>
          </a:p>
          <a:p>
            <a:endParaRPr lang="en-US" b="1" i="1" dirty="0"/>
          </a:p>
          <a:p>
            <a:r>
              <a:rPr lang="en-US" dirty="0">
                <a:solidFill>
                  <a:srgbClr val="FF0000"/>
                </a:solidFill>
              </a:rPr>
              <a:t>Fakes can be used when you </a:t>
            </a:r>
            <a:r>
              <a:rPr lang="en-US" dirty="0" smtClean="0">
                <a:solidFill>
                  <a:srgbClr val="FF0000"/>
                </a:solidFill>
              </a:rPr>
              <a:t>can't</a:t>
            </a:r>
          </a:p>
          <a:p>
            <a:pPr marL="114300" indent="0">
              <a:buNone/>
            </a:pPr>
            <a:r>
              <a:rPr lang="en-US" dirty="0" smtClean="0">
                <a:solidFill>
                  <a:srgbClr val="FF0000"/>
                </a:solidFill>
              </a:rPr>
              <a:t>      use </a:t>
            </a:r>
            <a:r>
              <a:rPr lang="en-US" dirty="0">
                <a:solidFill>
                  <a:srgbClr val="FF0000"/>
                </a:solidFill>
              </a:rPr>
              <a:t>a real implementation in your </a:t>
            </a:r>
            <a:endParaRPr lang="en-US" dirty="0" smtClean="0">
              <a:solidFill>
                <a:srgbClr val="FF0000"/>
              </a:solidFill>
            </a:endParaRPr>
          </a:p>
          <a:p>
            <a:pPr marL="114300" indent="0">
              <a:buNone/>
            </a:pPr>
            <a:r>
              <a:rPr lang="en-US" dirty="0">
                <a:solidFill>
                  <a:srgbClr val="FF0000"/>
                </a:solidFill>
              </a:rPr>
              <a:t> </a:t>
            </a:r>
            <a:r>
              <a:rPr lang="en-US" dirty="0" smtClean="0">
                <a:solidFill>
                  <a:srgbClr val="FF0000"/>
                </a:solidFill>
              </a:rPr>
              <a:t>     test.</a:t>
            </a:r>
            <a:r>
              <a:rPr lang="en-US" dirty="0">
                <a:solidFill>
                  <a:srgbClr val="FF0000"/>
                </a:solidFill>
              </a:rPr>
              <a:t> </a:t>
            </a:r>
            <a:r>
              <a:rPr lang="en-US" dirty="0" smtClean="0">
                <a:solidFill>
                  <a:srgbClr val="FF0000"/>
                </a:solidFill>
              </a:rPr>
              <a:t>(</a:t>
            </a:r>
            <a:r>
              <a:rPr lang="en-US" dirty="0">
                <a:solidFill>
                  <a:srgbClr val="FF0000"/>
                </a:solidFill>
              </a:rPr>
              <a:t>e.g. if the real implementation </a:t>
            </a:r>
            <a:endParaRPr lang="en-US" dirty="0" smtClean="0">
              <a:solidFill>
                <a:srgbClr val="FF0000"/>
              </a:solidFill>
            </a:endParaRPr>
          </a:p>
          <a:p>
            <a:pPr marL="114300" indent="0">
              <a:buNone/>
            </a:pPr>
            <a:r>
              <a:rPr lang="en-US" dirty="0" smtClean="0">
                <a:solidFill>
                  <a:srgbClr val="FF0000"/>
                </a:solidFill>
              </a:rPr>
              <a:t>      is </a:t>
            </a:r>
            <a:r>
              <a:rPr lang="en-US" dirty="0">
                <a:solidFill>
                  <a:srgbClr val="FF0000"/>
                </a:solidFill>
              </a:rPr>
              <a:t>too </a:t>
            </a:r>
            <a:r>
              <a:rPr lang="en-US" dirty="0" smtClean="0">
                <a:solidFill>
                  <a:srgbClr val="FF0000"/>
                </a:solidFill>
              </a:rPr>
              <a:t>slow </a:t>
            </a:r>
            <a:r>
              <a:rPr lang="en-US" dirty="0">
                <a:solidFill>
                  <a:srgbClr val="FF0000"/>
                </a:solidFill>
              </a:rPr>
              <a:t>or it talks over the </a:t>
            </a:r>
            <a:endParaRPr lang="en-US" dirty="0" smtClean="0">
              <a:solidFill>
                <a:srgbClr val="FF0000"/>
              </a:solidFill>
            </a:endParaRPr>
          </a:p>
          <a:p>
            <a:pPr marL="114300" indent="0">
              <a:buNone/>
            </a:pPr>
            <a:r>
              <a:rPr lang="en-US" dirty="0">
                <a:solidFill>
                  <a:srgbClr val="FF0000"/>
                </a:solidFill>
              </a:rPr>
              <a:t> </a:t>
            </a:r>
            <a:r>
              <a:rPr lang="en-US" dirty="0" smtClean="0">
                <a:solidFill>
                  <a:srgbClr val="FF0000"/>
                </a:solidFill>
              </a:rPr>
              <a:t>     network</a:t>
            </a:r>
            <a:r>
              <a:rPr lang="en-US" dirty="0">
                <a:solidFill>
                  <a:srgbClr val="FF0000"/>
                </a:solidFill>
              </a:rPr>
              <a:t>).</a:t>
            </a:r>
            <a:r>
              <a:rPr lang="en-US" dirty="0"/>
              <a:t> </a:t>
            </a:r>
          </a:p>
        </p:txBody>
      </p:sp>
      <p:pic>
        <p:nvPicPr>
          <p:cNvPr id="4098" name="Picture 2" descr="C:\Users\USER06\Desktop\Unit test\0_snrzYwepyaPu3uC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6768" y="1885950"/>
            <a:ext cx="3962400" cy="2798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850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Stub</a:t>
            </a:r>
            <a:endParaRPr lang="en-US" dirty="0"/>
          </a:p>
        </p:txBody>
      </p:sp>
      <p:sp>
        <p:nvSpPr>
          <p:cNvPr id="3" name="Text Placeholder 2"/>
          <p:cNvSpPr>
            <a:spLocks noGrp="1"/>
          </p:cNvSpPr>
          <p:nvPr>
            <p:ph type="body" idx="1"/>
          </p:nvPr>
        </p:nvSpPr>
        <p:spPr/>
        <p:txBody>
          <a:bodyPr/>
          <a:lstStyle/>
          <a:p>
            <a:r>
              <a:rPr lang="en-US" b="1" i="1" dirty="0"/>
              <a:t>Stub is an object that holds predefined data and uses it to answer calls during tests. It is used when we cannot or don’t want to involve objects that would answer with real data or have undesirable side effects</a:t>
            </a:r>
            <a:r>
              <a:rPr lang="en-US" b="1" i="1" dirty="0" smtClean="0"/>
              <a:t>.</a:t>
            </a:r>
          </a:p>
          <a:p>
            <a:r>
              <a:rPr lang="en-US" dirty="0">
                <a:solidFill>
                  <a:srgbClr val="FF0000"/>
                </a:solidFill>
              </a:rPr>
              <a:t>A stub has no logic, and only returns </a:t>
            </a:r>
            <a:endParaRPr lang="en-US" dirty="0" smtClean="0">
              <a:solidFill>
                <a:srgbClr val="FF0000"/>
              </a:solidFill>
            </a:endParaRPr>
          </a:p>
          <a:p>
            <a:pPr marL="114300" indent="0">
              <a:buNone/>
            </a:pPr>
            <a:r>
              <a:rPr lang="en-US" dirty="0">
                <a:solidFill>
                  <a:srgbClr val="FF0000"/>
                </a:solidFill>
              </a:rPr>
              <a:t> </a:t>
            </a:r>
            <a:r>
              <a:rPr lang="en-US" dirty="0" smtClean="0">
                <a:solidFill>
                  <a:srgbClr val="FF0000"/>
                </a:solidFill>
              </a:rPr>
              <a:t>     what </a:t>
            </a:r>
            <a:r>
              <a:rPr lang="en-US" dirty="0">
                <a:solidFill>
                  <a:srgbClr val="FF0000"/>
                </a:solidFill>
              </a:rPr>
              <a:t>you tell it to return. Stubs can </a:t>
            </a:r>
            <a:endParaRPr lang="en-US" dirty="0" smtClean="0">
              <a:solidFill>
                <a:srgbClr val="FF0000"/>
              </a:solidFill>
            </a:endParaRPr>
          </a:p>
          <a:p>
            <a:pPr marL="114300" indent="0">
              <a:buNone/>
            </a:pPr>
            <a:r>
              <a:rPr lang="en-US" dirty="0">
                <a:solidFill>
                  <a:srgbClr val="FF0000"/>
                </a:solidFill>
              </a:rPr>
              <a:t> </a:t>
            </a:r>
            <a:r>
              <a:rPr lang="en-US" dirty="0" smtClean="0">
                <a:solidFill>
                  <a:srgbClr val="FF0000"/>
                </a:solidFill>
              </a:rPr>
              <a:t>     be </a:t>
            </a:r>
            <a:r>
              <a:rPr lang="en-US" dirty="0">
                <a:solidFill>
                  <a:srgbClr val="FF0000"/>
                </a:solidFill>
              </a:rPr>
              <a:t>used when you need an object </a:t>
            </a:r>
            <a:r>
              <a:rPr lang="en-US" dirty="0" smtClean="0">
                <a:solidFill>
                  <a:srgbClr val="FF0000"/>
                </a:solidFill>
              </a:rPr>
              <a:t>to</a:t>
            </a:r>
          </a:p>
          <a:p>
            <a:pPr marL="114300" indent="0">
              <a:buNone/>
            </a:pPr>
            <a:r>
              <a:rPr lang="en-US" dirty="0">
                <a:solidFill>
                  <a:srgbClr val="FF0000"/>
                </a:solidFill>
              </a:rPr>
              <a:t> </a:t>
            </a:r>
            <a:r>
              <a:rPr lang="en-US" dirty="0" smtClean="0">
                <a:solidFill>
                  <a:srgbClr val="FF0000"/>
                </a:solidFill>
              </a:rPr>
              <a:t>     </a:t>
            </a:r>
            <a:r>
              <a:rPr lang="en-US" dirty="0">
                <a:solidFill>
                  <a:srgbClr val="FF0000"/>
                </a:solidFill>
              </a:rPr>
              <a:t>return specific values in order to get </a:t>
            </a:r>
            <a:endParaRPr lang="en-US" dirty="0" smtClean="0">
              <a:solidFill>
                <a:srgbClr val="FF0000"/>
              </a:solidFill>
            </a:endParaRPr>
          </a:p>
          <a:p>
            <a:pPr marL="114300" indent="0">
              <a:buNone/>
            </a:pPr>
            <a:r>
              <a:rPr lang="en-US" dirty="0">
                <a:solidFill>
                  <a:srgbClr val="FF0000"/>
                </a:solidFill>
              </a:rPr>
              <a:t> </a:t>
            </a:r>
            <a:r>
              <a:rPr lang="en-US" dirty="0" smtClean="0">
                <a:solidFill>
                  <a:srgbClr val="FF0000"/>
                </a:solidFill>
              </a:rPr>
              <a:t>     your </a:t>
            </a:r>
            <a:r>
              <a:rPr lang="en-US" dirty="0">
                <a:solidFill>
                  <a:srgbClr val="FF0000"/>
                </a:solidFill>
              </a:rPr>
              <a:t>code under test into a certain </a:t>
            </a:r>
            <a:endParaRPr lang="en-US" dirty="0" smtClean="0">
              <a:solidFill>
                <a:srgbClr val="FF0000"/>
              </a:solidFill>
            </a:endParaRPr>
          </a:p>
          <a:p>
            <a:pPr marL="114300" indent="0">
              <a:buNone/>
            </a:pPr>
            <a:r>
              <a:rPr lang="en-US" dirty="0">
                <a:solidFill>
                  <a:srgbClr val="FF0000"/>
                </a:solidFill>
              </a:rPr>
              <a:t> </a:t>
            </a:r>
            <a:r>
              <a:rPr lang="en-US" dirty="0" smtClean="0">
                <a:solidFill>
                  <a:srgbClr val="FF0000"/>
                </a:solidFill>
              </a:rPr>
              <a:t>     state</a:t>
            </a:r>
            <a:r>
              <a:rPr lang="en-US" dirty="0">
                <a:solidFill>
                  <a:srgbClr val="FF0000"/>
                </a:solidFill>
              </a:rPr>
              <a:t>.</a:t>
            </a:r>
          </a:p>
        </p:txBody>
      </p:sp>
      <p:pic>
        <p:nvPicPr>
          <p:cNvPr id="5122" name="Picture 2" descr="C:\Users\USER06\Desktop\Unit test\0_KdpZaEVy6GNnrUp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190750"/>
            <a:ext cx="3502025" cy="247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964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Mock</a:t>
            </a:r>
            <a:endParaRPr lang="en-US" dirty="0"/>
          </a:p>
        </p:txBody>
      </p:sp>
      <p:sp>
        <p:nvSpPr>
          <p:cNvPr id="3" name="Text Placeholder 2"/>
          <p:cNvSpPr>
            <a:spLocks noGrp="1"/>
          </p:cNvSpPr>
          <p:nvPr>
            <p:ph type="body" idx="1"/>
          </p:nvPr>
        </p:nvSpPr>
        <p:spPr/>
        <p:txBody>
          <a:bodyPr/>
          <a:lstStyle/>
          <a:p>
            <a:r>
              <a:rPr lang="en-US" dirty="0"/>
              <a:t>We use mocks when we don’t want to invoke production code or when there is no easy way to verify, that intended code was executed</a:t>
            </a:r>
            <a:r>
              <a:rPr lang="en-US" dirty="0" smtClean="0"/>
              <a:t>.</a:t>
            </a:r>
          </a:p>
          <a:p>
            <a:r>
              <a:rPr lang="en-US" dirty="0">
                <a:solidFill>
                  <a:srgbClr val="FF0000"/>
                </a:solidFill>
              </a:rPr>
              <a:t>We don’t want to send e-mails each time we run a test.</a:t>
            </a:r>
          </a:p>
          <a:p>
            <a:pPr marL="114300" indent="0">
              <a:buNone/>
            </a:pPr>
            <a:r>
              <a:rPr lang="en-US" dirty="0">
                <a:solidFill>
                  <a:srgbClr val="FF0000"/>
                </a:solidFill>
              </a:rPr>
              <a:t>     Moreover, it is not easy to verify </a:t>
            </a:r>
          </a:p>
          <a:p>
            <a:pPr marL="114300" indent="0">
              <a:buNone/>
            </a:pPr>
            <a:r>
              <a:rPr lang="en-US" dirty="0">
                <a:solidFill>
                  <a:srgbClr val="FF0000"/>
                </a:solidFill>
              </a:rPr>
              <a:t>     in tests that a right email was send</a:t>
            </a:r>
            <a:r>
              <a:rPr lang="en-US" dirty="0" smtClean="0">
                <a:solidFill>
                  <a:srgbClr val="FF0000"/>
                </a:solidFill>
              </a:rPr>
              <a:t>.</a:t>
            </a:r>
          </a:p>
          <a:p>
            <a:pPr marL="114300" indent="0">
              <a:buNone/>
            </a:pPr>
            <a:r>
              <a:rPr lang="en-US" dirty="0">
                <a:solidFill>
                  <a:srgbClr val="FF0000"/>
                </a:solidFill>
              </a:rPr>
              <a:t> </a:t>
            </a:r>
            <a:r>
              <a:rPr lang="en-US" dirty="0" smtClean="0">
                <a:solidFill>
                  <a:srgbClr val="FF0000"/>
                </a:solidFill>
              </a:rPr>
              <a:t>    Only </a:t>
            </a:r>
            <a:r>
              <a:rPr lang="en-US" dirty="0">
                <a:solidFill>
                  <a:srgbClr val="FF0000"/>
                </a:solidFill>
              </a:rPr>
              <a:t>thing we can do is to verify the</a:t>
            </a:r>
          </a:p>
          <a:p>
            <a:pPr marL="114300" indent="0">
              <a:buNone/>
            </a:pPr>
            <a:r>
              <a:rPr lang="en-US" dirty="0">
                <a:solidFill>
                  <a:srgbClr val="FF0000"/>
                </a:solidFill>
              </a:rPr>
              <a:t>     outputs of the functionality that is</a:t>
            </a:r>
          </a:p>
          <a:p>
            <a:pPr marL="114300" indent="0">
              <a:buNone/>
            </a:pPr>
            <a:r>
              <a:rPr lang="en-US" dirty="0">
                <a:solidFill>
                  <a:srgbClr val="FF0000"/>
                </a:solidFill>
              </a:rPr>
              <a:t>     exercised in our test. In other worlds, </a:t>
            </a:r>
          </a:p>
          <a:p>
            <a:pPr marL="114300" indent="0">
              <a:buNone/>
            </a:pPr>
            <a:r>
              <a:rPr lang="en-US" dirty="0">
                <a:solidFill>
                  <a:srgbClr val="FF0000"/>
                </a:solidFill>
              </a:rPr>
              <a:t>     verify that e-mail sending service was called.</a:t>
            </a:r>
            <a:endParaRPr lang="en-US" dirty="0" smtClean="0">
              <a:solidFill>
                <a:srgbClr val="FF0000"/>
              </a:solidFill>
            </a:endParaRPr>
          </a:p>
          <a:p>
            <a:pPr marL="114300" indent="0">
              <a:buNone/>
            </a:pPr>
            <a:endParaRPr lang="en-US" dirty="0">
              <a:solidFill>
                <a:srgbClr val="FF0000"/>
              </a:solidFill>
            </a:endParaRPr>
          </a:p>
          <a:p>
            <a:pPr marL="114300" indent="0">
              <a:buNone/>
            </a:pPr>
            <a:endParaRPr lang="en-US" dirty="0">
              <a:solidFill>
                <a:srgbClr val="FF0000"/>
              </a:solidFill>
            </a:endParaRPr>
          </a:p>
          <a:p>
            <a:endParaRPr lang="en-US" dirty="0" smtClean="0"/>
          </a:p>
          <a:p>
            <a:endParaRPr lang="en-US" dirty="0" smtClean="0"/>
          </a:p>
          <a:p>
            <a:pPr marL="114300" indent="0">
              <a:buNone/>
            </a:pPr>
            <a:endParaRPr lang="en-US" dirty="0" smtClean="0">
              <a:solidFill>
                <a:srgbClr val="FF0000"/>
              </a:solidFill>
            </a:endParaRPr>
          </a:p>
          <a:p>
            <a:pPr marL="114300" indent="0">
              <a:buNone/>
            </a:pPr>
            <a:r>
              <a:rPr lang="en-US" dirty="0" smtClean="0">
                <a:solidFill>
                  <a:srgbClr val="FF0000"/>
                </a:solidFill>
              </a:rPr>
              <a:t>     </a:t>
            </a:r>
            <a:endParaRPr lang="en-US" dirty="0"/>
          </a:p>
        </p:txBody>
      </p:sp>
      <p:pic>
        <p:nvPicPr>
          <p:cNvPr id="6146" name="Picture 2" descr="C:\Users\USER06\Desktop\Unit test\0_k7mwTF60slyMxRl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343150"/>
            <a:ext cx="3452602"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088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and Then</a:t>
            </a:r>
            <a:endParaRPr lang="en-US" dirty="0"/>
          </a:p>
        </p:txBody>
      </p:sp>
      <p:sp>
        <p:nvSpPr>
          <p:cNvPr id="3" name="Text Placeholder 2"/>
          <p:cNvSpPr>
            <a:spLocks noGrp="1"/>
          </p:cNvSpPr>
          <p:nvPr>
            <p:ph type="body" idx="1"/>
          </p:nvPr>
        </p:nvSpPr>
        <p:spPr/>
        <p:txBody>
          <a:bodyPr/>
          <a:lstStyle/>
          <a:p>
            <a:r>
              <a:rPr lang="en-US" dirty="0"/>
              <a:t> use when(mock).</a:t>
            </a:r>
            <a:r>
              <a:rPr lang="en-US" dirty="0" err="1"/>
              <a:t>thenReturn</a:t>
            </a:r>
            <a:r>
              <a:rPr lang="en-US" dirty="0"/>
              <a:t>(value) to specify the stub value for a method</a:t>
            </a:r>
            <a:r>
              <a:rPr lang="en-US" dirty="0" smtClean="0"/>
              <a:t>.</a:t>
            </a:r>
          </a:p>
          <a:p>
            <a:endParaRPr lang="en-US" dirty="0"/>
          </a:p>
          <a:p>
            <a:r>
              <a:rPr lang="en-US" dirty="0"/>
              <a:t>when(</a:t>
            </a:r>
            <a:r>
              <a:rPr lang="en-US" dirty="0" err="1"/>
              <a:t>listMock.add</a:t>
            </a:r>
            <a:r>
              <a:rPr lang="en-US" dirty="0"/>
              <a:t>(</a:t>
            </a:r>
            <a:r>
              <a:rPr lang="en-US" dirty="0" err="1"/>
              <a:t>anyString</a:t>
            </a:r>
            <a:r>
              <a:rPr lang="en-US" dirty="0"/>
              <a:t>())).</a:t>
            </a:r>
            <a:r>
              <a:rPr lang="en-US" dirty="0" err="1"/>
              <a:t>thenReturn</a:t>
            </a:r>
            <a:r>
              <a:rPr lang="en-US" dirty="0"/>
              <a:t>(false);</a:t>
            </a:r>
          </a:p>
        </p:txBody>
      </p:sp>
    </p:spTree>
    <p:extLst>
      <p:ext uri="{BB962C8B-B14F-4D97-AF65-F5344CB8AC3E}">
        <p14:creationId xmlns:p14="http://schemas.microsoft.com/office/powerpoint/2010/main" val="1678709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1284</TotalTime>
  <Words>858</Words>
  <Application>Microsoft Macintosh PowerPoint</Application>
  <PresentationFormat>On-screen Show (16:9)</PresentationFormat>
  <Paragraphs>100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inherit</vt:lpstr>
      <vt:lpstr>Droid Sans</vt:lpstr>
      <vt:lpstr>Droid Serif</vt:lpstr>
      <vt:lpstr>Oswald</vt:lpstr>
      <vt:lpstr>Raleway</vt:lpstr>
      <vt:lpstr>Arial</vt:lpstr>
      <vt:lpstr>Simple Light</vt:lpstr>
      <vt:lpstr>Unit test</vt:lpstr>
      <vt:lpstr>Understand the Testing Pyramid</vt:lpstr>
      <vt:lpstr>Test methods</vt:lpstr>
      <vt:lpstr>Assert statements </vt:lpstr>
      <vt:lpstr>Test Doubles</vt:lpstr>
      <vt:lpstr>Fake </vt:lpstr>
      <vt:lpstr>Stub</vt:lpstr>
      <vt:lpstr>Mock</vt:lpstr>
      <vt:lpstr>When and Then</vt:lpstr>
      <vt:lpstr>Stub and Mocks</vt:lpstr>
      <vt:lpstr>Stubbing and Mocking with Mockito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PARSE PLATFORM</dc:title>
  <dc:creator>USER06</dc:creator>
  <cp:lastModifiedBy>Sunil Soni</cp:lastModifiedBy>
  <cp:revision>35</cp:revision>
  <dcterms:modified xsi:type="dcterms:W3CDTF">2019-09-21T13:54:40Z</dcterms:modified>
</cp:coreProperties>
</file>