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2"/>
  </p:notesMasterIdLst>
  <p:handoutMasterIdLst>
    <p:handoutMasterId r:id="rId13"/>
  </p:handoutMasterIdLst>
  <p:sldIdLst>
    <p:sldId id="267" r:id="rId5"/>
    <p:sldId id="260" r:id="rId6"/>
    <p:sldId id="314" r:id="rId7"/>
    <p:sldId id="297" r:id="rId8"/>
    <p:sldId id="313" r:id="rId9"/>
    <p:sldId id="311" r:id="rId10"/>
    <p:sldId id="31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8C0"/>
    <a:srgbClr val="0B3A24"/>
    <a:srgbClr val="F2295F"/>
    <a:srgbClr val="1D9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75655" autoAdjust="0"/>
  </p:normalViewPr>
  <p:slideViewPr>
    <p:cSldViewPr snapToGrid="0">
      <p:cViewPr varScale="1">
        <p:scale>
          <a:sx n="67" d="100"/>
          <a:sy n="67" d="100"/>
        </p:scale>
        <p:origin x="1206" y="33"/>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r>
            <a:rPr lang="en-US" sz="2400" dirty="0">
              <a:solidFill>
                <a:schemeClr val="accent2"/>
              </a:solidFill>
              <a:latin typeface="+mn-lt"/>
            </a:rPr>
            <a:t>1</a:t>
          </a: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dirty="0">
              <a:latin typeface="+mn-lt"/>
            </a:rPr>
            <a:t>Review 0 ppt</a:t>
          </a:r>
          <a:endParaRPr lang="en-US" sz="1800" dirty="0"/>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dirty="0">
              <a:solidFill>
                <a:schemeClr val="accent2"/>
              </a:solidFill>
              <a:latin typeface="+mn-lt"/>
            </a:rPr>
            <a:t>2</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8A04F340-E8E1-4146-9905-E7ADCAEAABD7}">
      <dgm:prSet phldrT="[Text]" phldr="0" custT="1"/>
      <dgm:spPr/>
      <dgm:t>
        <a:bodyPr/>
        <a:lstStyle/>
        <a:p>
          <a:r>
            <a:rPr lang="en-US" sz="1800" dirty="0">
              <a:latin typeface="+mn-lt"/>
            </a:rPr>
            <a:t>Review 1 ppt</a:t>
          </a:r>
          <a:endParaRPr lang="en-US" sz="1800" dirty="0"/>
        </a:p>
      </dgm:t>
    </dgm:pt>
    <dgm:pt modelId="{4EBD5EC2-45ED-4ED6-8376-97D155A911AE}" type="parTrans" cxnId="{E636BFFB-0404-4D4B-B3F0-C64FDFD9DDEF}">
      <dgm:prSet/>
      <dgm:spPr/>
      <dgm:t>
        <a:bodyPr/>
        <a:lstStyle/>
        <a:p>
          <a:pPr algn="ctr"/>
          <a:endParaRPr lang="en-US" sz="1800">
            <a:latin typeface="+mn-lt"/>
          </a:endParaRPr>
        </a:p>
      </dgm:t>
    </dgm:pt>
    <dgm:pt modelId="{F9CD2A04-6A34-4104-A971-391788B88F55}" type="sibTrans" cxnId="{E636BFFB-0404-4D4B-B3F0-C64FDFD9DDEF}">
      <dgm:prSet/>
      <dgm:spPr/>
      <dgm:t>
        <a:bodyPr/>
        <a:lstStyle/>
        <a:p>
          <a:pPr algn="ctr"/>
          <a:endParaRPr lang="en-US" sz="1800">
            <a:latin typeface="+mn-lt"/>
          </a:endParaRPr>
        </a:p>
      </dgm:t>
    </dgm:pt>
    <dgm:pt modelId="{3CC73758-10C1-47F8-AFA7-1A986D4DDD60}">
      <dgm:prSet phldrT="[Text]" phldr="0" custT="1"/>
      <dgm:spPr/>
      <dgm:t>
        <a:bodyPr/>
        <a:lstStyle/>
        <a:p>
          <a:pPr>
            <a:defRPr b="1"/>
          </a:pPr>
          <a:r>
            <a:rPr lang="en-US" sz="2400" dirty="0">
              <a:solidFill>
                <a:schemeClr val="accent2"/>
              </a:solidFill>
              <a:latin typeface="+mn-lt"/>
            </a:rPr>
            <a:t>3</a:t>
          </a: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D2FE027B-4161-41E1-B4D4-02AECB2E3FA0}">
      <dgm:prSet phldrT="[Text]" phldr="0" custT="1"/>
      <dgm:spPr/>
      <dgm:t>
        <a:bodyPr/>
        <a:lstStyle/>
        <a:p>
          <a:pPr>
            <a:defRPr b="1"/>
          </a:pPr>
          <a:r>
            <a:rPr lang="en-US" sz="2400" dirty="0">
              <a:solidFill>
                <a:schemeClr val="accent2"/>
              </a:solidFill>
              <a:latin typeface="+mn-lt"/>
            </a:rPr>
            <a:t>4</a:t>
          </a:r>
        </a:p>
      </dgm:t>
    </dgm:pt>
    <dgm:pt modelId="{88680CFE-3CE0-4842-B3D3-716D3B671238}" type="parTrans" cxnId="{4F4F82A2-02F1-492B-96C1-46C070BEFCE3}">
      <dgm:prSet/>
      <dgm:spPr/>
      <dgm:t>
        <a:bodyPr/>
        <a:lstStyle/>
        <a:p>
          <a:pPr algn="ctr"/>
          <a:endParaRPr lang="en-US" sz="1800">
            <a:latin typeface="+mn-lt"/>
          </a:endParaRPr>
        </a:p>
      </dgm:t>
    </dgm:pt>
    <dgm:pt modelId="{4D59E06B-629C-40B5-96D3-423B7A56C945}" type="sibTrans" cxnId="{4F4F82A2-02F1-492B-96C1-46C070BEFCE3}">
      <dgm:prSet/>
      <dgm:spPr/>
      <dgm:t>
        <a:bodyPr/>
        <a:lstStyle/>
        <a:p>
          <a:pPr algn="ctr"/>
          <a:endParaRPr lang="en-US" sz="1800">
            <a:latin typeface="+mn-lt"/>
          </a:endParaRPr>
        </a:p>
      </dgm:t>
    </dgm:pt>
    <dgm:pt modelId="{2BE415B7-7185-4956-8487-237B40BC0EE5}">
      <dgm:prSet phldrT="[Text]" phldr="0" custT="1"/>
      <dgm:spPr/>
      <dgm:t>
        <a:bodyPr/>
        <a:lstStyle/>
        <a:p>
          <a:r>
            <a:rPr lang="en-US" sz="1800" dirty="0">
              <a:latin typeface="+mn-lt"/>
            </a:rPr>
            <a:t>Github</a:t>
          </a:r>
          <a:r>
            <a:rPr lang="en-US" sz="1800" dirty="0">
              <a:latin typeface="+mn-lt"/>
              <a:ea typeface="+mn-lt"/>
              <a:cs typeface="+mn-lt"/>
            </a:rPr>
            <a:t> link</a:t>
          </a:r>
          <a:endParaRPr lang="en-US" sz="1800" dirty="0"/>
        </a:p>
      </dgm:t>
    </dgm:pt>
    <dgm:pt modelId="{A38E847E-0D1D-4F40-9A71-4D5999ADE08B}" type="parTrans" cxnId="{CB32A309-9CA9-4554-941D-519A91A9E733}">
      <dgm:prSet/>
      <dgm:spPr/>
      <dgm:t>
        <a:bodyPr/>
        <a:lstStyle/>
        <a:p>
          <a:pPr algn="ctr"/>
          <a:endParaRPr lang="en-US" sz="1800">
            <a:latin typeface="+mn-lt"/>
          </a:endParaRPr>
        </a:p>
      </dgm:t>
    </dgm:pt>
    <dgm:pt modelId="{F0D1C61C-E3F2-49BA-A2D8-C04A81308E5D}" type="sibTrans" cxnId="{CB32A309-9CA9-4554-941D-519A91A9E733}">
      <dgm:prSet/>
      <dgm:spPr/>
      <dgm:t>
        <a:bodyPr/>
        <a:lstStyle/>
        <a:p>
          <a:pPr algn="ctr"/>
          <a:endParaRPr lang="en-US" sz="1800">
            <a:latin typeface="+mn-lt"/>
          </a:endParaRPr>
        </a:p>
      </dgm:t>
    </dgm:pt>
    <dgm:pt modelId="{30D82B07-1556-437B-8DC0-8B82E355BC89}">
      <dgm:prSet phldr="0" custT="1"/>
      <dgm:spPr/>
      <dgm:t>
        <a:bodyPr/>
        <a:lstStyle/>
        <a:p>
          <a:r>
            <a:rPr lang="en-US" sz="1800" dirty="0">
              <a:latin typeface="+mn-lt"/>
            </a:rPr>
            <a:t>Final report</a:t>
          </a:r>
          <a:endParaRPr lang="en-US" sz="1800" dirty="0"/>
        </a:p>
      </dgm:t>
    </dgm:pt>
    <dgm:pt modelId="{A16848D0-C1A9-42CE-89D7-54445A155D25}" type="parTrans" cxnId="{CF3F3463-D990-4AC5-9716-93B8705996A4}">
      <dgm:prSet/>
      <dgm:spPr/>
      <dgm:t>
        <a:bodyPr/>
        <a:lstStyle/>
        <a:p>
          <a:endParaRPr lang="en-IN"/>
        </a:p>
      </dgm:t>
    </dgm:pt>
    <dgm:pt modelId="{9147A0C7-0D5A-4F51-A2B3-607CB6D6D630}" type="sibTrans" cxnId="{CF3F3463-D990-4AC5-9716-93B8705996A4}">
      <dgm:prSet/>
      <dgm:spPr/>
      <dgm:t>
        <a:bodyPr/>
        <a:lstStyle/>
        <a:p>
          <a:endParaRPr lang="en-IN"/>
        </a:p>
      </dgm:t>
    </dgm:pt>
    <dgm:pt modelId="{E71B5C59-1F8F-4FFB-AF17-EAA0F21F5978}">
      <dgm:prSet phldr="0" custT="1"/>
      <dgm:spPr/>
      <dgm:t>
        <a:bodyPr/>
        <a:lstStyle/>
        <a:p>
          <a:r>
            <a:rPr lang="en-US" sz="1800" dirty="0"/>
            <a:t>01-05-24</a:t>
          </a:r>
        </a:p>
      </dgm:t>
    </dgm:pt>
    <dgm:pt modelId="{BED25660-7D03-49BF-9A6D-67C5F1487248}" type="parTrans" cxnId="{B4436DD0-BA0D-467A-BED3-A314FDF61F4F}">
      <dgm:prSet/>
      <dgm:spPr/>
      <dgm:t>
        <a:bodyPr/>
        <a:lstStyle/>
        <a:p>
          <a:endParaRPr lang="en-IN"/>
        </a:p>
      </dgm:t>
    </dgm:pt>
    <dgm:pt modelId="{629C06E5-5699-4DF3-92D5-631B7548369F}" type="sibTrans" cxnId="{B4436DD0-BA0D-467A-BED3-A314FDF61F4F}">
      <dgm:prSet/>
      <dgm:spPr/>
      <dgm:t>
        <a:bodyPr/>
        <a:lstStyle/>
        <a:p>
          <a:endParaRPr lang="en-IN"/>
        </a:p>
      </dgm:t>
    </dgm:pt>
    <dgm:pt modelId="{ABCF0BC5-2E3C-4A5A-BF30-1BB6CDA0B615}">
      <dgm:prSet phldrT="[Text]" phldr="0" custT="1"/>
      <dgm:spPr/>
      <dgm:t>
        <a:bodyPr/>
        <a:lstStyle/>
        <a:p>
          <a:r>
            <a:rPr lang="en-US" sz="1800" dirty="0"/>
            <a:t>30-04-24</a:t>
          </a:r>
        </a:p>
      </dgm:t>
    </dgm:pt>
    <dgm:pt modelId="{D425FFB1-4A3E-4F5F-8E7E-65F1988F0BFF}" type="parTrans" cxnId="{D2AF41F6-7AC3-447D-8D8C-21A107E9D02E}">
      <dgm:prSet/>
      <dgm:spPr/>
      <dgm:t>
        <a:bodyPr/>
        <a:lstStyle/>
        <a:p>
          <a:endParaRPr lang="en-IN"/>
        </a:p>
      </dgm:t>
    </dgm:pt>
    <dgm:pt modelId="{ABB51B74-9CDA-492B-8A02-0C8AF00294A8}" type="sibTrans" cxnId="{D2AF41F6-7AC3-447D-8D8C-21A107E9D02E}">
      <dgm:prSet/>
      <dgm:spPr/>
      <dgm:t>
        <a:bodyPr/>
        <a:lstStyle/>
        <a:p>
          <a:endParaRPr lang="en-IN"/>
        </a:p>
      </dgm:t>
    </dgm:pt>
    <dgm:pt modelId="{04BCB700-9D15-44AC-9675-7A7C6FA756F7}">
      <dgm:prSet phldrT="[Text]" phldr="0" custT="1"/>
      <dgm:spPr/>
      <dgm:t>
        <a:bodyPr/>
        <a:lstStyle/>
        <a:p>
          <a:r>
            <a:rPr lang="en-US" sz="1800" dirty="0"/>
            <a:t>19-03-24</a:t>
          </a:r>
        </a:p>
      </dgm:t>
    </dgm:pt>
    <dgm:pt modelId="{F51045AE-D48F-41C1-B6C9-FBAFE0549227}" type="parTrans" cxnId="{B19A34C4-D821-48EA-A328-80622C3944A2}">
      <dgm:prSet/>
      <dgm:spPr/>
      <dgm:t>
        <a:bodyPr/>
        <a:lstStyle/>
        <a:p>
          <a:endParaRPr lang="en-IN"/>
        </a:p>
      </dgm:t>
    </dgm:pt>
    <dgm:pt modelId="{F949DD42-6483-445F-9666-BF53B26E1683}" type="sibTrans" cxnId="{B19A34C4-D821-48EA-A328-80622C3944A2}">
      <dgm:prSet/>
      <dgm:spPr/>
      <dgm:t>
        <a:bodyPr/>
        <a:lstStyle/>
        <a:p>
          <a:endParaRPr lang="en-IN"/>
        </a:p>
      </dgm:t>
    </dgm:pt>
    <dgm:pt modelId="{A4A7C3C1-9636-4DBB-8D17-E0AC8352E464}">
      <dgm:prSet phldrT="[Text]" phldr="0" custT="1"/>
      <dgm:spPr/>
      <dgm:t>
        <a:bodyPr/>
        <a:lstStyle/>
        <a:p>
          <a:r>
            <a:rPr lang="en-US" sz="1800" dirty="0"/>
            <a:t>02-05-24</a:t>
          </a:r>
        </a:p>
      </dgm:t>
    </dgm:pt>
    <dgm:pt modelId="{DB8ACE54-A73A-4974-8306-C6AA8A153846}" type="parTrans" cxnId="{2B4F30C2-ED55-4CDC-94BE-8E103F25EECB}">
      <dgm:prSet/>
      <dgm:spPr/>
      <dgm:t>
        <a:bodyPr/>
        <a:lstStyle/>
        <a:p>
          <a:endParaRPr lang="en-IN"/>
        </a:p>
      </dgm:t>
    </dgm:pt>
    <dgm:pt modelId="{2A5232A1-4E0B-4BD1-A0C7-C79E39954B19}" type="sibTrans" cxnId="{2B4F30C2-ED55-4CDC-94BE-8E103F25EECB}">
      <dgm:prSet/>
      <dgm:spPr/>
      <dgm:t>
        <a:bodyPr/>
        <a:lstStyle/>
        <a:p>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12700" cap="rnd" cmpd="sng" algn="ctr">
          <a:solidFill>
            <a:schemeClr val="accent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D29D9932-C640-46B4-9EB6-E7AA19558E75}" type="presOf" srcId="{A8C03FBB-4A75-4460-AEA6-DEAEB9C61496}" destId="{FE5C7F33-9326-49FB-89A3-8A20163AD994}" srcOrd="0" destOrd="0" presId="urn:microsoft.com/office/officeart/2016/7/layout/BasicTimeline"/>
    <dgm:cxn modelId="{4A69F85D-5C15-48FD-893A-B3050E1BADEB}" srcId="{A66480AC-C0DE-4E5E-9ECD-9AE37E3FCB79}" destId="{3CC73758-10C1-47F8-AFA7-1A986D4DDD60}" srcOrd="2" destOrd="0" parTransId="{FF6AE4B6-4A2F-49EE-9316-9AF55E77838B}" sibTransId="{D8170BBA-6035-4773-8431-FEDD687647FF}"/>
    <dgm:cxn modelId="{CF3F3463-D990-4AC5-9716-93B8705996A4}" srcId="{3CC73758-10C1-47F8-AFA7-1A986D4DDD60}" destId="{30D82B07-1556-437B-8DC0-8B82E355BC89}" srcOrd="0" destOrd="0" parTransId="{A16848D0-C1A9-42CE-89D7-54445A155D25}" sibTransId="{9147A0C7-0D5A-4F51-A2B3-607CB6D6D630}"/>
    <dgm:cxn modelId="{D3D81948-D963-4D1E-AE16-9705EAF510FC}" srcId="{A66480AC-C0DE-4E5E-9ECD-9AE37E3FCB79}" destId="{A8C03FBB-4A75-4460-AEA6-DEAEB9C61496}" srcOrd="0" destOrd="0" parTransId="{4E972F7F-4B1B-47AA-A25B-1FFC561F1C76}" sibTransId="{67361508-930A-4A23-8CFC-BB56DA645C3C}"/>
    <dgm:cxn modelId="{D7348C82-9C95-4FF8-B7C6-D305B06ADBD2}" type="presOf" srcId="{ABCF0BC5-2E3C-4A5A-BF30-1BB6CDA0B615}" destId="{DADAA0C9-3E42-4088-8622-30E9F6EA139A}" srcOrd="0" destOrd="1" presId="urn:microsoft.com/office/officeart/2016/7/layout/BasicTimeline"/>
    <dgm:cxn modelId="{C1A09091-3861-474E-B067-FF11502B01E6}" type="presOf" srcId="{04BCB700-9D15-44AC-9675-7A7C6FA756F7}" destId="{BA29120C-7C6B-4F62-9079-4AD528BC0744}" srcOrd="0" destOrd="1" presId="urn:microsoft.com/office/officeart/2016/7/layout/BasicTimeline"/>
    <dgm:cxn modelId="{B9697AA0-D0A9-4775-9B4A-AC9F250A3E4D}" type="presOf" srcId="{8A04F340-E8E1-4146-9905-E7ADCAEAABD7}" destId="{DADAA0C9-3E42-4088-8622-30E9F6EA139A}"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82EFB6B6-966E-44E3-AEA9-7B85FE2A8C5C}" type="presOf" srcId="{A4A7C3C1-9636-4DBB-8D17-E0AC8352E464}" destId="{6C3A59BD-6D45-4573-B098-8CB5207F194D}" srcOrd="0" destOrd="1" presId="urn:microsoft.com/office/officeart/2016/7/layout/BasicTimeline"/>
    <dgm:cxn modelId="{2B4F30C2-ED55-4CDC-94BE-8E103F25EECB}" srcId="{D2FE027B-4161-41E1-B4D4-02AECB2E3FA0}" destId="{A4A7C3C1-9636-4DBB-8D17-E0AC8352E464}" srcOrd="1" destOrd="0" parTransId="{DB8ACE54-A73A-4974-8306-C6AA8A153846}" sibTransId="{2A5232A1-4E0B-4BD1-A0C7-C79E39954B19}"/>
    <dgm:cxn modelId="{B19A34C4-D821-48EA-A328-80622C3944A2}" srcId="{A8C03FBB-4A75-4460-AEA6-DEAEB9C61496}" destId="{04BCB700-9D15-44AC-9675-7A7C6FA756F7}" srcOrd="1" destOrd="0" parTransId="{F51045AE-D48F-41C1-B6C9-FBAFE0549227}" sibTransId="{F949DD42-6483-445F-9666-BF53B26E1683}"/>
    <dgm:cxn modelId="{B99CA6C9-28D1-4DDB-B8EC-AED73AD115CA}" srcId="{A8C03FBB-4A75-4460-AEA6-DEAEB9C61496}" destId="{5E71F362-34DF-4EEC-92A3-0EFE450E05E4}" srcOrd="0" destOrd="0" parTransId="{8E5EE4D1-908E-455C-B8B3-281AD42DEC9A}" sibTransId="{B208B24A-E9FD-40A9-B764-FB7C2B7ED8B9}"/>
    <dgm:cxn modelId="{0EEB7DCB-142C-44E4-AB30-8CC6F0992081}" type="presOf" srcId="{5E71F362-34DF-4EEC-92A3-0EFE450E05E4}" destId="{BA29120C-7C6B-4F62-9079-4AD528BC0744}" srcOrd="0" destOrd="0" presId="urn:microsoft.com/office/officeart/2016/7/layout/BasicTimeline"/>
    <dgm:cxn modelId="{537F2ED0-8BD0-4AD5-B60D-89B660EDA1AC}" srcId="{A66480AC-C0DE-4E5E-9ECD-9AE37E3FCB79}" destId="{91969DED-4CB8-4A14-A50B-3F7B848E46B5}" srcOrd="1" destOrd="0" parTransId="{441CD73D-85E1-42A6-BCF8-362A3247E2F3}" sibTransId="{81CA8AA2-C0C3-4381-BA8B-413EDD578B83}"/>
    <dgm:cxn modelId="{B4436DD0-BA0D-467A-BED3-A314FDF61F4F}" srcId="{3CC73758-10C1-47F8-AFA7-1A986D4DDD60}" destId="{E71B5C59-1F8F-4FFB-AF17-EAA0F21F5978}" srcOrd="1" destOrd="0" parTransId="{BED25660-7D03-49BF-9A6D-67C5F1487248}" sibTransId="{629C06E5-5699-4DF3-92D5-631B7548369F}"/>
    <dgm:cxn modelId="{BB3CE3D2-1F90-4831-AA80-3FA799E75587}" type="presOf" srcId="{D2FE027B-4161-41E1-B4D4-02AECB2E3FA0}" destId="{F782935D-BBBD-4420-826A-F71C517659B6}" srcOrd="0" destOrd="0" presId="urn:microsoft.com/office/officeart/2016/7/layout/BasicTimeline"/>
    <dgm:cxn modelId="{E52317E3-CFF4-49E9-BA64-3F05652F5F3E}" type="presOf" srcId="{E71B5C59-1F8F-4FFB-AF17-EAA0F21F5978}" destId="{E0D48281-565D-47A3-9B6C-576231178549}" srcOrd="0" destOrd="1" presId="urn:microsoft.com/office/officeart/2016/7/layout/BasicTimeline"/>
    <dgm:cxn modelId="{9F8506E4-4092-4525-8BF7-897AB7D4E0A8}" type="presOf" srcId="{30D82B07-1556-437B-8DC0-8B82E355BC89}" destId="{E0D48281-565D-47A3-9B6C-576231178549}"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5F420FEE-8C0E-4A0F-ADCA-F807972F406E}" type="presOf" srcId="{2BE415B7-7185-4956-8487-237B40BC0EE5}" destId="{6C3A59BD-6D45-4573-B098-8CB5207F194D}" srcOrd="0" destOrd="0" presId="urn:microsoft.com/office/officeart/2016/7/layout/BasicTimeline"/>
    <dgm:cxn modelId="{D2AF41F6-7AC3-447D-8D8C-21A107E9D02E}" srcId="{91969DED-4CB8-4A14-A50B-3F7B848E46B5}" destId="{ABCF0BC5-2E3C-4A5A-BF30-1BB6CDA0B615}" srcOrd="1" destOrd="0" parTransId="{D425FFB1-4A3E-4F5F-8E7E-65F1988F0BFF}" sibTransId="{ABB51B74-9CDA-492B-8A02-0C8AF00294A8}"/>
    <dgm:cxn modelId="{FA38E3F7-E0F9-4312-BD85-6F588C7240D4}" type="presOf" srcId="{91969DED-4CB8-4A14-A50B-3F7B848E46B5}" destId="{60D0713D-AF69-4AF8-B071-F65622790886}" srcOrd="0" destOrd="0" presId="urn:microsoft.com/office/officeart/2016/7/layout/BasicTimeline"/>
    <dgm:cxn modelId="{C5FCFEF9-8C08-4290-88EA-F1A3BF9767B7}" type="presOf" srcId="{3CC73758-10C1-47F8-AFA7-1A986D4DDD60}" destId="{E712D073-0B15-4887-9DCE-A27BCACBC178}"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7F4B4446-867E-4E28-90ED-212D9593EBFD}" type="presParOf" srcId="{9FFA803F-EA25-49D8-A073-96E9747E345F}" destId="{EE0E6265-BE99-48D1-8879-DB5A75D6D78E}" srcOrd="0" destOrd="0" presId="urn:microsoft.com/office/officeart/2016/7/layout/BasicTimeline"/>
    <dgm:cxn modelId="{244A9800-3DC1-40F4-8DFB-D4F952AA7F0B}" type="presParOf" srcId="{9FFA803F-EA25-49D8-A073-96E9747E345F}" destId="{BDA8F949-88B8-486D-9E41-ABA1463A8926}" srcOrd="1" destOrd="0" presId="urn:microsoft.com/office/officeart/2016/7/layout/BasicTimeline"/>
    <dgm:cxn modelId="{D3011F71-31D9-49C3-97D6-218B01770E88}" type="presParOf" srcId="{BDA8F949-88B8-486D-9E41-ABA1463A8926}" destId="{A41AEE8D-8763-4311-BB07-B499A93D76EA}" srcOrd="0" destOrd="0" presId="urn:microsoft.com/office/officeart/2016/7/layout/BasicTimeline"/>
    <dgm:cxn modelId="{B49A03D1-4DBF-457E-B931-C5B9FB974AE0}" type="presParOf" srcId="{A41AEE8D-8763-4311-BB07-B499A93D76EA}" destId="{FE5C7F33-9326-49FB-89A3-8A20163AD994}" srcOrd="0" destOrd="0" presId="urn:microsoft.com/office/officeart/2016/7/layout/BasicTimeline"/>
    <dgm:cxn modelId="{56E993DA-C38A-4BC3-A2B9-9DAA182FA739}" type="presParOf" srcId="{A41AEE8D-8763-4311-BB07-B499A93D76EA}" destId="{C51067AB-548D-47E7-B9DD-C7A4C9600F8C}" srcOrd="1" destOrd="0" presId="urn:microsoft.com/office/officeart/2016/7/layout/BasicTimeline"/>
    <dgm:cxn modelId="{41856ECF-0D50-415E-8D63-FF4E0D138350}" type="presParOf" srcId="{C51067AB-548D-47E7-B9DD-C7A4C9600F8C}" destId="{BA29120C-7C6B-4F62-9079-4AD528BC0744}" srcOrd="0" destOrd="0" presId="urn:microsoft.com/office/officeart/2016/7/layout/BasicTimeline"/>
    <dgm:cxn modelId="{3D0C08E4-5C23-4A38-B276-B1CAB319B5D2}" type="presParOf" srcId="{C51067AB-548D-47E7-B9DD-C7A4C9600F8C}" destId="{617B6CDA-9351-44EF-9011-41758FE93851}" srcOrd="1" destOrd="0" presId="urn:microsoft.com/office/officeart/2016/7/layout/BasicTimeline"/>
    <dgm:cxn modelId="{F50880BB-DCC5-43AC-AC15-209C06FF0BF2}" type="presParOf" srcId="{A41AEE8D-8763-4311-BB07-B499A93D76EA}" destId="{A95DB80B-444A-4D69-B205-3A801BB8524A}" srcOrd="2" destOrd="0" presId="urn:microsoft.com/office/officeart/2016/7/layout/BasicTimeline"/>
    <dgm:cxn modelId="{110783CF-0E9B-4B0E-A7C6-A9726B2EF0D8}" type="presParOf" srcId="{A41AEE8D-8763-4311-BB07-B499A93D76EA}" destId="{FA19A0AA-8B0B-4AA8-A80D-08CFFDD3F112}" srcOrd="3" destOrd="0" presId="urn:microsoft.com/office/officeart/2016/7/layout/BasicTimeline"/>
    <dgm:cxn modelId="{41F0FC02-21E9-4D6A-8241-FF11971EBEAB}" type="presParOf" srcId="{A41AEE8D-8763-4311-BB07-B499A93D76EA}" destId="{C298CC98-EF08-4D23-94A2-F58DEE6D7DE4}" srcOrd="4" destOrd="0" presId="urn:microsoft.com/office/officeart/2016/7/layout/BasicTimeline"/>
    <dgm:cxn modelId="{B6A5EEDB-0DAD-40C1-9072-33AAD9B50960}" type="presParOf" srcId="{BDA8F949-88B8-486D-9E41-ABA1463A8926}" destId="{F3D981F8-7433-4E93-99E6-2B447306B973}" srcOrd="1" destOrd="0" presId="urn:microsoft.com/office/officeart/2016/7/layout/BasicTimeline"/>
    <dgm:cxn modelId="{AB52D1CD-873B-4E72-9F38-C7736C140817}" type="presParOf" srcId="{BDA8F949-88B8-486D-9E41-ABA1463A8926}" destId="{7D29DFA7-018B-45C9-AC1C-5CFC82FEE150}" srcOrd="2" destOrd="0" presId="urn:microsoft.com/office/officeart/2016/7/layout/BasicTimeline"/>
    <dgm:cxn modelId="{A2DA4D2E-0B7C-448D-80D4-14F747DAB9FE}" type="presParOf" srcId="{7D29DFA7-018B-45C9-AC1C-5CFC82FEE150}" destId="{60D0713D-AF69-4AF8-B071-F65622790886}" srcOrd="0" destOrd="0" presId="urn:microsoft.com/office/officeart/2016/7/layout/BasicTimeline"/>
    <dgm:cxn modelId="{7CFEC741-4EA6-4004-872A-146FAEB907D8}" type="presParOf" srcId="{7D29DFA7-018B-45C9-AC1C-5CFC82FEE150}" destId="{5DAA1547-FEA7-4F69-96D3-0E3A07601B1E}" srcOrd="1" destOrd="0" presId="urn:microsoft.com/office/officeart/2016/7/layout/BasicTimeline"/>
    <dgm:cxn modelId="{B967E956-BFAA-466F-9F78-0245318A368F}" type="presParOf" srcId="{5DAA1547-FEA7-4F69-96D3-0E3A07601B1E}" destId="{DADAA0C9-3E42-4088-8622-30E9F6EA139A}" srcOrd="0" destOrd="0" presId="urn:microsoft.com/office/officeart/2016/7/layout/BasicTimeline"/>
    <dgm:cxn modelId="{74845B33-8BE3-4F27-A5BC-ACA3D1A8D921}" type="presParOf" srcId="{5DAA1547-FEA7-4F69-96D3-0E3A07601B1E}" destId="{D2E61EE0-F306-43AF-AFF9-74A14B9CF379}" srcOrd="1" destOrd="0" presId="urn:microsoft.com/office/officeart/2016/7/layout/BasicTimeline"/>
    <dgm:cxn modelId="{1B412484-D995-45EB-A591-66E3C711619C}" type="presParOf" srcId="{7D29DFA7-018B-45C9-AC1C-5CFC82FEE150}" destId="{DBD74D6B-057A-432C-9067-BF618C19EB2A}" srcOrd="2" destOrd="0" presId="urn:microsoft.com/office/officeart/2016/7/layout/BasicTimeline"/>
    <dgm:cxn modelId="{2ACE0ACF-8A59-4D37-941D-2DB749DD1E6F}" type="presParOf" srcId="{7D29DFA7-018B-45C9-AC1C-5CFC82FEE150}" destId="{0F979253-FD39-4920-BFCA-78C564B167EA}" srcOrd="3" destOrd="0" presId="urn:microsoft.com/office/officeart/2016/7/layout/BasicTimeline"/>
    <dgm:cxn modelId="{CD28EBAF-C75E-4D08-BED7-994B0A316B9D}" type="presParOf" srcId="{7D29DFA7-018B-45C9-AC1C-5CFC82FEE150}" destId="{C9B4B298-E04C-4317-856D-E345FE5EC64B}" srcOrd="4" destOrd="0" presId="urn:microsoft.com/office/officeart/2016/7/layout/BasicTimeline"/>
    <dgm:cxn modelId="{1E94EAB7-A39A-4D4A-A98D-D563E907A7E3}" type="presParOf" srcId="{BDA8F949-88B8-486D-9E41-ABA1463A8926}" destId="{9B636147-AF19-40E0-BE7D-3BE8148CC024}" srcOrd="3" destOrd="0" presId="urn:microsoft.com/office/officeart/2016/7/layout/BasicTimeline"/>
    <dgm:cxn modelId="{94918DEC-EF81-4C99-8670-4207D6CD0324}" type="presParOf" srcId="{BDA8F949-88B8-486D-9E41-ABA1463A8926}" destId="{76CB18D4-86E2-467C-A2CF-3ED9EFE66BEA}" srcOrd="4" destOrd="0" presId="urn:microsoft.com/office/officeart/2016/7/layout/BasicTimeline"/>
    <dgm:cxn modelId="{F54E0750-C8B6-4C81-9499-9438D4C1D432}" type="presParOf" srcId="{76CB18D4-86E2-467C-A2CF-3ED9EFE66BEA}" destId="{E712D073-0B15-4887-9DCE-A27BCACBC178}" srcOrd="0" destOrd="0" presId="urn:microsoft.com/office/officeart/2016/7/layout/BasicTimeline"/>
    <dgm:cxn modelId="{4EC5C572-62AB-46C1-A1FC-2FFB04E9C9CC}" type="presParOf" srcId="{76CB18D4-86E2-467C-A2CF-3ED9EFE66BEA}" destId="{4C57E835-21E8-44E9-8CE3-1E2D478ECB2B}" srcOrd="1" destOrd="0" presId="urn:microsoft.com/office/officeart/2016/7/layout/BasicTimeline"/>
    <dgm:cxn modelId="{F7D62955-1EA6-4F1E-B398-A57886E076B7}" type="presParOf" srcId="{4C57E835-21E8-44E9-8CE3-1E2D478ECB2B}" destId="{E0D48281-565D-47A3-9B6C-576231178549}" srcOrd="0" destOrd="0" presId="urn:microsoft.com/office/officeart/2016/7/layout/BasicTimeline"/>
    <dgm:cxn modelId="{4AC06152-1752-46F3-A43C-FB80E84B3E2A}" type="presParOf" srcId="{4C57E835-21E8-44E9-8CE3-1E2D478ECB2B}" destId="{E0365E95-CAD6-4660-956D-E490447A5CB4}" srcOrd="1" destOrd="0" presId="urn:microsoft.com/office/officeart/2016/7/layout/BasicTimeline"/>
    <dgm:cxn modelId="{2F7F1BD2-6527-48F6-B7D2-0925D6032DC9}" type="presParOf" srcId="{76CB18D4-86E2-467C-A2CF-3ED9EFE66BEA}" destId="{DCAE8A46-752C-4E82-84CE-E790E1F2918E}" srcOrd="2" destOrd="0" presId="urn:microsoft.com/office/officeart/2016/7/layout/BasicTimeline"/>
    <dgm:cxn modelId="{3C303E9C-D6B1-4514-BAE9-F562ED7B2A1B}" type="presParOf" srcId="{76CB18D4-86E2-467C-A2CF-3ED9EFE66BEA}" destId="{B6459BF8-D2C3-4018-9C28-98667DC203F4}" srcOrd="3" destOrd="0" presId="urn:microsoft.com/office/officeart/2016/7/layout/BasicTimeline"/>
    <dgm:cxn modelId="{22248DF5-43A8-48D0-AFDB-F7D445C516FF}" type="presParOf" srcId="{76CB18D4-86E2-467C-A2CF-3ED9EFE66BEA}" destId="{EAB0CCC2-BFF9-432D-BA8E-7ECAF2D92AF2}" srcOrd="4" destOrd="0" presId="urn:microsoft.com/office/officeart/2016/7/layout/BasicTimeline"/>
    <dgm:cxn modelId="{B454F11E-CA04-426D-BCF1-D080E9AADA73}" type="presParOf" srcId="{BDA8F949-88B8-486D-9E41-ABA1463A8926}" destId="{07073103-04B7-4C74-9AC8-048764100B10}" srcOrd="5" destOrd="0" presId="urn:microsoft.com/office/officeart/2016/7/layout/BasicTimeline"/>
    <dgm:cxn modelId="{A0A34681-41AD-461D-9E51-3BD8D84B4125}" type="presParOf" srcId="{BDA8F949-88B8-486D-9E41-ABA1463A8926}" destId="{C68762A5-E9DF-484F-B385-6C7E07325E98}" srcOrd="6" destOrd="0" presId="urn:microsoft.com/office/officeart/2016/7/layout/BasicTimeline"/>
    <dgm:cxn modelId="{06193982-DB8F-43A5-B163-7EA6D70CDE53}" type="presParOf" srcId="{C68762A5-E9DF-484F-B385-6C7E07325E98}" destId="{F782935D-BBBD-4420-826A-F71C517659B6}" srcOrd="0" destOrd="0" presId="urn:microsoft.com/office/officeart/2016/7/layout/BasicTimeline"/>
    <dgm:cxn modelId="{15CDB584-5255-4BA4-94C2-85B5284D36BA}" type="presParOf" srcId="{C68762A5-E9DF-484F-B385-6C7E07325E98}" destId="{3C71E446-482E-4CAC-8D42-2D4AC020412B}" srcOrd="1" destOrd="0" presId="urn:microsoft.com/office/officeart/2016/7/layout/BasicTimeline"/>
    <dgm:cxn modelId="{7D0DADAC-FA1B-4DA0-A6A6-6A2C542DE3CA}" type="presParOf" srcId="{3C71E446-482E-4CAC-8D42-2D4AC020412B}" destId="{6C3A59BD-6D45-4573-B098-8CB5207F194D}" srcOrd="0" destOrd="0" presId="urn:microsoft.com/office/officeart/2016/7/layout/BasicTimeline"/>
    <dgm:cxn modelId="{568C18EA-3F66-4066-A77D-ACA3E3D7D454}" type="presParOf" srcId="{3C71E446-482E-4CAC-8D42-2D4AC020412B}" destId="{8EB042C8-D666-4667-A1E4-E0C87151B72F}" srcOrd="1" destOrd="0" presId="urn:microsoft.com/office/officeart/2016/7/layout/BasicTimeline"/>
    <dgm:cxn modelId="{6A1894E1-F743-4455-906C-E5FED57AB693}" type="presParOf" srcId="{C68762A5-E9DF-484F-B385-6C7E07325E98}" destId="{086FB9B1-82B2-4197-8B33-6E7FF94F8D2E}" srcOrd="2" destOrd="0" presId="urn:microsoft.com/office/officeart/2016/7/layout/BasicTimeline"/>
    <dgm:cxn modelId="{D23DF9D1-9369-418C-925D-914DF9233A2A}" type="presParOf" srcId="{C68762A5-E9DF-484F-B385-6C7E07325E98}" destId="{3F359E8B-7C7E-4FD9-B106-36CCBFC731D5}" srcOrd="3" destOrd="0" presId="urn:microsoft.com/office/officeart/2016/7/layout/BasicTimeline"/>
    <dgm:cxn modelId="{55C08E02-C615-4F94-B3D1-AA6B8035FD0A}"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105818"/>
          <a:ext cx="4906962"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08849" y="2261649"/>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1</a:t>
          </a:r>
        </a:p>
      </dsp:txBody>
      <dsp:txXfrm>
        <a:off x="108849" y="2261649"/>
        <a:ext cx="1575020" cy="475914"/>
      </dsp:txXfrm>
    </dsp:sp>
    <dsp:sp modelId="{BA29120C-7C6B-4F62-9079-4AD528BC0744}">
      <dsp:nvSpPr>
        <dsp:cNvPr id="0" name=""/>
        <dsp:cNvSpPr/>
      </dsp:nvSpPr>
      <dsp:spPr>
        <a:xfrm>
          <a:off x="1461" y="318241"/>
          <a:ext cx="1789795" cy="98736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Review 0 ppt</a:t>
          </a:r>
          <a:endParaRPr lang="en-US" sz="1800" kern="1200" dirty="0"/>
        </a:p>
        <a:p>
          <a:pPr marL="0" lvl="0" indent="0" algn="l" defTabSz="800100">
            <a:lnSpc>
              <a:spcPct val="90000"/>
            </a:lnSpc>
            <a:spcBef>
              <a:spcPct val="0"/>
            </a:spcBef>
            <a:spcAft>
              <a:spcPct val="35000"/>
            </a:spcAft>
            <a:buNone/>
          </a:pPr>
          <a:r>
            <a:rPr lang="en-US" sz="1800" kern="1200" dirty="0"/>
            <a:t>19-03-24</a:t>
          </a:r>
        </a:p>
      </dsp:txBody>
      <dsp:txXfrm>
        <a:off x="49660" y="366440"/>
        <a:ext cx="1693397" cy="890967"/>
      </dsp:txXfrm>
    </dsp:sp>
    <dsp:sp modelId="{A95DB80B-444A-4D69-B205-3A801BB8524A}">
      <dsp:nvSpPr>
        <dsp:cNvPr id="0" name=""/>
        <dsp:cNvSpPr/>
      </dsp:nvSpPr>
      <dsp:spPr>
        <a:xfrm>
          <a:off x="896359"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146930" y="1474072"/>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2</a:t>
          </a:r>
        </a:p>
      </dsp:txBody>
      <dsp:txXfrm>
        <a:off x="1146930" y="1474072"/>
        <a:ext cx="1575020" cy="475914"/>
      </dsp:txXfrm>
    </dsp:sp>
    <dsp:sp modelId="{FA19A0AA-8B0B-4AA8-A80D-08CFFDD3F112}">
      <dsp:nvSpPr>
        <dsp:cNvPr id="0" name=""/>
        <dsp:cNvSpPr/>
      </dsp:nvSpPr>
      <dsp:spPr>
        <a:xfrm>
          <a:off x="864772"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039542" y="2906029"/>
          <a:ext cx="1789795" cy="98736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Review 1 ppt</a:t>
          </a:r>
          <a:endParaRPr lang="en-US" sz="1800" kern="1200" dirty="0"/>
        </a:p>
        <a:p>
          <a:pPr marL="0" lvl="0" indent="0" algn="l" defTabSz="800100">
            <a:lnSpc>
              <a:spcPct val="90000"/>
            </a:lnSpc>
            <a:spcBef>
              <a:spcPct val="0"/>
            </a:spcBef>
            <a:spcAft>
              <a:spcPct val="35000"/>
            </a:spcAft>
            <a:buNone/>
          </a:pPr>
          <a:r>
            <a:rPr lang="en-US" sz="1800" kern="1200" dirty="0"/>
            <a:t>30-04-24</a:t>
          </a:r>
        </a:p>
      </dsp:txBody>
      <dsp:txXfrm>
        <a:off x="1087741" y="2954228"/>
        <a:ext cx="1693397" cy="890967"/>
      </dsp:txXfrm>
    </dsp:sp>
    <dsp:sp modelId="{DBD74D6B-057A-432C-9067-BF618C19EB2A}">
      <dsp:nvSpPr>
        <dsp:cNvPr id="0" name=""/>
        <dsp:cNvSpPr/>
      </dsp:nvSpPr>
      <dsp:spPr>
        <a:xfrm>
          <a:off x="1934440"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185012" y="2261649"/>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3</a:t>
          </a:r>
        </a:p>
      </dsp:txBody>
      <dsp:txXfrm>
        <a:off x="2185012" y="2261649"/>
        <a:ext cx="1575020" cy="475914"/>
      </dsp:txXfrm>
    </dsp:sp>
    <dsp:sp modelId="{0F979253-FD39-4920-BFCA-78C564B167EA}">
      <dsp:nvSpPr>
        <dsp:cNvPr id="0" name=""/>
        <dsp:cNvSpPr/>
      </dsp:nvSpPr>
      <dsp:spPr>
        <a:xfrm>
          <a:off x="1902853"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077624" y="318241"/>
          <a:ext cx="1789795" cy="98736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Final report</a:t>
          </a:r>
          <a:endParaRPr lang="en-US" sz="1800" kern="1200" dirty="0"/>
        </a:p>
        <a:p>
          <a:pPr marL="0" lvl="0" indent="0" algn="l" defTabSz="800100">
            <a:lnSpc>
              <a:spcPct val="90000"/>
            </a:lnSpc>
            <a:spcBef>
              <a:spcPct val="0"/>
            </a:spcBef>
            <a:spcAft>
              <a:spcPct val="35000"/>
            </a:spcAft>
            <a:buNone/>
          </a:pPr>
          <a:r>
            <a:rPr lang="en-US" sz="1800" kern="1200" dirty="0"/>
            <a:t>01-05-24</a:t>
          </a:r>
        </a:p>
      </dsp:txBody>
      <dsp:txXfrm>
        <a:off x="2125823" y="366440"/>
        <a:ext cx="1693397" cy="890967"/>
      </dsp:txXfrm>
    </dsp:sp>
    <dsp:sp modelId="{DCAE8A46-752C-4E82-84CE-E790E1F2918E}">
      <dsp:nvSpPr>
        <dsp:cNvPr id="0" name=""/>
        <dsp:cNvSpPr/>
      </dsp:nvSpPr>
      <dsp:spPr>
        <a:xfrm>
          <a:off x="2972522"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223093" y="1474072"/>
          <a:ext cx="15750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solidFill>
                <a:schemeClr val="accent2"/>
              </a:solidFill>
              <a:latin typeface="+mn-lt"/>
            </a:rPr>
            <a:t>4</a:t>
          </a:r>
        </a:p>
      </dsp:txBody>
      <dsp:txXfrm>
        <a:off x="3223093" y="1474072"/>
        <a:ext cx="1575020" cy="475914"/>
      </dsp:txXfrm>
    </dsp:sp>
    <dsp:sp modelId="{B6459BF8-D2C3-4018-9C28-98667DC203F4}">
      <dsp:nvSpPr>
        <dsp:cNvPr id="0" name=""/>
        <dsp:cNvSpPr/>
      </dsp:nvSpPr>
      <dsp:spPr>
        <a:xfrm>
          <a:off x="2940934"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115705" y="2906029"/>
          <a:ext cx="1789795" cy="98736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Github</a:t>
          </a:r>
          <a:r>
            <a:rPr lang="en-US" sz="1800" kern="1200" dirty="0">
              <a:latin typeface="+mn-lt"/>
              <a:ea typeface="+mn-lt"/>
              <a:cs typeface="+mn-lt"/>
            </a:rPr>
            <a:t> link</a:t>
          </a:r>
          <a:endParaRPr lang="en-US" sz="1800" kern="1200" dirty="0"/>
        </a:p>
        <a:p>
          <a:pPr marL="0" lvl="0" indent="0" algn="l" defTabSz="800100">
            <a:lnSpc>
              <a:spcPct val="90000"/>
            </a:lnSpc>
            <a:spcBef>
              <a:spcPct val="0"/>
            </a:spcBef>
            <a:spcAft>
              <a:spcPct val="35000"/>
            </a:spcAft>
            <a:buNone/>
          </a:pPr>
          <a:r>
            <a:rPr lang="en-US" sz="1800" kern="1200" dirty="0"/>
            <a:t>02-05-24</a:t>
          </a:r>
        </a:p>
      </dsp:txBody>
      <dsp:txXfrm>
        <a:off x="3163904" y="2954228"/>
        <a:ext cx="1693397" cy="890967"/>
      </dsp:txXfrm>
    </dsp:sp>
    <dsp:sp modelId="{086FB9B1-82B2-4197-8B33-6E7FF94F8D2E}">
      <dsp:nvSpPr>
        <dsp:cNvPr id="0" name=""/>
        <dsp:cNvSpPr/>
      </dsp:nvSpPr>
      <dsp:spPr>
        <a:xfrm>
          <a:off x="4010603"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3979016"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3/20/2024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3/20/2024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242630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Relies- depend</a:t>
            </a:r>
          </a:p>
          <a:p>
            <a:r>
              <a:rPr lang="en-US" dirty="0"/>
              <a:t>Vital- Essential/ Necessary</a:t>
            </a:r>
          </a:p>
          <a:p>
            <a:r>
              <a:rPr lang="en-US" dirty="0"/>
              <a:t>Delve- Go through</a:t>
            </a:r>
          </a:p>
          <a:p>
            <a:endParaRPr lang="en-US" dirty="0"/>
          </a:p>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Data Collection: Gather historical commodity price data from reliable sources such as </a:t>
            </a:r>
            <a:r>
              <a:rPr lang="en-US" u="sng" dirty="0">
                <a:solidFill>
                  <a:srgbClr val="C00000"/>
                </a:solidFill>
              </a:rPr>
              <a:t>government databases</a:t>
            </a:r>
            <a:r>
              <a:rPr lang="en-US" dirty="0"/>
              <a:t>, </a:t>
            </a:r>
            <a:r>
              <a:rPr lang="en-US" u="sng" dirty="0"/>
              <a:t>commodity exchanges</a:t>
            </a:r>
            <a:r>
              <a:rPr lang="en-US" dirty="0"/>
              <a:t>, and </a:t>
            </a:r>
            <a:r>
              <a:rPr lang="en-US" u="sng" dirty="0"/>
              <a:t>research reports</a:t>
            </a:r>
            <a:r>
              <a:rPr lang="en-US" dirty="0"/>
              <a:t>.</a:t>
            </a:r>
          </a:p>
          <a:p>
            <a:pPr marL="171450" indent="-171450">
              <a:buFont typeface="Arial"/>
              <a:buChar char="•"/>
            </a:pPr>
            <a:r>
              <a:rPr lang="en-US" dirty="0"/>
              <a:t>Data Preprocessing: Cleanse and preprocess the data to </a:t>
            </a:r>
            <a:r>
              <a:rPr lang="en-US" u="sng" dirty="0"/>
              <a:t>remove outliers</a:t>
            </a:r>
            <a:r>
              <a:rPr lang="en-US" dirty="0"/>
              <a:t>, </a:t>
            </a:r>
            <a:r>
              <a:rPr lang="en-US" u="sng" dirty="0"/>
              <a:t>handle missing values</a:t>
            </a:r>
            <a:r>
              <a:rPr lang="en-US" dirty="0"/>
              <a:t>, and </a:t>
            </a:r>
            <a:r>
              <a:rPr lang="en-US" u="sng" dirty="0"/>
              <a:t>ensure consistency</a:t>
            </a:r>
            <a:r>
              <a:rPr lang="en-US" dirty="0"/>
              <a:t>.</a:t>
            </a:r>
            <a:endParaRPr lang="en-US" dirty="0">
              <a:cs typeface="Calibri"/>
            </a:endParaRPr>
          </a:p>
          <a:p>
            <a:pPr marL="171450" indent="-171450">
              <a:buFont typeface="Arial"/>
              <a:buChar char="•"/>
            </a:pPr>
            <a:r>
              <a:rPr lang="en-US" dirty="0"/>
              <a:t>Analysis Techniques: Utilize statistical methods and time series analysis </a:t>
            </a:r>
            <a:r>
              <a:rPr lang="en-US" u="sng" dirty="0"/>
              <a:t>to identify trends, seasonality</a:t>
            </a:r>
            <a:r>
              <a:rPr lang="en-US" dirty="0"/>
              <a:t>, and </a:t>
            </a:r>
            <a:r>
              <a:rPr lang="en-US" u="sng" dirty="0"/>
              <a:t>correlations</a:t>
            </a:r>
            <a:r>
              <a:rPr lang="en-US" dirty="0"/>
              <a:t>.</a:t>
            </a:r>
            <a:endParaRPr lang="en-US" dirty="0">
              <a:cs typeface="Calibri"/>
            </a:endParaRPr>
          </a:p>
          <a:p>
            <a:pPr marL="171450" indent="-171450">
              <a:buFont typeface="Arial"/>
              <a:buChar char="•"/>
            </a:pPr>
            <a:r>
              <a:rPr lang="en-US" dirty="0"/>
              <a:t>Visualization Tools: Employ data visualization libraries such as </a:t>
            </a:r>
            <a:r>
              <a:rPr lang="en-US" u="sng" dirty="0"/>
              <a:t>Matplotlib, Seaborn, and </a:t>
            </a:r>
            <a:r>
              <a:rPr lang="en-US" u="sng" dirty="0" err="1"/>
              <a:t>Plotly</a:t>
            </a:r>
            <a:r>
              <a:rPr lang="en-US" u="sng" dirty="0"/>
              <a:t> </a:t>
            </a:r>
            <a:r>
              <a:rPr lang="en-US" dirty="0"/>
              <a:t>for creating interactive visualizations.</a:t>
            </a:r>
            <a:endParaRPr lang="en-US" dirty="0">
              <a:cs typeface="Calibri"/>
            </a:endParaRPr>
          </a:p>
          <a:p>
            <a:pPr marL="171450" indent="-171450">
              <a:buFont typeface="Arial"/>
              <a:buChar char="•"/>
            </a:pPr>
            <a:r>
              <a:rPr lang="en-US" dirty="0"/>
              <a:t>Spatial Analysis: Utilize </a:t>
            </a:r>
            <a:r>
              <a:rPr lang="en-US" u="sng" dirty="0"/>
              <a:t>geographical information systems (GIS) </a:t>
            </a:r>
            <a:r>
              <a:rPr lang="en-US" dirty="0"/>
              <a:t>tools to </a:t>
            </a:r>
            <a:r>
              <a:rPr lang="en-US" u="sng" dirty="0"/>
              <a:t>visualize</a:t>
            </a:r>
            <a:r>
              <a:rPr lang="en-US" dirty="0"/>
              <a:t> commodity prices on maps and </a:t>
            </a:r>
            <a:r>
              <a:rPr lang="en-US" u="sng" dirty="0"/>
              <a:t>analyze spatial patterns.</a:t>
            </a:r>
            <a:endParaRPr lang="en-US" u="sng" dirty="0">
              <a:cs typeface="Calibri"/>
            </a:endParaRPr>
          </a:p>
          <a:p>
            <a:pPr marL="171450" indent="-171450">
              <a:buFont typeface="Arial"/>
              <a:buChar char="•"/>
            </a:pPr>
            <a:r>
              <a:rPr lang="en-US" dirty="0"/>
              <a:t>Machine Learning: Explore the potential of machine learning algorithms for </a:t>
            </a:r>
            <a:r>
              <a:rPr lang="en-US" u="sng" dirty="0"/>
              <a:t>predictive modeling </a:t>
            </a:r>
            <a:r>
              <a:rPr lang="en-US" dirty="0"/>
              <a:t>and </a:t>
            </a:r>
            <a:r>
              <a:rPr lang="en-US" u="sng" dirty="0"/>
              <a:t>forecasting of commodity prices</a:t>
            </a:r>
            <a:r>
              <a:rPr lang="en-US" dirty="0"/>
              <a:t>.</a:t>
            </a:r>
            <a:endParaRPr lang="en-US" dirty="0">
              <a:cs typeface="Calibri"/>
            </a:endParaRPr>
          </a:p>
          <a:p>
            <a:pPr marL="171450" indent="-171450">
              <a:buFont typeface="Arial"/>
              <a:buChar char="•"/>
            </a:pPr>
            <a:r>
              <a:rPr lang="en-US" dirty="0"/>
              <a:t>Collaboration: Foster collaboration with domain experts and stakeholders to validate findings and gather insights for informed decision-making.</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80231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3957289"/>
          </a:xfrm>
        </p:spPr>
        <p:txBody>
          <a:bodyPr anchor="ctr" anchorCtr="0"/>
          <a:lstStyle/>
          <a:p>
            <a:r>
              <a:rPr lang="en-US" dirty="0">
                <a:solidFill>
                  <a:srgbClr val="DEF44F"/>
                </a:solidFill>
                <a:ea typeface="+mj-lt"/>
                <a:cs typeface="+mj-lt"/>
              </a:rPr>
              <a:t>Navigating India's Commodity Markets</a:t>
            </a:r>
            <a:endParaRPr lang="en-US" dirty="0"/>
          </a:p>
        </p:txBody>
      </p:sp>
      <p:sp>
        <p:nvSpPr>
          <p:cNvPr id="2" name="TextBox 1">
            <a:extLst>
              <a:ext uri="{FF2B5EF4-FFF2-40B4-BE49-F238E27FC236}">
                <a16:creationId xmlns:a16="http://schemas.microsoft.com/office/drawing/2014/main" id="{ED04DC3B-7785-F243-F658-DB697A36E5E8}"/>
              </a:ext>
            </a:extLst>
          </p:cNvPr>
          <p:cNvSpPr txBox="1"/>
          <p:nvPr/>
        </p:nvSpPr>
        <p:spPr>
          <a:xfrm>
            <a:off x="5630332" y="4370916"/>
            <a:ext cx="35348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D975E"/>
                </a:solidFill>
              </a:rPr>
              <a:t>Insights through Analysis and Visualization</a:t>
            </a:r>
          </a:p>
        </p:txBody>
      </p:sp>
      <p:graphicFrame>
        <p:nvGraphicFramePr>
          <p:cNvPr id="4" name="Table 3">
            <a:extLst>
              <a:ext uri="{FF2B5EF4-FFF2-40B4-BE49-F238E27FC236}">
                <a16:creationId xmlns:a16="http://schemas.microsoft.com/office/drawing/2014/main" id="{DD41C1D4-8F5F-BBA1-25CF-ACD1AD596503}"/>
              </a:ext>
            </a:extLst>
          </p:cNvPr>
          <p:cNvGraphicFramePr>
            <a:graphicFrameLocks noGrp="1"/>
          </p:cNvGraphicFramePr>
          <p:nvPr>
            <p:extLst>
              <p:ext uri="{D42A27DB-BD31-4B8C-83A1-F6EECF244321}">
                <p14:modId xmlns:p14="http://schemas.microsoft.com/office/powerpoint/2010/main" val="283000236"/>
              </p:ext>
            </p:extLst>
          </p:nvPr>
        </p:nvGraphicFramePr>
        <p:xfrm>
          <a:off x="8087743" y="5368662"/>
          <a:ext cx="3764952" cy="1112520"/>
        </p:xfrm>
        <a:graphic>
          <a:graphicData uri="http://schemas.openxmlformats.org/drawingml/2006/table">
            <a:tbl>
              <a:tblPr>
                <a:tableStyleId>{2D5ABB26-0587-4C30-8999-92F81FD0307C}</a:tableStyleId>
              </a:tblPr>
              <a:tblGrid>
                <a:gridCol w="1895895">
                  <a:extLst>
                    <a:ext uri="{9D8B030D-6E8A-4147-A177-3AD203B41FA5}">
                      <a16:colId xmlns:a16="http://schemas.microsoft.com/office/drawing/2014/main" val="224689803"/>
                    </a:ext>
                  </a:extLst>
                </a:gridCol>
                <a:gridCol w="1869057">
                  <a:extLst>
                    <a:ext uri="{9D8B030D-6E8A-4147-A177-3AD203B41FA5}">
                      <a16:colId xmlns:a16="http://schemas.microsoft.com/office/drawing/2014/main" val="3482160614"/>
                    </a:ext>
                  </a:extLst>
                </a:gridCol>
              </a:tblGrid>
              <a:tr h="370840">
                <a:tc>
                  <a:txBody>
                    <a:bodyPr/>
                    <a:lstStyle/>
                    <a:p>
                      <a:r>
                        <a:rPr lang="en-US" sz="1800" b="1" dirty="0">
                          <a:solidFill>
                            <a:srgbClr val="F2295F"/>
                          </a:solidFill>
                        </a:rPr>
                        <a:t>P Sunil Kumar</a:t>
                      </a:r>
                      <a:endParaRPr lang="en-IN"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b="1" dirty="0">
                          <a:solidFill>
                            <a:srgbClr val="F2295F"/>
                          </a:solidFill>
                        </a:rPr>
                        <a:t>20211ISD0005</a:t>
                      </a:r>
                      <a:endParaRPr lang="en-IN"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20042637"/>
                  </a:ext>
                </a:extLst>
              </a:tr>
              <a:tr h="370840">
                <a:tc>
                  <a:txBody>
                    <a:bodyPr/>
                    <a:lstStyle/>
                    <a:p>
                      <a:r>
                        <a:rPr lang="en-US" sz="1800" b="1" dirty="0">
                          <a:solidFill>
                            <a:srgbClr val="F2295F"/>
                          </a:solidFill>
                        </a:rPr>
                        <a:t>Abhi C N</a:t>
                      </a:r>
                      <a:endParaRPr lang="en-IN"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b="1" dirty="0">
                          <a:solidFill>
                            <a:srgbClr val="F2295F"/>
                          </a:solidFill>
                        </a:rPr>
                        <a:t>20211ISD0039</a:t>
                      </a:r>
                      <a:endParaRPr lang="en-IN"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960278"/>
                  </a:ext>
                </a:extLst>
              </a:tr>
              <a:tr h="370840">
                <a:tc>
                  <a:txBody>
                    <a:bodyPr/>
                    <a:lstStyle/>
                    <a:p>
                      <a:r>
                        <a:rPr lang="en-US" sz="1800" b="1" dirty="0">
                          <a:solidFill>
                            <a:srgbClr val="F2295F"/>
                          </a:solidFill>
                        </a:rPr>
                        <a:t>P </a:t>
                      </a:r>
                      <a:r>
                        <a:rPr lang="en-US" sz="1800" b="1" dirty="0" err="1">
                          <a:solidFill>
                            <a:srgbClr val="F2295F"/>
                          </a:solidFill>
                        </a:rPr>
                        <a:t>Sushmanth</a:t>
                      </a:r>
                      <a:endParaRPr lang="en-IN"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b="1" dirty="0">
                          <a:solidFill>
                            <a:srgbClr val="F2295F"/>
                          </a:solidFill>
                        </a:rPr>
                        <a:t>20211ISD0020</a:t>
                      </a:r>
                      <a:endParaRPr lang="en-IN"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93797545"/>
                  </a:ext>
                </a:extLst>
              </a:tr>
            </a:tbl>
          </a:graphicData>
        </a:graphic>
      </p:graphicFrame>
    </p:spTree>
    <p:extLst>
      <p:ext uri="{BB962C8B-B14F-4D97-AF65-F5344CB8AC3E}">
        <p14:creationId xmlns:p14="http://schemas.microsoft.com/office/powerpoint/2010/main" val="171255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781050" y="235789"/>
            <a:ext cx="4800600" cy="2036114"/>
          </a:xfrm>
          <a:noFill/>
        </p:spPr>
        <p:txBody>
          <a:bodyPr>
            <a:noAutofit/>
          </a:bodyPr>
          <a:lstStyle/>
          <a:p>
            <a:r>
              <a:rPr lang="en-US" dirty="0">
                <a:solidFill>
                  <a:srgbClr val="0B3A24"/>
                </a:solidFill>
                <a:ea typeface="+mj-lt"/>
                <a:cs typeface="+mj-lt"/>
              </a:rPr>
              <a:t>Introduction: Overall Project Objective</a:t>
            </a: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85800" y="1971001"/>
            <a:ext cx="4800600" cy="4165612"/>
          </a:xfrm>
          <a:noFill/>
        </p:spPr>
        <p:txBody>
          <a:bodyPr vert="horz" lIns="0" tIns="0" rIns="0" bIns="0" rtlCol="0" anchor="t">
            <a:noAutofit/>
          </a:bodyPr>
          <a:lstStyle/>
          <a:p>
            <a:pPr>
              <a:buFont typeface="Courier New"/>
              <a:buChar char="o"/>
            </a:pPr>
            <a:r>
              <a:rPr lang="en-US" sz="2000" dirty="0">
                <a:solidFill>
                  <a:srgbClr val="0B3A24"/>
                </a:solidFill>
                <a:ea typeface="+mn-lt"/>
                <a:cs typeface="+mn-lt"/>
              </a:rPr>
              <a:t>To provide insights into the trends and fluctuations in commodity prices across different regions of India.</a:t>
            </a:r>
            <a:endParaRPr lang="en-US" sz="2000" dirty="0">
              <a:solidFill>
                <a:srgbClr val="000000"/>
              </a:solidFill>
              <a:ea typeface="+mn-lt"/>
              <a:cs typeface="+mn-lt"/>
            </a:endParaRPr>
          </a:p>
          <a:p>
            <a:pPr>
              <a:buFont typeface="Courier New"/>
              <a:buChar char="o"/>
            </a:pPr>
            <a:r>
              <a:rPr lang="en-US" sz="2000" dirty="0">
                <a:solidFill>
                  <a:srgbClr val="0B3A24"/>
                </a:solidFill>
                <a:ea typeface="+mn-lt"/>
                <a:cs typeface="+mn-lt"/>
              </a:rPr>
              <a:t>This project aims to utilize data analysis and visualization techniques to offer actionable insights for stakeholders in the commodities market.</a:t>
            </a:r>
            <a:endParaRPr lang="en-US" sz="2000" dirty="0">
              <a:solidFill>
                <a:srgbClr val="000000"/>
              </a:solidFill>
              <a:ea typeface="+mn-lt"/>
              <a:cs typeface="+mn-lt"/>
            </a:endParaRPr>
          </a:p>
          <a:p>
            <a:pPr>
              <a:buFont typeface="Courier New"/>
              <a:buChar char="o"/>
            </a:pPr>
            <a:endParaRPr lang="en-US" sz="2000" dirty="0">
              <a:solidFill>
                <a:srgbClr val="0B3A24"/>
              </a:solidFill>
              <a:ea typeface="+mn-lt"/>
              <a:cs typeface="+mn-lt"/>
            </a:endParaRP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7750-C110-9BBC-A941-CC960605D7C1}"/>
              </a:ext>
            </a:extLst>
          </p:cNvPr>
          <p:cNvSpPr>
            <a:spLocks noGrp="1"/>
          </p:cNvSpPr>
          <p:nvPr>
            <p:ph type="title"/>
          </p:nvPr>
        </p:nvSpPr>
        <p:spPr>
          <a:xfrm>
            <a:off x="685800" y="685800"/>
            <a:ext cx="5254837" cy="1255143"/>
          </a:xfrm>
        </p:spPr>
        <p:txBody>
          <a:bodyPr/>
          <a:lstStyle/>
          <a:p>
            <a:pPr algn="ctr"/>
            <a:r>
              <a:rPr lang="en-US" dirty="0">
                <a:solidFill>
                  <a:srgbClr val="DEF44F"/>
                </a:solidFill>
                <a:ea typeface="+mj-lt"/>
                <a:cs typeface="+mj-lt"/>
              </a:rPr>
              <a:t>Motivation</a:t>
            </a:r>
            <a:endParaRPr lang="en-US" dirty="0"/>
          </a:p>
        </p:txBody>
      </p:sp>
      <p:sp>
        <p:nvSpPr>
          <p:cNvPr id="4" name="Content Placeholder 3">
            <a:extLst>
              <a:ext uri="{FF2B5EF4-FFF2-40B4-BE49-F238E27FC236}">
                <a16:creationId xmlns:a16="http://schemas.microsoft.com/office/drawing/2014/main" id="{3C121B66-5897-93A0-A560-5656CECD7676}"/>
              </a:ext>
            </a:extLst>
          </p:cNvPr>
          <p:cNvSpPr>
            <a:spLocks noGrp="1"/>
          </p:cNvSpPr>
          <p:nvPr>
            <p:ph sz="half" idx="2"/>
          </p:nvPr>
        </p:nvSpPr>
        <p:spPr>
          <a:xfrm>
            <a:off x="1028699" y="2418212"/>
            <a:ext cx="4572000" cy="3026522"/>
          </a:xfrm>
        </p:spPr>
        <p:txBody>
          <a:bodyPr vert="horz" lIns="0" tIns="0" rIns="0" bIns="0" rtlCol="0" anchor="t">
            <a:noAutofit/>
          </a:bodyPr>
          <a:lstStyle/>
          <a:p>
            <a:r>
              <a:rPr lang="en-US" dirty="0">
                <a:solidFill>
                  <a:srgbClr val="0B3A24"/>
                </a:solidFill>
                <a:ea typeface="+mn-lt"/>
                <a:cs typeface="+mn-lt"/>
              </a:rPr>
              <a:t>Commodity prices play a crucial role in the economy, impacting various sectors including agriculture, manufacturing, and consumer goods.</a:t>
            </a:r>
            <a:endParaRPr lang="en-US" dirty="0"/>
          </a:p>
        </p:txBody>
      </p:sp>
      <p:sp>
        <p:nvSpPr>
          <p:cNvPr id="6" name="Content Placeholder 5">
            <a:extLst>
              <a:ext uri="{FF2B5EF4-FFF2-40B4-BE49-F238E27FC236}">
                <a16:creationId xmlns:a16="http://schemas.microsoft.com/office/drawing/2014/main" id="{F742D1FB-B663-E5FE-EFE9-F966E1E346A4}"/>
              </a:ext>
            </a:extLst>
          </p:cNvPr>
          <p:cNvSpPr>
            <a:spLocks noGrp="1"/>
          </p:cNvSpPr>
          <p:nvPr>
            <p:ph sz="quarter" idx="4"/>
          </p:nvPr>
        </p:nvSpPr>
        <p:spPr>
          <a:xfrm>
            <a:off x="6560820" y="2418212"/>
            <a:ext cx="4572000" cy="3026522"/>
          </a:xfrm>
        </p:spPr>
        <p:txBody>
          <a:bodyPr vert="horz" lIns="0" tIns="0" rIns="0" bIns="0" rtlCol="0" anchor="t">
            <a:noAutofit/>
          </a:bodyPr>
          <a:lstStyle/>
          <a:p>
            <a:r>
              <a:rPr lang="en-US" dirty="0">
                <a:solidFill>
                  <a:srgbClr val="0B3A24"/>
                </a:solidFill>
                <a:ea typeface="+mn-lt"/>
                <a:cs typeface="+mn-lt"/>
              </a:rPr>
              <a:t>Analyze historical commodity price data to identify trends and patterns.</a:t>
            </a:r>
            <a:endParaRPr lang="en-US" dirty="0"/>
          </a:p>
          <a:p>
            <a:r>
              <a:rPr lang="en-US" dirty="0">
                <a:solidFill>
                  <a:srgbClr val="0B3A24"/>
                </a:solidFill>
                <a:ea typeface="+mn-lt"/>
                <a:cs typeface="+mn-lt"/>
              </a:rPr>
              <a:t>Visualize the spatial distribution of commodity prices across different states and regions.</a:t>
            </a:r>
            <a:endParaRPr lang="en-US" dirty="0"/>
          </a:p>
          <a:p>
            <a:r>
              <a:rPr lang="en-US" dirty="0">
                <a:solidFill>
                  <a:srgbClr val="0B3A24"/>
                </a:solidFill>
                <a:ea typeface="+mn-lt"/>
                <a:cs typeface="+mn-lt"/>
              </a:rPr>
              <a:t>Provide actionable insights for stakeholders such as farmers, traders, and policymakers.</a:t>
            </a:r>
            <a:endParaRPr lang="en-US" dirty="0"/>
          </a:p>
          <a:p>
            <a:r>
              <a:rPr lang="en-US" dirty="0">
                <a:solidFill>
                  <a:srgbClr val="0B3A24"/>
                </a:solidFill>
                <a:ea typeface="+mn-lt"/>
                <a:cs typeface="+mn-lt"/>
              </a:rPr>
              <a:t>Enhance understanding of factors influencing commodity price movements in India.</a:t>
            </a:r>
            <a:endParaRPr lang="en-US" dirty="0"/>
          </a:p>
          <a:p>
            <a:endParaRPr lang="en-US" dirty="0"/>
          </a:p>
        </p:txBody>
      </p:sp>
      <p:sp>
        <p:nvSpPr>
          <p:cNvPr id="5" name="Title 1">
            <a:extLst>
              <a:ext uri="{FF2B5EF4-FFF2-40B4-BE49-F238E27FC236}">
                <a16:creationId xmlns:a16="http://schemas.microsoft.com/office/drawing/2014/main" id="{FBF8B4D7-7001-2B00-FBCA-4125B35F61A1}"/>
              </a:ext>
            </a:extLst>
          </p:cNvPr>
          <p:cNvSpPr txBox="1">
            <a:spLocks/>
          </p:cNvSpPr>
          <p:nvPr/>
        </p:nvSpPr>
        <p:spPr>
          <a:xfrm>
            <a:off x="6246284" y="711200"/>
            <a:ext cx="5254837" cy="1255143"/>
          </a:xfrm>
          <a:prstGeom prst="rect">
            <a:avLst/>
          </a:prstGeom>
        </p:spPr>
        <p:txBody>
          <a:bodyPr vert="horz" lIns="0" tIns="0" rIns="0" bIns="0" rtlCol="0" anchor="t">
            <a:noAutofit/>
          </a:bodyPr>
          <a:lst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DEF44F"/>
                </a:solidFill>
                <a:ea typeface="+mj-lt"/>
                <a:cs typeface="+mj-lt"/>
              </a:rPr>
              <a:t>Objectives</a:t>
            </a:r>
            <a:endParaRPr lang="en-US" dirty="0"/>
          </a:p>
        </p:txBody>
      </p:sp>
    </p:spTree>
    <p:extLst>
      <p:ext uri="{BB962C8B-B14F-4D97-AF65-F5344CB8AC3E}">
        <p14:creationId xmlns:p14="http://schemas.microsoft.com/office/powerpoint/2010/main" val="308431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669197" y="69013"/>
            <a:ext cx="5029200" cy="2170499"/>
          </a:xfrm>
        </p:spPr>
        <p:txBody>
          <a:bodyPr/>
          <a:lstStyle/>
          <a:p>
            <a:r>
              <a:rPr lang="en-US" dirty="0">
                <a:solidFill>
                  <a:srgbClr val="0B3A24"/>
                </a:solidFill>
                <a:ea typeface="+mj-lt"/>
                <a:cs typeface="+mj-lt"/>
              </a:rPr>
              <a:t>Background</a:t>
            </a:r>
            <a:endParaRPr lang="en-US" dirty="0"/>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669198" y="2265391"/>
            <a:ext cx="4988765" cy="3775971"/>
          </a:xfrm>
        </p:spPr>
        <p:txBody>
          <a:bodyPr vert="horz" lIns="0" tIns="0" rIns="0" bIns="0" rtlCol="0" anchor="t">
            <a:noAutofit/>
          </a:bodyPr>
          <a:lstStyle/>
          <a:p>
            <a:pPr indent="-283210"/>
            <a:r>
              <a:rPr lang="en-US" dirty="0">
                <a:solidFill>
                  <a:srgbClr val="0B3A24"/>
                </a:solidFill>
                <a:ea typeface="+mn-lt"/>
                <a:cs typeface="+mn-lt"/>
              </a:rPr>
              <a:t>India's economy heavily relies on commodities such as agricultural produce, minerals, and industrial raw materials.</a:t>
            </a:r>
            <a:endParaRPr lang="en-US" dirty="0"/>
          </a:p>
          <a:p>
            <a:pPr indent="-283210"/>
            <a:r>
              <a:rPr lang="en-US" dirty="0">
                <a:solidFill>
                  <a:srgbClr val="0B3A24"/>
                </a:solidFill>
                <a:ea typeface="+mn-lt"/>
                <a:cs typeface="+mn-lt"/>
              </a:rPr>
              <a:t>Commodity prices are influenced by factors like supply-demand dynamics, weather conditions, government policies, and global market trends.</a:t>
            </a:r>
            <a:endParaRPr lang="en-US" dirty="0"/>
          </a:p>
          <a:p>
            <a:pPr indent="-283210"/>
            <a:r>
              <a:rPr lang="en-US" dirty="0">
                <a:solidFill>
                  <a:srgbClr val="0B3A24"/>
                </a:solidFill>
                <a:ea typeface="+mn-lt"/>
                <a:cs typeface="+mn-lt"/>
              </a:rPr>
              <a:t>Understanding commodity price fluctuations is vital for decision-making in sectors like agriculture, manufacturing, and trade.</a:t>
            </a:r>
            <a:endParaRPr lang="en-US" dirty="0"/>
          </a:p>
          <a:p>
            <a:pPr indent="-283210"/>
            <a:r>
              <a:rPr lang="en-US" dirty="0">
                <a:solidFill>
                  <a:srgbClr val="0B3A24"/>
                </a:solidFill>
                <a:ea typeface="+mn-lt"/>
                <a:cs typeface="+mn-lt"/>
              </a:rPr>
              <a:t>This project seeks to delve into the dynamics of commodity prices in India and provide valuable insights for stakeholders.</a:t>
            </a:r>
            <a:endParaRPr lang="en-US" dirty="0"/>
          </a:p>
          <a:p>
            <a:pPr indent="-283210"/>
            <a:endParaRPr lang="en-US" dirty="0"/>
          </a:p>
        </p:txBody>
      </p:sp>
    </p:spTree>
    <p:extLst>
      <p:ext uri="{BB962C8B-B14F-4D97-AF65-F5344CB8AC3E}">
        <p14:creationId xmlns:p14="http://schemas.microsoft.com/office/powerpoint/2010/main" val="42171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62E7-47BC-47D4-CEF6-FCB5CA0D01F2}"/>
              </a:ext>
            </a:extLst>
          </p:cNvPr>
          <p:cNvSpPr>
            <a:spLocks noGrp="1"/>
          </p:cNvSpPr>
          <p:nvPr>
            <p:ph type="title"/>
          </p:nvPr>
        </p:nvSpPr>
        <p:spPr>
          <a:xfrm>
            <a:off x="685800" y="60386"/>
            <a:ext cx="4800600" cy="2119280"/>
          </a:xfrm>
        </p:spPr>
        <p:txBody>
          <a:bodyPr/>
          <a:lstStyle/>
          <a:p>
            <a:r>
              <a:rPr lang="en-US" dirty="0">
                <a:solidFill>
                  <a:srgbClr val="0B3A24"/>
                </a:solidFill>
                <a:ea typeface="+mj-lt"/>
                <a:cs typeface="+mj-lt"/>
              </a:rPr>
              <a:t>Methodology: Procedures and Tools</a:t>
            </a:r>
            <a:endParaRPr lang="en-US" dirty="0"/>
          </a:p>
        </p:txBody>
      </p:sp>
      <p:sp>
        <p:nvSpPr>
          <p:cNvPr id="3" name="Content Placeholder 2">
            <a:extLst>
              <a:ext uri="{FF2B5EF4-FFF2-40B4-BE49-F238E27FC236}">
                <a16:creationId xmlns:a16="http://schemas.microsoft.com/office/drawing/2014/main" id="{0D6B2866-D7A8-4F86-E076-30C4CA1A76CA}"/>
              </a:ext>
            </a:extLst>
          </p:cNvPr>
          <p:cNvSpPr>
            <a:spLocks noGrp="1"/>
          </p:cNvSpPr>
          <p:nvPr>
            <p:ph idx="1"/>
          </p:nvPr>
        </p:nvSpPr>
        <p:spPr>
          <a:xfrm>
            <a:off x="685800" y="2240053"/>
            <a:ext cx="4800600" cy="3801310"/>
          </a:xfrm>
        </p:spPr>
        <p:txBody>
          <a:bodyPr vert="horz" lIns="0" tIns="0" rIns="0" bIns="0" rtlCol="0" anchor="t">
            <a:normAutofit/>
          </a:bodyPr>
          <a:lstStyle/>
          <a:p>
            <a:pPr indent="-347345"/>
            <a:r>
              <a:rPr lang="en-US" dirty="0">
                <a:solidFill>
                  <a:srgbClr val="0B3A24"/>
                </a:solidFill>
                <a:ea typeface="+mn-lt"/>
                <a:cs typeface="+mn-lt"/>
              </a:rPr>
              <a:t>Data Collection</a:t>
            </a:r>
            <a:endParaRPr lang="en-US" dirty="0"/>
          </a:p>
          <a:p>
            <a:pPr indent="-347345"/>
            <a:r>
              <a:rPr lang="en-US" dirty="0">
                <a:solidFill>
                  <a:srgbClr val="0B3A24"/>
                </a:solidFill>
                <a:ea typeface="+mn-lt"/>
                <a:cs typeface="+mn-lt"/>
              </a:rPr>
              <a:t>Data Preprocessing</a:t>
            </a:r>
            <a:endParaRPr lang="en-US" dirty="0"/>
          </a:p>
          <a:p>
            <a:pPr indent="-347345"/>
            <a:r>
              <a:rPr lang="en-US" dirty="0">
                <a:solidFill>
                  <a:srgbClr val="0B3A24"/>
                </a:solidFill>
                <a:ea typeface="+mn-lt"/>
                <a:cs typeface="+mn-lt"/>
              </a:rPr>
              <a:t>Analysis Techniques</a:t>
            </a:r>
            <a:endParaRPr lang="en-US" dirty="0"/>
          </a:p>
          <a:p>
            <a:pPr indent="-347345"/>
            <a:r>
              <a:rPr lang="en-US" dirty="0">
                <a:solidFill>
                  <a:srgbClr val="0B3A24"/>
                </a:solidFill>
                <a:ea typeface="+mn-lt"/>
                <a:cs typeface="+mn-lt"/>
              </a:rPr>
              <a:t>Visualization Tools</a:t>
            </a:r>
            <a:endParaRPr lang="en-US" dirty="0"/>
          </a:p>
          <a:p>
            <a:pPr indent="-347345"/>
            <a:r>
              <a:rPr lang="en-US" dirty="0">
                <a:solidFill>
                  <a:srgbClr val="0B3A24"/>
                </a:solidFill>
                <a:ea typeface="+mn-lt"/>
                <a:cs typeface="+mn-lt"/>
              </a:rPr>
              <a:t>Spatial Analysis</a:t>
            </a:r>
            <a:endParaRPr lang="en-US" dirty="0"/>
          </a:p>
          <a:p>
            <a:pPr indent="-347345"/>
            <a:r>
              <a:rPr lang="en-US" dirty="0">
                <a:solidFill>
                  <a:srgbClr val="0B3A24"/>
                </a:solidFill>
                <a:ea typeface="+mn-lt"/>
                <a:cs typeface="+mn-lt"/>
              </a:rPr>
              <a:t>Machine Learning</a:t>
            </a:r>
            <a:endParaRPr lang="en-US" dirty="0"/>
          </a:p>
          <a:p>
            <a:pPr indent="-347345"/>
            <a:r>
              <a:rPr lang="en-US" dirty="0">
                <a:solidFill>
                  <a:srgbClr val="0B3A24"/>
                </a:solidFill>
                <a:ea typeface="+mn-lt"/>
                <a:cs typeface="+mn-lt"/>
              </a:rPr>
              <a:t>Collaboration</a:t>
            </a:r>
            <a:endParaRPr lang="en-US" dirty="0"/>
          </a:p>
        </p:txBody>
      </p:sp>
      <p:pic>
        <p:nvPicPr>
          <p:cNvPr id="14" name="Picture Placeholder 13" descr="A person writing on a glass board">
            <a:extLst>
              <a:ext uri="{FF2B5EF4-FFF2-40B4-BE49-F238E27FC236}">
                <a16:creationId xmlns:a16="http://schemas.microsoft.com/office/drawing/2014/main" id="{95FE2A4D-79FB-FE0F-67B2-843B812915CC}"/>
              </a:ext>
            </a:extLst>
          </p:cNvPr>
          <p:cNvPicPr>
            <a:picLocks noGrp="1" noChangeAspect="1"/>
          </p:cNvPicPr>
          <p:nvPr>
            <p:ph type="pic" sz="quarter" idx="13"/>
          </p:nvPr>
        </p:nvPicPr>
        <p:blipFill>
          <a:blip r:embed="rId3"/>
          <a:srcRect/>
          <a:stretch/>
        </p:blipFill>
        <p:spPr>
          <a:xfrm>
            <a:off x="6583680" y="868680"/>
            <a:ext cx="5120640" cy="5120640"/>
          </a:xfrm>
        </p:spPr>
      </p:pic>
      <p:sp>
        <p:nvSpPr>
          <p:cNvPr id="12" name="Freeform 28">
            <a:extLst>
              <a:ext uri="{FF2B5EF4-FFF2-40B4-BE49-F238E27FC236}">
                <a16:creationId xmlns:a16="http://schemas.microsoft.com/office/drawing/2014/main" id="{77C0C7E0-C272-B87D-18E1-29F7ED23A6C1}"/>
              </a:ext>
              <a:ext uri="{C183D7F6-B498-43B3-948B-1728B52AA6E4}">
                <adec:decorative xmlns:adec="http://schemas.microsoft.com/office/drawing/2017/decorative" val="1"/>
              </a:ext>
            </a:extLst>
          </p:cNvPr>
          <p:cNvSpPr/>
          <p:nvPr/>
        </p:nvSpPr>
        <p:spPr>
          <a:xfrm>
            <a:off x="6692709" y="106524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
        <p:nvSpPr>
          <p:cNvPr id="13" name="Freeform 28">
            <a:extLst>
              <a:ext uri="{FF2B5EF4-FFF2-40B4-BE49-F238E27FC236}">
                <a16:creationId xmlns:a16="http://schemas.microsoft.com/office/drawing/2014/main" id="{7DF5E463-364A-45B2-E41C-E0D4790F0333}"/>
              </a:ext>
              <a:ext uri="{C183D7F6-B498-43B3-948B-1728B52AA6E4}">
                <adec:decorative xmlns:adec="http://schemas.microsoft.com/office/drawing/2017/decorative" val="1"/>
              </a:ext>
            </a:extLst>
          </p:cNvPr>
          <p:cNvSpPr/>
          <p:nvPr/>
        </p:nvSpPr>
        <p:spPr>
          <a:xfrm flipH="1">
            <a:off x="10225126" y="5163485"/>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noFill/>
          <a:ln w="28575" cap="rnd">
            <a:solidFill>
              <a:schemeClr val="accent4"/>
            </a:solidFill>
            <a:prstDash val="solid"/>
            <a:round/>
          </a:ln>
        </p:spPr>
        <p:txBody>
          <a:bodyPr rtlCol="0" anchor="ctr"/>
          <a:lstStyle/>
          <a:p>
            <a:endParaRPr lang="en-US" dirty="0"/>
          </a:p>
        </p:txBody>
      </p:sp>
    </p:spTree>
    <p:extLst>
      <p:ext uri="{BB962C8B-B14F-4D97-AF65-F5344CB8AC3E}">
        <p14:creationId xmlns:p14="http://schemas.microsoft.com/office/powerpoint/2010/main" val="341737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561975" y="28280"/>
            <a:ext cx="5162909" cy="1811547"/>
          </a:xfrm>
        </p:spPr>
        <p:txBody>
          <a:bodyPr/>
          <a:lstStyle/>
          <a:p>
            <a:r>
              <a:rPr lang="en-US" dirty="0"/>
              <a:t>Basic plot of data on map:</a:t>
            </a:r>
          </a:p>
        </p:txBody>
      </p:sp>
      <p:sp>
        <p:nvSpPr>
          <p:cNvPr id="12" name="Subtitle 11">
            <a:extLst>
              <a:ext uri="{FF2B5EF4-FFF2-40B4-BE49-F238E27FC236}">
                <a16:creationId xmlns:a16="http://schemas.microsoft.com/office/drawing/2014/main" id="{1A12C665-4CFD-EC43-AFEE-C14D72FBAE81}"/>
              </a:ext>
            </a:extLst>
          </p:cNvPr>
          <p:cNvSpPr>
            <a:spLocks noGrp="1"/>
          </p:cNvSpPr>
          <p:nvPr>
            <p:ph type="subTitle" idx="13"/>
          </p:nvPr>
        </p:nvSpPr>
        <p:spPr>
          <a:xfrm>
            <a:off x="6705600" y="474452"/>
            <a:ext cx="4906963" cy="1043797"/>
          </a:xfrm>
        </p:spPr>
        <p:txBody>
          <a:bodyPr/>
          <a:lstStyle/>
          <a:p>
            <a:r>
              <a:rPr lang="en-US" dirty="0">
                <a:solidFill>
                  <a:srgbClr val="DEF44F"/>
                </a:solidFill>
              </a:rPr>
              <a:t>Timeline: </a:t>
            </a:r>
            <a:br>
              <a:rPr lang="en-US" dirty="0">
                <a:solidFill>
                  <a:srgbClr val="DEF44F"/>
                </a:solidFill>
              </a:rPr>
            </a:br>
            <a:r>
              <a:rPr lang="en-US" dirty="0">
                <a:solidFill>
                  <a:srgbClr val="DEF44F"/>
                </a:solidFill>
              </a:rPr>
              <a:t>key dates and phase</a:t>
            </a:r>
            <a:endParaRPr lang="en-US" dirty="0"/>
          </a:p>
        </p:txBody>
      </p:sp>
      <p:pic>
        <p:nvPicPr>
          <p:cNvPr id="4" name="Content Placeholder 3">
            <a:extLst>
              <a:ext uri="{FF2B5EF4-FFF2-40B4-BE49-F238E27FC236}">
                <a16:creationId xmlns:a16="http://schemas.microsoft.com/office/drawing/2014/main" id="{5BAB5EBA-22A4-FA40-81AC-FD044BADD232}"/>
              </a:ext>
            </a:extLst>
          </p:cNvPr>
          <p:cNvPicPr>
            <a:picLocks noGrp="1" noChangeAspect="1"/>
          </p:cNvPicPr>
          <p:nvPr>
            <p:ph idx="1"/>
          </p:nvPr>
        </p:nvPicPr>
        <p:blipFill>
          <a:blip r:embed="rId3"/>
          <a:stretch>
            <a:fillRect/>
          </a:stretch>
        </p:blipFill>
        <p:spPr>
          <a:xfrm>
            <a:off x="1364122" y="2233613"/>
            <a:ext cx="3556669" cy="3808412"/>
          </a:xfrm>
          <a:prstGeom prst="rect">
            <a:avLst/>
          </a:prstGeom>
        </p:spPr>
      </p:pic>
      <p:graphicFrame>
        <p:nvGraphicFramePr>
          <p:cNvPr id="14" name="Content Placeholder 13" descr="A timeline of the product launch">
            <a:extLst>
              <a:ext uri="{FF2B5EF4-FFF2-40B4-BE49-F238E27FC236}">
                <a16:creationId xmlns:a16="http://schemas.microsoft.com/office/drawing/2014/main" id="{07AA535B-EB21-147E-0487-36BE2FF27490}"/>
              </a:ext>
            </a:extLst>
          </p:cNvPr>
          <p:cNvGraphicFramePr>
            <a:graphicFrameLocks noGrp="1"/>
          </p:cNvGraphicFramePr>
          <p:nvPr>
            <p:ph sz="quarter" idx="14"/>
            <p:extLst>
              <p:ext uri="{D42A27DB-BD31-4B8C-83A1-F6EECF244321}">
                <p14:modId xmlns:p14="http://schemas.microsoft.com/office/powerpoint/2010/main" val="270566345"/>
              </p:ext>
            </p:extLst>
          </p:nvPr>
        </p:nvGraphicFramePr>
        <p:xfrm>
          <a:off x="6705600" y="1595438"/>
          <a:ext cx="4906963" cy="4211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336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dirty="0"/>
              <a:t>Thank you</a:t>
            </a:r>
          </a:p>
        </p:txBody>
      </p:sp>
      <p:sp>
        <p:nvSpPr>
          <p:cNvPr id="4" name="Text Placeholder 3">
            <a:extLst>
              <a:ext uri="{FF2B5EF4-FFF2-40B4-BE49-F238E27FC236}">
                <a16:creationId xmlns:a16="http://schemas.microsoft.com/office/drawing/2014/main" id="{6AF1DDBD-1496-5B4C-6F8D-33A1D1147637}"/>
              </a:ext>
            </a:extLst>
          </p:cNvPr>
          <p:cNvSpPr>
            <a:spLocks noGrp="1"/>
          </p:cNvSpPr>
          <p:nvPr>
            <p:ph type="subTitle" idx="1"/>
          </p:nvPr>
        </p:nvSpPr>
        <p:spPr>
          <a:xfrm>
            <a:off x="685799" y="5137885"/>
            <a:ext cx="7375427" cy="1564836"/>
          </a:xfrm>
        </p:spPr>
        <p:txBody>
          <a:bodyPr anchor="t" anchorCtr="0"/>
          <a:lstStyle/>
          <a:p>
            <a:r>
              <a:rPr lang="en-US" dirty="0"/>
              <a:t>For your patience</a:t>
            </a:r>
          </a:p>
        </p:txBody>
      </p:sp>
    </p:spTree>
    <p:extLst>
      <p:ext uri="{BB962C8B-B14F-4D97-AF65-F5344CB8AC3E}">
        <p14:creationId xmlns:p14="http://schemas.microsoft.com/office/powerpoint/2010/main" val="1827241247"/>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0E7228-D953-4029-B66D-451B76F5366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0136BC04-D45B-4D5B-9546-CDF5EAACAAC8}">
  <ds:schemaRefs>
    <ds:schemaRef ds:uri="http://schemas.microsoft.com/sharepoint/v3/contenttype/forms"/>
  </ds:schemaRefs>
</ds:datastoreItem>
</file>

<file path=customXml/itemProps3.xml><?xml version="1.0" encoding="utf-8"?>
<ds:datastoreItem xmlns:ds="http://schemas.openxmlformats.org/officeDocument/2006/customXml" ds:itemID="{A5DFB7C4-E441-4D4B-91C8-474B93BCB80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78</TotalTime>
  <Words>427</Words>
  <Application>Microsoft Office PowerPoint</Application>
  <PresentationFormat>Widescreen</PresentationFormat>
  <Paragraphs>64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Courier New</vt:lpstr>
      <vt:lpstr>Trebuchet MS</vt:lpstr>
      <vt:lpstr>Wingdings 3</vt:lpstr>
      <vt:lpstr>Facet</vt:lpstr>
      <vt:lpstr>Navigating India's Commodity Markets</vt:lpstr>
      <vt:lpstr>Introduction: Overall Project Objective</vt:lpstr>
      <vt:lpstr>Motivation</vt:lpstr>
      <vt:lpstr>Background</vt:lpstr>
      <vt:lpstr>Methodology: Procedures and Tools</vt:lpstr>
      <vt:lpstr>Basic plot of data on 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Sunil Kumar</dc:creator>
  <cp:lastModifiedBy>Sunil Kumar</cp:lastModifiedBy>
  <cp:revision>176</cp:revision>
  <dcterms:created xsi:type="dcterms:W3CDTF">2024-03-19T04:06:33Z</dcterms:created>
  <dcterms:modified xsi:type="dcterms:W3CDTF">2024-03-20T08:12:36Z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