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9"/>
  </p:notesMasterIdLst>
  <p:sldIdLst>
    <p:sldId id="257" r:id="rId2"/>
    <p:sldId id="258" r:id="rId3"/>
    <p:sldId id="264" r:id="rId4"/>
    <p:sldId id="259" r:id="rId5"/>
    <p:sldId id="273" r:id="rId6"/>
    <p:sldId id="262" r:id="rId7"/>
    <p:sldId id="263" r:id="rId8"/>
    <p:sldId id="265" r:id="rId9"/>
    <p:sldId id="266" r:id="rId10"/>
    <p:sldId id="270" r:id="rId11"/>
    <p:sldId id="267" r:id="rId12"/>
    <p:sldId id="274" r:id="rId13"/>
    <p:sldId id="275" r:id="rId14"/>
    <p:sldId id="268" r:id="rId15"/>
    <p:sldId id="26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3444" autoAdjust="0"/>
  </p:normalViewPr>
  <p:slideViewPr>
    <p:cSldViewPr snapToGrid="0">
      <p:cViewPr varScale="1">
        <p:scale>
          <a:sx n="86" d="100"/>
          <a:sy n="86" d="100"/>
        </p:scale>
        <p:origin x="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31E8-E490-4066-B89B-09F075584188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CFD8-C193-4CDC-978F-A2E1A0204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02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CCFD8-C193-4CDC-978F-A2E1A02046E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17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CCFD8-C193-4CDC-978F-A2E1A02046E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06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4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46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731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054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05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163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144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601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60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79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9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27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41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56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87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56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46FD-AE25-41C9-9648-36AB83F32BDA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4289-AFCE-47BE-913F-2F60BB0E84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713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youssefayman22/simple-neural-network-algorithm" TargetMode="External"/><Relationship Id="rId2" Type="http://schemas.openxmlformats.org/officeDocument/2006/relationships/hyperlink" Target="https://www.kaggle.com/code/muhammadfurqan0/unlocking-healthcare-trends-data-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prasad22/healthcare-datase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0C05-17A2-4183-442D-52BED6E0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1800" dirty="0">
                <a:solidFill>
                  <a:schemeClr val="bg1"/>
                </a:solidFill>
              </a:rPr>
              <a:t>Healthcare Data Analysis</a:t>
            </a:r>
            <a:br>
              <a:rPr lang="en-CA" sz="1800" dirty="0">
                <a:solidFill>
                  <a:schemeClr val="bg1"/>
                </a:solidFill>
              </a:rPr>
            </a:br>
            <a:r>
              <a:rPr lang="en-CA" sz="1800" dirty="0">
                <a:solidFill>
                  <a:schemeClr val="bg1"/>
                </a:solidFill>
              </a:rPr>
              <a:t>Predicting Billing Amount for the 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829B7-97E1-40DB-3592-A422FE37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11" y="1800141"/>
            <a:ext cx="7161579" cy="3510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7D444-60DC-08E2-7746-E82DE3214B50}"/>
              </a:ext>
            </a:extLst>
          </p:cNvPr>
          <p:cNvSpPr txBox="1"/>
          <p:nvPr/>
        </p:nvSpPr>
        <p:spPr>
          <a:xfrm>
            <a:off x="8100721" y="5561039"/>
            <a:ext cx="401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CA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J’yanni</a:t>
            </a:r>
            <a:r>
              <a:rPr lang="en-CA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Ellis and Sunita Thakur</a:t>
            </a:r>
          </a:p>
        </p:txBody>
      </p:sp>
    </p:spTree>
    <p:extLst>
      <p:ext uri="{BB962C8B-B14F-4D97-AF65-F5344CB8AC3E}">
        <p14:creationId xmlns:p14="http://schemas.microsoft.com/office/powerpoint/2010/main" val="292809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54CF-8628-DED5-1293-D7B96295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Billing amount predictions for the ages by linear regression and lasso regression</a:t>
            </a:r>
            <a:endParaRPr lang="en-CA" sz="18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A54EF7-46DA-92F9-F3B3-CD661BEFD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205804"/>
              </p:ext>
            </p:extLst>
          </p:nvPr>
        </p:nvGraphicFramePr>
        <p:xfrm>
          <a:off x="1007583" y="2094008"/>
          <a:ext cx="964656" cy="3578249"/>
        </p:xfrm>
        <a:graphic>
          <a:graphicData uri="http://schemas.openxmlformats.org/drawingml/2006/table">
            <a:tbl>
              <a:tblPr/>
              <a:tblGrid>
                <a:gridCol w="482328">
                  <a:extLst>
                    <a:ext uri="{9D8B030D-6E8A-4147-A177-3AD203B41FA5}">
                      <a16:colId xmlns:a16="http://schemas.microsoft.com/office/drawing/2014/main" val="2119285505"/>
                    </a:ext>
                  </a:extLst>
                </a:gridCol>
                <a:gridCol w="482328">
                  <a:extLst>
                    <a:ext uri="{9D8B030D-6E8A-4147-A177-3AD203B41FA5}">
                      <a16:colId xmlns:a16="http://schemas.microsoft.com/office/drawing/2014/main" val="956668649"/>
                    </a:ext>
                  </a:extLst>
                </a:gridCol>
              </a:tblGrid>
              <a:tr h="218759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Billing amount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169590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25559.39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812257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25532.55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876463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25476.82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64712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25598.61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6422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25534.62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398936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25511.91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180276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25491.27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257579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25518.1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98635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25536.68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80147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25485.08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249692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25534.62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80247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25567.64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246782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25511.91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53199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25534.62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881692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25559.39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893046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25489.21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382709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25588.29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081070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25594.48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424794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25555.26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264662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25557.32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65048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25571.77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243181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25551.13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725107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25557.32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674299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25472.69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496867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25557.32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738625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25470.63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872717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25522.23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964488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25596.54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927887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25549.07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66760"/>
                  </a:ext>
                </a:extLst>
              </a:tr>
              <a:tr h="111983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25501.59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4430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5C29C-D328-71D1-1B68-0D9FA5CB6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24666"/>
              </p:ext>
            </p:extLst>
          </p:nvPr>
        </p:nvGraphicFramePr>
        <p:xfrm>
          <a:off x="2066963" y="2094008"/>
          <a:ext cx="920130" cy="3578250"/>
        </p:xfrm>
        <a:graphic>
          <a:graphicData uri="http://schemas.openxmlformats.org/drawingml/2006/table">
            <a:tbl>
              <a:tblPr/>
              <a:tblGrid>
                <a:gridCol w="460065">
                  <a:extLst>
                    <a:ext uri="{9D8B030D-6E8A-4147-A177-3AD203B41FA5}">
                      <a16:colId xmlns:a16="http://schemas.microsoft.com/office/drawing/2014/main" val="1562597736"/>
                    </a:ext>
                  </a:extLst>
                </a:gridCol>
                <a:gridCol w="460065">
                  <a:extLst>
                    <a:ext uri="{9D8B030D-6E8A-4147-A177-3AD203B41FA5}">
                      <a16:colId xmlns:a16="http://schemas.microsoft.com/office/drawing/2014/main" val="4284950324"/>
                    </a:ext>
                  </a:extLst>
                </a:gridCol>
              </a:tblGrid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25596.54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337377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25577.96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13270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25483.01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688881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25513.98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450792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25480.95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205481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25538.75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22370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25499.53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496186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25462.37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934109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25584.16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144818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25491.27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208006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25582.09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388802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25518.1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157148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25505.72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161218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25487.14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906390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25588.29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889430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25518.1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857719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25534.62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385456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25553.19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215654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25491.27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482179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25584.16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681140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25588.29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93507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25590.35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730197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25476.82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778225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25575.9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647603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25524.3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79910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25503.66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35628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25555.26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872639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25551.13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402312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25478.89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598349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25588.29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8037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5C7F80-BEE4-5FC3-E0D1-7A9B4C1E7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8324"/>
              </p:ext>
            </p:extLst>
          </p:nvPr>
        </p:nvGraphicFramePr>
        <p:xfrm>
          <a:off x="3124365" y="2094008"/>
          <a:ext cx="881024" cy="3578250"/>
        </p:xfrm>
        <a:graphic>
          <a:graphicData uri="http://schemas.openxmlformats.org/drawingml/2006/table">
            <a:tbl>
              <a:tblPr/>
              <a:tblGrid>
                <a:gridCol w="440512">
                  <a:extLst>
                    <a:ext uri="{9D8B030D-6E8A-4147-A177-3AD203B41FA5}">
                      <a16:colId xmlns:a16="http://schemas.microsoft.com/office/drawing/2014/main" val="3524921550"/>
                    </a:ext>
                  </a:extLst>
                </a:gridCol>
                <a:gridCol w="440512">
                  <a:extLst>
                    <a:ext uri="{9D8B030D-6E8A-4147-A177-3AD203B41FA5}">
                      <a16:colId xmlns:a16="http://schemas.microsoft.com/office/drawing/2014/main" val="1519725154"/>
                    </a:ext>
                  </a:extLst>
                </a:gridCol>
              </a:tblGrid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25561.45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678845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25499.53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883286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25505.72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95105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25530.49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237049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25468.56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608033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25553.19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20299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25575.9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504053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25547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741131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25487.14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163100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25592.41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966030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25476.82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278965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25542.87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640050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25520.17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22610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25487.14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795581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25489.21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639180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25542.87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343441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25464.44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355051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25592.41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885869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25598.61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376998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25584.16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713834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25507.78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723946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25598.61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352579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25516.04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820421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25522.23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24545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25559.39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77300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25555.26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09714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25518.1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324293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25511.91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453844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25474.76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12266"/>
                  </a:ext>
                </a:extLst>
              </a:tr>
              <a:tr h="119275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25600.67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817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4722DD-5E5B-421F-51B9-207C2AAA6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05055"/>
              </p:ext>
            </p:extLst>
          </p:nvPr>
        </p:nvGraphicFramePr>
        <p:xfrm>
          <a:off x="4116717" y="2097870"/>
          <a:ext cx="1008000" cy="3597405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4790864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41141920"/>
                    </a:ext>
                  </a:extLst>
                </a:gridCol>
              </a:tblGrid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25584.16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80456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25586.22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318684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25563.52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794908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25489.21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075582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25538.75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251936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25563.52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43136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25513.98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7691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25573.84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283090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25509.85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23497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25524.3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359476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25468.56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703517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25551.13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02699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25458.24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61869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25513.98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27825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25567.64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408994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25590.35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321824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25559.39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934143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25557.32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456783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25503.66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567044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25549.07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254306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25491.27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568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2B2BBA-B6E4-9205-CA58-AC59C62C3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93153"/>
              </p:ext>
            </p:extLst>
          </p:nvPr>
        </p:nvGraphicFramePr>
        <p:xfrm>
          <a:off x="6374397" y="2079305"/>
          <a:ext cx="1053578" cy="3541721"/>
        </p:xfrm>
        <a:graphic>
          <a:graphicData uri="http://schemas.openxmlformats.org/drawingml/2006/table">
            <a:tbl>
              <a:tblPr/>
              <a:tblGrid>
                <a:gridCol w="526789">
                  <a:extLst>
                    <a:ext uri="{9D8B030D-6E8A-4147-A177-3AD203B41FA5}">
                      <a16:colId xmlns:a16="http://schemas.microsoft.com/office/drawing/2014/main" val="4008530380"/>
                    </a:ext>
                  </a:extLst>
                </a:gridCol>
                <a:gridCol w="526789">
                  <a:extLst>
                    <a:ext uri="{9D8B030D-6E8A-4147-A177-3AD203B41FA5}">
                      <a16:colId xmlns:a16="http://schemas.microsoft.com/office/drawing/2014/main" val="914771633"/>
                    </a:ext>
                  </a:extLst>
                </a:gridCol>
              </a:tblGrid>
              <a:tr h="206261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Billing amount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738769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25559.39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311219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25532.55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321352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25476.82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688602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25598.61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21818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25534.62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551854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25511.91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059499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25491.27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521240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25518.1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635623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25536.68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286622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25485.08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570100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25534.62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819359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25567.64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181645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25511.91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375911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25534.62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776689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25559.39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96888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25489.21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421051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25588.28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994166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25594.48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849299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25555.26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556335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25557.32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329501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25571.77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071149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25551.13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175524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25557.32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573936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25472.69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46257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25557.32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211070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25470.63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07837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25522.23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28717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25596.54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318650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25549.07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95701"/>
                  </a:ext>
                </a:extLst>
              </a:tr>
              <a:tr h="111182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25501.59</a:t>
                      </a:r>
                    </a:p>
                  </a:txBody>
                  <a:tcPr marL="3834" marR="3834" marT="3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52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208A7B-31C8-14A7-93B9-EF8104C91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66147"/>
              </p:ext>
            </p:extLst>
          </p:nvPr>
        </p:nvGraphicFramePr>
        <p:xfrm>
          <a:off x="7591908" y="2091587"/>
          <a:ext cx="1053578" cy="3541710"/>
        </p:xfrm>
        <a:graphic>
          <a:graphicData uri="http://schemas.openxmlformats.org/drawingml/2006/table">
            <a:tbl>
              <a:tblPr/>
              <a:tblGrid>
                <a:gridCol w="526789">
                  <a:extLst>
                    <a:ext uri="{9D8B030D-6E8A-4147-A177-3AD203B41FA5}">
                      <a16:colId xmlns:a16="http://schemas.microsoft.com/office/drawing/2014/main" val="4281354060"/>
                    </a:ext>
                  </a:extLst>
                </a:gridCol>
                <a:gridCol w="526789">
                  <a:extLst>
                    <a:ext uri="{9D8B030D-6E8A-4147-A177-3AD203B41FA5}">
                      <a16:colId xmlns:a16="http://schemas.microsoft.com/office/drawing/2014/main" val="1394987822"/>
                    </a:ext>
                  </a:extLst>
                </a:gridCol>
              </a:tblGrid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25596.54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52043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25577.96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532979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25483.01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3111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25513.98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790665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25480.95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276419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25538.75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410141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25499.53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973165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25462.37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093785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25584.16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703440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25491.27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456032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25582.09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043002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25518.1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725802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25505.72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762832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25487.14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497242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25588.28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552695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25518.1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1482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25534.62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862847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25553.19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09428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25491.27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504959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25584.16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604552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25588.28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292779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25590.35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65287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25476.82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948508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25575.9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47934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25524.3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903599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25503.66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170151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25555.26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501761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25551.13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545784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25478.89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977597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25588.28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0038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2528A9-A88D-26BB-FB4A-42DFA9FE4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2143"/>
              </p:ext>
            </p:extLst>
          </p:nvPr>
        </p:nvGraphicFramePr>
        <p:xfrm>
          <a:off x="8863847" y="2091587"/>
          <a:ext cx="968866" cy="3541710"/>
        </p:xfrm>
        <a:graphic>
          <a:graphicData uri="http://schemas.openxmlformats.org/drawingml/2006/table">
            <a:tbl>
              <a:tblPr/>
              <a:tblGrid>
                <a:gridCol w="484433">
                  <a:extLst>
                    <a:ext uri="{9D8B030D-6E8A-4147-A177-3AD203B41FA5}">
                      <a16:colId xmlns:a16="http://schemas.microsoft.com/office/drawing/2014/main" val="306892586"/>
                    </a:ext>
                  </a:extLst>
                </a:gridCol>
                <a:gridCol w="484433">
                  <a:extLst>
                    <a:ext uri="{9D8B030D-6E8A-4147-A177-3AD203B41FA5}">
                      <a16:colId xmlns:a16="http://schemas.microsoft.com/office/drawing/2014/main" val="257192646"/>
                    </a:ext>
                  </a:extLst>
                </a:gridCol>
              </a:tblGrid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25561.45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70676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25499.53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271468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25505.72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479424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25530.49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769016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25468.57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892775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25553.19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353829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25575.9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455176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25547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289866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25487.14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761751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25592.41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419357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25476.82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82819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25542.87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0666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25520.17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412617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25487.14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625304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25489.21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834983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25542.87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618046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25464.44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743335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25592.41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944511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25598.61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60499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25584.16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006337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25507.78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28521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25598.61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834108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25516.04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41441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25522.23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128919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25559.39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47765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25555.26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532418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25518.1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489897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25511.91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083716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25474.76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703128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25600.67</a:t>
                      </a:r>
                    </a:p>
                  </a:txBody>
                  <a:tcPr marL="4071" marR="4071" marT="4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764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D95A9D-ABDF-3601-C4C3-A0BD0A6D9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31321"/>
              </p:ext>
            </p:extLst>
          </p:nvPr>
        </p:nvGraphicFramePr>
        <p:xfrm>
          <a:off x="10064643" y="2091584"/>
          <a:ext cx="1116598" cy="3541713"/>
        </p:xfrm>
        <a:graphic>
          <a:graphicData uri="http://schemas.openxmlformats.org/drawingml/2006/table">
            <a:tbl>
              <a:tblPr/>
              <a:tblGrid>
                <a:gridCol w="558299">
                  <a:extLst>
                    <a:ext uri="{9D8B030D-6E8A-4147-A177-3AD203B41FA5}">
                      <a16:colId xmlns:a16="http://schemas.microsoft.com/office/drawing/2014/main" val="1208520080"/>
                    </a:ext>
                  </a:extLst>
                </a:gridCol>
                <a:gridCol w="558299">
                  <a:extLst>
                    <a:ext uri="{9D8B030D-6E8A-4147-A177-3AD203B41FA5}">
                      <a16:colId xmlns:a16="http://schemas.microsoft.com/office/drawing/2014/main" val="999855355"/>
                    </a:ext>
                  </a:extLst>
                </a:gridCol>
              </a:tblGrid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25584.16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956480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25586.22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04983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25563.52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251669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25489.21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416785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25538.75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433466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25563.52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46482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25513.98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12693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25573.84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234483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25509.85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330665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25524.3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835478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25468.57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810235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25551.13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436781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25458.24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312834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25513.98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274330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25567.64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98913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25590.35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49013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25559.39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740274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25557.32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876020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25503.66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06972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25549.07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606703"/>
                  </a:ext>
                </a:extLst>
              </a:tr>
              <a:tr h="16865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25491.27</a:t>
                      </a:r>
                    </a:p>
                  </a:txBody>
                  <a:tcPr marL="5816" marR="5816" marT="58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9257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2F50FE-5E86-825A-06CB-62BF24691094}"/>
              </a:ext>
            </a:extLst>
          </p:cNvPr>
          <p:cNvSpPr txBox="1"/>
          <p:nvPr/>
        </p:nvSpPr>
        <p:spPr>
          <a:xfrm>
            <a:off x="2135701" y="1720384"/>
            <a:ext cx="2003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Linear Regression Predictions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54081-ECCA-8E07-4288-2E683A433505}"/>
              </a:ext>
            </a:extLst>
          </p:cNvPr>
          <p:cNvSpPr txBox="1"/>
          <p:nvPr/>
        </p:nvSpPr>
        <p:spPr>
          <a:xfrm>
            <a:off x="7809173" y="1797848"/>
            <a:ext cx="19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Lasso Regression Predictions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342C-E820-2914-9E32-A804467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Model evaluation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7556-9B8D-6D40-E4D2-AADCA3E1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>
              <a:spcBef>
                <a:spcPts val="600"/>
              </a:spcBef>
            </a:pP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Error: 12295.712152020222</a:t>
            </a:r>
          </a:p>
          <a:p>
            <a:pPr>
              <a:spcBef>
                <a:spcPts val="600"/>
              </a:spcBef>
            </a:pP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Error: 202584280.70492148 </a:t>
            </a:r>
          </a:p>
          <a:p>
            <a:pPr>
              <a:spcBef>
                <a:spcPts val="600"/>
              </a:spcBef>
            </a:pP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Error: 14233.210484810568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</a:t>
            </a:r>
          </a:p>
          <a:p>
            <a:pPr>
              <a:spcBef>
                <a:spcPts val="600"/>
              </a:spcBef>
            </a:pP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Error: 12295.712152108861 </a:t>
            </a:r>
          </a:p>
          <a:p>
            <a:pPr>
              <a:spcBef>
                <a:spcPts val="600"/>
              </a:spcBef>
            </a:pP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Error: 202584280.7764024 </a:t>
            </a:r>
          </a:p>
          <a:p>
            <a:pPr>
              <a:spcBef>
                <a:spcPts val="600"/>
              </a:spcBef>
            </a:pP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Error: 14233.210487321629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Billing amount prediction for the ages by Linear regression is better than Lasso regression because </a:t>
            </a:r>
            <a:r>
              <a:rPr lang="en-US" sz="1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smaller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root mean squared error.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>
              <a:spcBef>
                <a:spcPts val="600"/>
              </a:spcBef>
            </a:pP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classifier with accuracy 0.50599 is better than Decision tree classifier with accuracy 0.50595.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4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DB3F-6741-7931-258D-20E9EA32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Time series plotting, decomposing, and BILLING AMOUNT FORCASTING </a:t>
            </a:r>
            <a:endParaRPr lang="en-CA" sz="1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C908F-0792-4A1B-9B8E-0EBE6BD36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36" y="1966987"/>
            <a:ext cx="3426613" cy="354171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13D86E-5B11-FFCB-74F0-484F0A237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04" y="1966988"/>
            <a:ext cx="3561623" cy="3541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26AA6-DACD-350B-4D2F-7A1EA61C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682" y="1966987"/>
            <a:ext cx="361040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550C-75D2-E414-FBDE-2B4D693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Time series BILLING AMOUNT FORCASTING and model evaluation 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8D5A2-6964-AF3E-298E-F63107DB080A}"/>
              </a:ext>
            </a:extLst>
          </p:cNvPr>
          <p:cNvSpPr txBox="1"/>
          <p:nvPr/>
        </p:nvSpPr>
        <p:spPr>
          <a:xfrm>
            <a:off x="9531232" y="3013501"/>
            <a:ext cx="246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with smaller AIC is the better model.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SARIMA model is better in forecasting than ARIMA model. </a:t>
            </a:r>
            <a:endParaRPr lang="en-CA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24C847-EC3B-0626-3710-E7B18C0F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75" y="1899074"/>
            <a:ext cx="2705517" cy="356299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57AD37B-F776-E307-C6A1-25F64EBE8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1290" y="1899074"/>
            <a:ext cx="2995471" cy="3562990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80602C-BE8F-8B7D-E865-3A8B19924FC5}"/>
              </a:ext>
            </a:extLst>
          </p:cNvPr>
          <p:cNvSpPr txBox="1"/>
          <p:nvPr/>
        </p:nvSpPr>
        <p:spPr>
          <a:xfrm>
            <a:off x="9531232" y="2097088"/>
            <a:ext cx="215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 model’s AIC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= 632.49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SARIMA model’s AIC 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= 463.29</a:t>
            </a:r>
            <a:endParaRPr lang="en-CA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BCF53E-D4CA-23B4-7EE7-E00641EFA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47" y="1893755"/>
            <a:ext cx="3096030" cy="35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2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E61-4A06-C038-6228-9DC00B4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A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98CD-5066-4B71-607B-C0CC5450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billing amount is for the ages: 38, admission type: elective, gender: male, blood type: A+, medical condition: diabetes, medication: ibuprofen, discharge date: 2020, test results: abnormal, hospital: John’s, Doctor: Michael Smith, insurance provider: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Ciagna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Arthritis and diabetes are the topmost diseases in the hospitals.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 for the billing amount is constant in the hospitals.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provides valuable insights into patient demographics, medical conditions, treatment patterns, and hospital operations. It can be used for various analyses, including better patient outcome prediction,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resource management, informed decision-making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healthcare quality improvement initiatives.</a:t>
            </a:r>
          </a:p>
        </p:txBody>
      </p:sp>
    </p:spTree>
    <p:extLst>
      <p:ext uri="{BB962C8B-B14F-4D97-AF65-F5344CB8AC3E}">
        <p14:creationId xmlns:p14="http://schemas.microsoft.com/office/powerpoint/2010/main" val="248927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7ECD-F453-D154-3D17-36C3E968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CA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0091-B912-2863-2642-0AFEA842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[1] Analysis: 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https://www.kaggle.com/code/muhammadfurqan0/unlocking-healthcare-trends-data-analysis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[2] Analysis: 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https://www.kaggle.com/code/youssefayman22/simple-neural-network-algorithm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[3] Dataset: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https://www.kaggle.com/datasets/prasad22/healthcare-dataset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32715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633F-6BB9-3CA3-B067-81587EFB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CA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9325-0F30-82B6-9F84-0D3213B4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598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0C84-8EBB-9C56-E067-F8067897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CA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602A-DDDB-63B1-54F5-F47E6B13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88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1C6E-2792-FE33-3E98-3A3AC533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18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763A-4EA8-05B8-2B7B-F2D1CE2E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analysis in healthcare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Kaggle’s healthcare dataset analysis 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billing amount for the ages by using regression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136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8230-95E9-8AD0-38C0-9656391E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Importance of Data Analysis in Healthcare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D118-1260-D410-C984-4947849F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7450" indent="-17145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decision-making</a:t>
            </a:r>
          </a:p>
          <a:p>
            <a:pPr marL="387450" indent="-17145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patient care</a:t>
            </a:r>
          </a:p>
          <a:p>
            <a:pPr marL="387450" indent="-17145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resource management</a:t>
            </a:r>
          </a:p>
          <a:p>
            <a:pPr marL="387450" indent="-17145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research and innovation</a:t>
            </a:r>
          </a:p>
          <a:p>
            <a:pPr marL="387450" indent="-17145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Tx/>
            </a:pPr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pPr marL="387450" indent="-17145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Tx/>
            </a:pPr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medical errors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87450" indent="-17145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Tx/>
            </a:pPr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risk control</a:t>
            </a:r>
          </a:p>
          <a:p>
            <a:pPr marL="387450" indent="-17145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and prevention</a:t>
            </a:r>
          </a:p>
          <a:p>
            <a:pPr marL="0" indent="0">
              <a:buNone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2511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1F7-3F5B-4C8A-7D6B-4E7460CC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Data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AB2D-8A0C-58CB-3DC6-CA17D735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collected from Kaggle.com contains information about patients admitted to a hospital, including demographic details, medical conditions, treatments, and billing information. The dataset comprises the following columns:</a:t>
            </a:r>
          </a:p>
          <a:p>
            <a:pPr marL="0" indent="0" algn="l" fontAlgn="base">
              <a:buNone/>
            </a:pPr>
            <a:r>
              <a:rPr lang="en-US" sz="1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r>
              <a:rPr lang="en-US" sz="1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Type, Medical Condition</a:t>
            </a:r>
            <a:r>
              <a:rPr lang="en-US" sz="1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of Admission</a:t>
            </a:r>
            <a:r>
              <a:rPr lang="en-US" sz="1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Doctor, Hospital</a:t>
            </a:r>
            <a:r>
              <a:rPr lang="en-US" sz="1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Insurance Provider, Billing Amount</a:t>
            </a:r>
            <a:r>
              <a:rPr lang="en-US" sz="1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 Number,</a:t>
            </a:r>
            <a:r>
              <a:rPr lang="en-US" sz="1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Admission Type, Discharge Date</a:t>
            </a:r>
            <a:r>
              <a:rPr lang="en-US" sz="1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Medication</a:t>
            </a:r>
            <a:r>
              <a:rPr lang="en-US" sz="1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Results</a:t>
            </a:r>
            <a:endParaRPr lang="en-CA" sz="1200" dirty="0"/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20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373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F413-A2E8-B2FB-EE06-B554877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CA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918D-EDCD-CF3C-B9DF-0E4FAFBB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 ages range from 13 to 89 years</a:t>
            </a:r>
            <a:r>
              <a:rPr lang="en-US" sz="1200" dirty="0">
                <a:solidFill>
                  <a:schemeClr val="bg1"/>
                </a:solidFill>
                <a:latin typeface="Inter"/>
                <a:cs typeface="Times New Roman" panose="02020603050405020304" pitchFamily="18" charset="0"/>
              </a:rPr>
              <a:t> with the average of 52.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spans from May 8, 2019, to May 7, 2024, providing a comprehensive five-year view of patient admissions.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Admission types: </a:t>
            </a:r>
            <a:r>
              <a:rPr lang="en-CA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Emergency, Elective</a:t>
            </a:r>
            <a:r>
              <a:rPr lang="en-CA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</a:p>
          <a:p>
            <a:r>
              <a:rPr lang="en-CA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types: A+, A-, B+, B-, O+, O-, AB+, AB-</a:t>
            </a:r>
          </a:p>
          <a:p>
            <a:pPr marL="0" indent="0">
              <a:buNone/>
            </a:pPr>
            <a:r>
              <a:rPr lang="en-CA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A- blood group is the most prevalent.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encompasses admissions from 44 hospitals, with LLC Smith being the most frequent.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Doctors in the dataset are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27 and Michael Smith attends to the highest number of patients.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patients are more than the female patients.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Arthritis is the topmost disease in the hospitals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Diabetes treatment costs are the highest. </a:t>
            </a:r>
            <a:endParaRPr lang="en-CA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8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DC2E-5C2E-7A21-5C61-F69A0438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Billing amount for admission types, gender, blood type, medical condition,  medication, and discharge date in descending order</a:t>
            </a:r>
            <a:endParaRPr lang="en-CA" sz="1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6EAA79-2851-625B-66AB-FFA6AA14E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628" y="1862405"/>
            <a:ext cx="2807068" cy="2373094"/>
          </a:xfrm>
          <a:prstGeom prst="rect">
            <a:avLst/>
          </a:prstGeom>
        </p:spPr>
      </p:pic>
      <p:pic>
        <p:nvPicPr>
          <p:cNvPr id="5" name="Content Placeholder 14">
            <a:extLst>
              <a:ext uri="{FF2B5EF4-FFF2-40B4-BE49-F238E27FC236}">
                <a16:creationId xmlns:a16="http://schemas.microsoft.com/office/drawing/2014/main" id="{C6D48836-AF5C-9195-45F5-683C5F0C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135" y="1862405"/>
            <a:ext cx="2762252" cy="237309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63A82BA-9AED-0241-CBBD-0928C8B3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826" y="1862403"/>
            <a:ext cx="5020681" cy="2373096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EB9EBA69-5CC1-026D-CBFC-874DCDCA4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37" y="4445810"/>
            <a:ext cx="3533000" cy="2269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BF4B95-2C90-1615-0CF2-0F2BC56867C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496"/>
          <a:stretch/>
        </p:blipFill>
        <p:spPr>
          <a:xfrm>
            <a:off x="4404763" y="4445809"/>
            <a:ext cx="3533000" cy="2269541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F24CAB5B-DDFD-B210-C077-35A9947EA9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989" y="4445809"/>
            <a:ext cx="3466518" cy="22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90C9-C94B-FB32-D0EA-0511FC2A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Billing amount for age(groups), test results, hospital, insurance provider, and doctor in descending order</a:t>
            </a:r>
            <a:endParaRPr lang="en-CA" sz="1800" dirty="0">
              <a:solidFill>
                <a:schemeClr val="bg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B21C80B-E226-753B-F427-6C18295D8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5806" y="1888274"/>
            <a:ext cx="2705053" cy="250206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C11CD-2254-EAE4-6789-7ED57F82A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095" y="1888275"/>
            <a:ext cx="2274367" cy="2463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F2D6A-6564-9B56-AA52-A5FDCFD30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43" y="1888274"/>
            <a:ext cx="3692185" cy="2463512"/>
          </a:xfrm>
          <a:prstGeom prst="rect">
            <a:avLst/>
          </a:prstGeom>
        </p:spPr>
      </p:pic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855FEF46-EE56-DCE8-8C18-EB1C5F0E1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806" y="4445619"/>
            <a:ext cx="3664673" cy="2203897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E66CF15-A6BD-D317-E876-D1EF7C511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117" y="4445619"/>
            <a:ext cx="5231911" cy="22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1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2EBE-BD63-6F41-8C67-13B31CC3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Correlation between billing amount and age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medical conditions</a:t>
            </a:r>
            <a:endParaRPr lang="en-CA" sz="1800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18FF01-98CE-FA98-D295-87C8B59FC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043" y="2227186"/>
            <a:ext cx="4415883" cy="299901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869159-C4E9-42B3-E08A-298B7127CCE1}"/>
              </a:ext>
            </a:extLst>
          </p:cNvPr>
          <p:cNvSpPr txBox="1"/>
          <p:nvPr/>
        </p:nvSpPr>
        <p:spPr>
          <a:xfrm>
            <a:off x="1353015" y="5553308"/>
            <a:ext cx="36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There is no significance correlation between billing amount and age.</a:t>
            </a:r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C3B7D5-E3B7-9102-673D-9B989E41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76" y="2227186"/>
            <a:ext cx="4356409" cy="2999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95BB34-917D-87D9-1D73-B3EF22F49B02}"/>
              </a:ext>
            </a:extLst>
          </p:cNvPr>
          <p:cNvSpPr txBox="1"/>
          <p:nvPr/>
        </p:nvSpPr>
        <p:spPr>
          <a:xfrm>
            <a:off x="6302569" y="5553307"/>
            <a:ext cx="252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Arthritis is the topmost disease in the hospitals.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2DDF-8DA9-DF72-5E0F-07050C06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Methodology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D2E4-3893-FBBC-6758-A1D028AB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Dependent variable: Billing amount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Independent variable: Age</a:t>
            </a:r>
          </a:p>
          <a:p>
            <a:r>
              <a:rPr lang="en-US" sz="1200" dirty="0">
                <a:solidFill>
                  <a:schemeClr val="bg1"/>
                </a:solidFill>
              </a:rPr>
              <a:t>Linear regression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Lasso Regression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Classification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Time series forecasting: ARIMA, SARIMA, and AUTO ARIMA models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3303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869</TotalTime>
  <Words>1162</Words>
  <Application>Microsoft Office PowerPoint</Application>
  <PresentationFormat>Widescreen</PresentationFormat>
  <Paragraphs>529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Narrow</vt:lpstr>
      <vt:lpstr>Arial</vt:lpstr>
      <vt:lpstr>Inter</vt:lpstr>
      <vt:lpstr>Times New Roman</vt:lpstr>
      <vt:lpstr>Tw Cen MT</vt:lpstr>
      <vt:lpstr>Circuit</vt:lpstr>
      <vt:lpstr>Healthcare Data Analysis Predicting Billing Amount for the Ages</vt:lpstr>
      <vt:lpstr>contents</vt:lpstr>
      <vt:lpstr>Importance of Data Analysis in Healthcare</vt:lpstr>
      <vt:lpstr>Data</vt:lpstr>
      <vt:lpstr>Observations</vt:lpstr>
      <vt:lpstr>Billing amount for admission types, gender, blood type, medical condition,  medication, and discharge date in descending order</vt:lpstr>
      <vt:lpstr>Billing amount for age(groups), test results, hospital, insurance provider, and doctor in descending order</vt:lpstr>
      <vt:lpstr>Correlation between billing amount and age medical conditions</vt:lpstr>
      <vt:lpstr>Methodology</vt:lpstr>
      <vt:lpstr>Billing amount predictions for the ages by linear regression and lasso regression</vt:lpstr>
      <vt:lpstr>Model evaluation</vt:lpstr>
      <vt:lpstr>Time series plotting, decomposing, and BILLING AMOUNT FORCASTING </vt:lpstr>
      <vt:lpstr>Time series BILLING AMOUNT FORCASTING and model evaluation </vt:lpstr>
      <vt:lpstr>Conclusion</vt:lpstr>
      <vt:lpstr>REFERENCES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Sunita Thakur</dc:creator>
  <cp:lastModifiedBy>Sunita Thakur</cp:lastModifiedBy>
  <cp:revision>148</cp:revision>
  <dcterms:created xsi:type="dcterms:W3CDTF">2024-10-19T01:44:36Z</dcterms:created>
  <dcterms:modified xsi:type="dcterms:W3CDTF">2024-10-20T19:36:55Z</dcterms:modified>
</cp:coreProperties>
</file>