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2" r:id="rId5"/>
    <p:sldMasterId id="2147483684" r:id="rId6"/>
  </p:sldMasterIdLst>
  <p:notesMasterIdLst>
    <p:notesMasterId r:id="rId24"/>
  </p:notesMasterIdLst>
  <p:sldIdLst>
    <p:sldId id="261" r:id="rId7"/>
    <p:sldId id="271" r:id="rId8"/>
    <p:sldId id="277" r:id="rId9"/>
    <p:sldId id="325" r:id="rId10"/>
    <p:sldId id="264" r:id="rId11"/>
    <p:sldId id="281" r:id="rId12"/>
    <p:sldId id="282" r:id="rId13"/>
    <p:sldId id="294" r:id="rId14"/>
    <p:sldId id="278" r:id="rId15"/>
    <p:sldId id="299" r:id="rId16"/>
    <p:sldId id="288" r:id="rId17"/>
    <p:sldId id="345" r:id="rId18"/>
    <p:sldId id="260" r:id="rId19"/>
    <p:sldId id="268" r:id="rId20"/>
    <p:sldId id="276" r:id="rId21"/>
    <p:sldId id="280" r:id="rId22"/>
    <p:sldId id="270"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B44"/>
    <a:srgbClr val="FE9D62"/>
    <a:srgbClr val="39A5AE"/>
    <a:srgbClr val="239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4E5DC-A77D-C262-7359-A76394BA3BB3}" v="311" dt="2020-02-25T06:52:26.189"/>
    <p1510:client id="{EEF6FDED-EDF0-4C63-9FBF-F39CA6B2AA4D}" v="1119" dt="2020-02-25T06:56:30.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6" d="100"/>
          <a:sy n="86" d="100"/>
        </p:scale>
        <p:origin x="46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10</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4" name="Rectangle 3"/>
          <p:cNvSpPr/>
          <p:nvPr userDrawn="1"/>
        </p:nvSpPr>
        <p:spPr>
          <a:xfrm>
            <a:off x="0" y="2789276"/>
            <a:ext cx="12192000" cy="4068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 hasCustomPrompt="1"/>
          </p:nvPr>
        </p:nvSpPr>
        <p:spPr>
          <a:xfrm>
            <a:off x="6096000" y="3302815"/>
            <a:ext cx="6096000" cy="30416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39679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31" r:id="rId2"/>
    <p:sldLayoutId id="2147483740" r:id="rId3"/>
    <p:sldLayoutId id="2147483736" r:id="rId4"/>
    <p:sldLayoutId id="2147483738" r:id="rId5"/>
    <p:sldLayoutId id="2147483737" r:id="rId6"/>
    <p:sldLayoutId id="2147483753" r:id="rId7"/>
    <p:sldLayoutId id="2147483739" r:id="rId8"/>
    <p:sldLayoutId id="2147483741" r:id="rId9"/>
    <p:sldLayoutId id="2147483744" r:id="rId10"/>
    <p:sldLayoutId id="2147483745" r:id="rId11"/>
    <p:sldLayoutId id="2147483754" r:id="rId12"/>
    <p:sldLayoutId id="2147483746"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Word_Document.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idney.org/atoz/content/hbcauses" TargetMode="External"/><Relationship Id="rId2" Type="http://schemas.openxmlformats.org/officeDocument/2006/relationships/hyperlink" Target="https://www.kidney.org/atoz/atozTopic_Diabet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dirty="0">
                <a:solidFill>
                  <a:schemeClr val="bg1"/>
                </a:solidFill>
                <a:cs typeface="Arial" pitchFamily="34" charset="0"/>
              </a:rPr>
              <a:t>Screening for CKD</a:t>
            </a:r>
          </a:p>
        </p:txBody>
      </p:sp>
      <p:sp>
        <p:nvSpPr>
          <p:cNvPr id="5" name="TextBox 4">
            <a:extLst>
              <a:ext uri="{FF2B5EF4-FFF2-40B4-BE49-F238E27FC236}">
                <a16:creationId xmlns:a16="http://schemas.microsoft.com/office/drawing/2014/main" id="{35784B83-6120-4373-9C1F-DC8EEE6D58B3}"/>
              </a:ext>
            </a:extLst>
          </p:cNvPr>
          <p:cNvSpPr txBox="1"/>
          <p:nvPr/>
        </p:nvSpPr>
        <p:spPr>
          <a:xfrm>
            <a:off x="5208273" y="3538573"/>
            <a:ext cx="6983579" cy="379656"/>
          </a:xfrm>
          <a:prstGeom prst="rect">
            <a:avLst/>
          </a:prstGeom>
          <a:noFill/>
        </p:spPr>
        <p:txBody>
          <a:bodyPr wrap="square" rtlCol="0" anchor="ctr">
            <a:spAutoFit/>
          </a:bodyPr>
          <a:lstStyle/>
          <a:p>
            <a:r>
              <a:rPr lang="en-IN" altLang="ko-KR" sz="1867" dirty="0">
                <a:solidFill>
                  <a:schemeClr val="bg1"/>
                </a:solidFill>
                <a:cs typeface="Arial" pitchFamily="34" charset="0"/>
              </a:rPr>
              <a:t>using Logistic Regression</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76D9262A-D817-4912-8C69-27C538FF35E1}"/>
              </a:ext>
            </a:extLst>
          </p:cNvPr>
          <p:cNvSpPr txBox="1"/>
          <p:nvPr/>
        </p:nvSpPr>
        <p:spPr>
          <a:xfrm>
            <a:off x="9857678" y="5232333"/>
            <a:ext cx="2629598" cy="1600438"/>
          </a:xfrm>
          <a:prstGeom prst="rect">
            <a:avLst/>
          </a:prstGeom>
          <a:noFill/>
        </p:spPr>
        <p:txBody>
          <a:bodyPr wrap="square" rtlCol="0">
            <a:spAutoFit/>
          </a:bodyPr>
          <a:lstStyle/>
          <a:p>
            <a:r>
              <a:rPr lang="en-IN" sz="1400" b="1" dirty="0">
                <a:solidFill>
                  <a:schemeClr val="bg1"/>
                </a:solidFill>
              </a:rPr>
              <a:t>GROUP 5</a:t>
            </a:r>
          </a:p>
          <a:p>
            <a:r>
              <a:rPr lang="en-IN" sz="1400" b="1" dirty="0">
                <a:solidFill>
                  <a:schemeClr val="bg1"/>
                </a:solidFill>
              </a:rPr>
              <a:t>Aishwarya Reddy</a:t>
            </a:r>
          </a:p>
          <a:p>
            <a:r>
              <a:rPr lang="en-IN" sz="1400" b="1" dirty="0">
                <a:solidFill>
                  <a:schemeClr val="bg1"/>
                </a:solidFill>
              </a:rPr>
              <a:t>Deepika Burre</a:t>
            </a:r>
          </a:p>
          <a:p>
            <a:r>
              <a:rPr lang="en-IN" sz="1400" b="1" dirty="0">
                <a:solidFill>
                  <a:schemeClr val="bg1"/>
                </a:solidFill>
              </a:rPr>
              <a:t>Hemachandar Nagarajan</a:t>
            </a:r>
          </a:p>
          <a:p>
            <a:r>
              <a:rPr lang="en-IN" sz="1400" b="1" dirty="0">
                <a:solidFill>
                  <a:schemeClr val="bg1"/>
                </a:solidFill>
              </a:rPr>
              <a:t>Pinkesh Nayak</a:t>
            </a:r>
          </a:p>
          <a:p>
            <a:r>
              <a:rPr lang="en-IN" sz="1400" b="1" dirty="0" err="1">
                <a:solidFill>
                  <a:schemeClr val="bg1"/>
                </a:solidFill>
              </a:rPr>
              <a:t>Sasidhar</a:t>
            </a:r>
            <a:r>
              <a:rPr lang="en-IN" sz="1400" b="1" dirty="0">
                <a:solidFill>
                  <a:schemeClr val="bg1"/>
                </a:solidFill>
              </a:rPr>
              <a:t> Sirivella</a:t>
            </a:r>
          </a:p>
          <a:p>
            <a:r>
              <a:rPr lang="en-IN" sz="1400" b="1" dirty="0">
                <a:solidFill>
                  <a:schemeClr val="bg1"/>
                </a:solidFill>
              </a:rPr>
              <a:t>Vandana Lunia</a:t>
            </a:r>
          </a:p>
        </p:txBody>
      </p:sp>
    </p:spTree>
    <p:extLst>
      <p:ext uri="{BB962C8B-B14F-4D97-AF65-F5344CB8AC3E}">
        <p14:creationId xmlns:p14="http://schemas.microsoft.com/office/powerpoint/2010/main" val="11005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Shape 12">
            <a:extLst>
              <a:ext uri="{FF2B5EF4-FFF2-40B4-BE49-F238E27FC236}">
                <a16:creationId xmlns:a16="http://schemas.microsoft.com/office/drawing/2014/main" id="{2DD527F7-0A4F-4AC9-9C36-2CD61137BEDF}"/>
              </a:ext>
            </a:extLst>
          </p:cNvPr>
          <p:cNvSpPr/>
          <p:nvPr/>
        </p:nvSpPr>
        <p:spPr>
          <a:xfrm>
            <a:off x="8864133" y="991508"/>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989575" y="494875"/>
            <a:ext cx="2518788" cy="1077218"/>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Testing </a:t>
            </a:r>
          </a:p>
          <a:p>
            <a:pPr algn="dist"/>
            <a:r>
              <a:rPr lang="en-US" altLang="ko-KR" sz="3200" b="1" dirty="0">
                <a:solidFill>
                  <a:schemeClr val="accent5">
                    <a:lumMod val="75000"/>
                  </a:schemeClr>
                </a:solidFill>
                <a:latin typeface="+mj-lt"/>
                <a:cs typeface="Arial" pitchFamily="34" charset="0"/>
              </a:rPr>
              <a:t>the Data</a:t>
            </a:r>
            <a:endParaRPr lang="en-US" altLang="ko-KR" sz="2000" b="1" dirty="0">
              <a:solidFill>
                <a:schemeClr val="accent5">
                  <a:lumMod val="75000"/>
                </a:schemeClr>
              </a:solidFill>
              <a:latin typeface="+mj-lt"/>
              <a:cs typeface="Arial" pitchFamily="34" charset="0"/>
            </a:endParaRP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401471"/>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712872DB-AFEC-4CC5-B132-DD4E4DB1BE51}"/>
              </a:ext>
            </a:extLst>
          </p:cNvPr>
          <p:cNvSpPr txBox="1"/>
          <p:nvPr/>
        </p:nvSpPr>
        <p:spPr>
          <a:xfrm>
            <a:off x="4119686" y="3993270"/>
            <a:ext cx="3485915" cy="461665"/>
          </a:xfrm>
          <a:prstGeom prst="rect">
            <a:avLst/>
          </a:prstGeom>
          <a:noFill/>
        </p:spPr>
        <p:txBody>
          <a:bodyPr wrap="square" rtlCol="0">
            <a:spAutoFit/>
          </a:bodyPr>
          <a:lstStyle/>
          <a:p>
            <a:r>
              <a:rPr lang="en-US" sz="1200" b="1" dirty="0">
                <a:solidFill>
                  <a:schemeClr val="accent2">
                    <a:lumMod val="50000"/>
                  </a:schemeClr>
                </a:solidFill>
              </a:rPr>
              <a:t>We focused on achieving the maximum accuracy and maximum money. </a:t>
            </a:r>
          </a:p>
        </p:txBody>
      </p:sp>
      <p:sp>
        <p:nvSpPr>
          <p:cNvPr id="25" name="Rectangle 24">
            <a:extLst>
              <a:ext uri="{FF2B5EF4-FFF2-40B4-BE49-F238E27FC236}">
                <a16:creationId xmlns:a16="http://schemas.microsoft.com/office/drawing/2014/main" id="{03010289-A043-47AE-97EE-63C8CD4D69C7}"/>
              </a:ext>
            </a:extLst>
          </p:cNvPr>
          <p:cNvSpPr/>
          <p:nvPr/>
        </p:nvSpPr>
        <p:spPr>
          <a:xfrm rot="5400000">
            <a:off x="3853265" y="621144"/>
            <a:ext cx="3570876" cy="450063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rot="5400000">
            <a:off x="763581" y="-408549"/>
            <a:ext cx="3436363" cy="450063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rot="5400000">
            <a:off x="7830764" y="2222019"/>
            <a:ext cx="3652361" cy="4892766"/>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7" name="Picture 2">
            <a:extLst>
              <a:ext uri="{FF2B5EF4-FFF2-40B4-BE49-F238E27FC236}">
                <a16:creationId xmlns:a16="http://schemas.microsoft.com/office/drawing/2014/main" id="{9E2F2597-2D04-46CC-91B7-CA3773969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670" r="3324"/>
          <a:stretch/>
        </p:blipFill>
        <p:spPr bwMode="auto">
          <a:xfrm>
            <a:off x="7503737" y="3043332"/>
            <a:ext cx="4256135" cy="32271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BD2DD21-6091-451F-A1D0-F850684F66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6"/>
          <a:stretch/>
        </p:blipFill>
        <p:spPr bwMode="auto">
          <a:xfrm>
            <a:off x="483777" y="183239"/>
            <a:ext cx="3919326" cy="33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9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Threshold Selection</a:t>
            </a:r>
          </a:p>
        </p:txBody>
      </p:sp>
      <p:grpSp>
        <p:nvGrpSpPr>
          <p:cNvPr id="19" name="Group 18">
            <a:extLst>
              <a:ext uri="{FF2B5EF4-FFF2-40B4-BE49-F238E27FC236}">
                <a16:creationId xmlns:a16="http://schemas.microsoft.com/office/drawing/2014/main" id="{74F6587F-BC5C-4C36-B897-B1D15F93FFC8}"/>
              </a:ext>
            </a:extLst>
          </p:cNvPr>
          <p:cNvGrpSpPr/>
          <p:nvPr/>
        </p:nvGrpSpPr>
        <p:grpSpPr>
          <a:xfrm>
            <a:off x="2422089" y="2265820"/>
            <a:ext cx="2451499" cy="529232"/>
            <a:chOff x="-1956971" y="3734795"/>
            <a:chExt cx="3994534" cy="529232"/>
          </a:xfrm>
        </p:grpSpPr>
        <p:sp>
          <p:nvSpPr>
            <p:cNvPr id="20" name="TextBox 19">
              <a:extLst>
                <a:ext uri="{FF2B5EF4-FFF2-40B4-BE49-F238E27FC236}">
                  <a16:creationId xmlns:a16="http://schemas.microsoft.com/office/drawing/2014/main" id="{2A1645B1-950B-4EE6-8455-6036AA4DE967}"/>
                </a:ext>
              </a:extLst>
            </p:cNvPr>
            <p:cNvSpPr txBox="1"/>
            <p:nvPr/>
          </p:nvSpPr>
          <p:spPr>
            <a:xfrm>
              <a:off x="-1956971" y="3734795"/>
              <a:ext cx="3972998"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AUC</a:t>
              </a:r>
            </a:p>
          </p:txBody>
        </p:sp>
        <p:sp>
          <p:nvSpPr>
            <p:cNvPr id="21" name="TextBox 20">
              <a:extLst>
                <a:ext uri="{FF2B5EF4-FFF2-40B4-BE49-F238E27FC236}">
                  <a16:creationId xmlns:a16="http://schemas.microsoft.com/office/drawing/2014/main" id="{3B3319E3-27BE-4198-A21F-6AC764A1D793}"/>
                </a:ext>
              </a:extLst>
            </p:cNvPr>
            <p:cNvSpPr txBox="1"/>
            <p:nvPr/>
          </p:nvSpPr>
          <p:spPr>
            <a:xfrm>
              <a:off x="-1935433" y="3987028"/>
              <a:ext cx="3972996"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90%</a:t>
              </a:r>
            </a:p>
          </p:txBody>
        </p:sp>
      </p:grpSp>
      <p:grpSp>
        <p:nvGrpSpPr>
          <p:cNvPr id="22" name="Group 21">
            <a:extLst>
              <a:ext uri="{FF2B5EF4-FFF2-40B4-BE49-F238E27FC236}">
                <a16:creationId xmlns:a16="http://schemas.microsoft.com/office/drawing/2014/main" id="{0039A71E-CDD9-45E3-B6A8-022A4E703F2A}"/>
              </a:ext>
            </a:extLst>
          </p:cNvPr>
          <p:cNvGrpSpPr/>
          <p:nvPr/>
        </p:nvGrpSpPr>
        <p:grpSpPr>
          <a:xfrm>
            <a:off x="646675" y="2173066"/>
            <a:ext cx="2438282" cy="550173"/>
            <a:chOff x="395534" y="3722056"/>
            <a:chExt cx="3972999" cy="550173"/>
          </a:xfrm>
        </p:grpSpPr>
        <p:sp>
          <p:nvSpPr>
            <p:cNvPr id="23" name="TextBox 22">
              <a:extLst>
                <a:ext uri="{FF2B5EF4-FFF2-40B4-BE49-F238E27FC236}">
                  <a16:creationId xmlns:a16="http://schemas.microsoft.com/office/drawing/2014/main" id="{0839C6ED-63B4-4A1D-AB31-D457752041DD}"/>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24" name="TextBox 23">
              <a:extLst>
                <a:ext uri="{FF2B5EF4-FFF2-40B4-BE49-F238E27FC236}">
                  <a16:creationId xmlns:a16="http://schemas.microsoft.com/office/drawing/2014/main" id="{FC65F997-4568-4542-B20C-9B891F7B6A12}"/>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77.2%.</a:t>
              </a:r>
            </a:p>
          </p:txBody>
        </p:sp>
      </p:grpSp>
      <p:sp>
        <p:nvSpPr>
          <p:cNvPr id="25" name="Oval 24">
            <a:extLst>
              <a:ext uri="{FF2B5EF4-FFF2-40B4-BE49-F238E27FC236}">
                <a16:creationId xmlns:a16="http://schemas.microsoft.com/office/drawing/2014/main" id="{E940FCE2-BB33-46CB-813A-B7E38BBAF2BA}"/>
              </a:ext>
            </a:extLst>
          </p:cNvPr>
          <p:cNvSpPr/>
          <p:nvPr/>
        </p:nvSpPr>
        <p:spPr>
          <a:xfrm>
            <a:off x="1593845" y="1529073"/>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73AB107-CF3A-4AE6-B843-32F42A72CAEF}"/>
              </a:ext>
            </a:extLst>
          </p:cNvPr>
          <p:cNvSpPr/>
          <p:nvPr/>
        </p:nvSpPr>
        <p:spPr>
          <a:xfrm>
            <a:off x="3369260" y="1599729"/>
            <a:ext cx="543943" cy="543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Isosceles Triangle 51">
            <a:extLst>
              <a:ext uri="{FF2B5EF4-FFF2-40B4-BE49-F238E27FC236}">
                <a16:creationId xmlns:a16="http://schemas.microsoft.com/office/drawing/2014/main" id="{0C1CDCB1-8232-46C1-9D92-F3D7D92BBEA3}"/>
              </a:ext>
            </a:extLst>
          </p:cNvPr>
          <p:cNvSpPr/>
          <p:nvPr/>
        </p:nvSpPr>
        <p:spPr>
          <a:xfrm>
            <a:off x="2422089" y="4322564"/>
            <a:ext cx="286517" cy="2101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7">
            <a:extLst>
              <a:ext uri="{FF2B5EF4-FFF2-40B4-BE49-F238E27FC236}">
                <a16:creationId xmlns:a16="http://schemas.microsoft.com/office/drawing/2014/main" id="{0E01BECE-9A6E-458C-8E66-F33CB2F67C80}"/>
              </a:ext>
            </a:extLst>
          </p:cNvPr>
          <p:cNvSpPr/>
          <p:nvPr/>
        </p:nvSpPr>
        <p:spPr>
          <a:xfrm>
            <a:off x="1709666" y="1644539"/>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34" name="Table 3">
            <a:extLst>
              <a:ext uri="{FF2B5EF4-FFF2-40B4-BE49-F238E27FC236}">
                <a16:creationId xmlns:a16="http://schemas.microsoft.com/office/drawing/2014/main" id="{64B80148-85C1-4CFB-9EAC-D5D2CF60F4F4}"/>
              </a:ext>
            </a:extLst>
          </p:cNvPr>
          <p:cNvGraphicFramePr>
            <a:graphicFrameLocks noGrp="1"/>
          </p:cNvGraphicFramePr>
          <p:nvPr>
            <p:extLst>
              <p:ext uri="{D42A27DB-BD31-4B8C-83A1-F6EECF244321}">
                <p14:modId xmlns:p14="http://schemas.microsoft.com/office/powerpoint/2010/main" val="4078093266"/>
              </p:ext>
            </p:extLst>
          </p:nvPr>
        </p:nvGraphicFramePr>
        <p:xfrm>
          <a:off x="5999354" y="1537151"/>
          <a:ext cx="5873628" cy="1097280"/>
        </p:xfrm>
        <a:graphic>
          <a:graphicData uri="http://schemas.openxmlformats.org/drawingml/2006/table">
            <a:tbl>
              <a:tblPr firstRow="1" bandRow="1">
                <a:tableStyleId>{5C22544A-7EE6-4342-B048-85BDC9FD1C3A}</a:tableStyleId>
              </a:tblPr>
              <a:tblGrid>
                <a:gridCol w="1957876">
                  <a:extLst>
                    <a:ext uri="{9D8B030D-6E8A-4147-A177-3AD203B41FA5}">
                      <a16:colId xmlns:a16="http://schemas.microsoft.com/office/drawing/2014/main" val="1883485976"/>
                    </a:ext>
                  </a:extLst>
                </a:gridCol>
                <a:gridCol w="1957876">
                  <a:extLst>
                    <a:ext uri="{9D8B030D-6E8A-4147-A177-3AD203B41FA5}">
                      <a16:colId xmlns:a16="http://schemas.microsoft.com/office/drawing/2014/main" val="1619188160"/>
                    </a:ext>
                  </a:extLst>
                </a:gridCol>
                <a:gridCol w="1957876">
                  <a:extLst>
                    <a:ext uri="{9D8B030D-6E8A-4147-A177-3AD203B41FA5}">
                      <a16:colId xmlns:a16="http://schemas.microsoft.com/office/drawing/2014/main" val="2145040726"/>
                    </a:ext>
                  </a:extLst>
                </a:gridCol>
              </a:tblGrid>
              <a:tr h="353592">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53592">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65</a:t>
                      </a:r>
                    </a:p>
                  </a:txBody>
                  <a:tcPr/>
                </a:tc>
                <a:tc>
                  <a:txBody>
                    <a:bodyPr/>
                    <a:lstStyle/>
                    <a:p>
                      <a:r>
                        <a:rPr lang="en-US" dirty="0"/>
                        <a:t>216</a:t>
                      </a:r>
                    </a:p>
                  </a:txBody>
                  <a:tcPr/>
                </a:tc>
                <a:extLst>
                  <a:ext uri="{0D108BD9-81ED-4DB2-BD59-A6C34878D82A}">
                    <a16:rowId xmlns:a16="http://schemas.microsoft.com/office/drawing/2014/main" val="3928937919"/>
                  </a:ext>
                </a:extLst>
              </a:tr>
              <a:tr h="353592">
                <a:tc>
                  <a:txBody>
                    <a:bodyPr/>
                    <a:lstStyle/>
                    <a:p>
                      <a:r>
                        <a:rPr lang="en-US" dirty="0"/>
                        <a:t>Predicted : No</a:t>
                      </a:r>
                    </a:p>
                  </a:txBody>
                  <a:tcPr/>
                </a:tc>
                <a:tc>
                  <a:txBody>
                    <a:bodyPr/>
                    <a:lstStyle/>
                    <a:p>
                      <a:r>
                        <a:rPr lang="en-US" dirty="0"/>
                        <a:t>12</a:t>
                      </a:r>
                    </a:p>
                  </a:txBody>
                  <a:tcPr/>
                </a:tc>
                <a:tc>
                  <a:txBody>
                    <a:bodyPr/>
                    <a:lstStyle/>
                    <a:p>
                      <a:r>
                        <a:rPr lang="en-US" dirty="0"/>
                        <a:t>707</a:t>
                      </a:r>
                    </a:p>
                  </a:txBody>
                  <a:tcPr/>
                </a:tc>
                <a:extLst>
                  <a:ext uri="{0D108BD9-81ED-4DB2-BD59-A6C34878D82A}">
                    <a16:rowId xmlns:a16="http://schemas.microsoft.com/office/drawing/2014/main" val="3338444937"/>
                  </a:ext>
                </a:extLst>
              </a:tr>
            </a:tbl>
          </a:graphicData>
        </a:graphic>
      </p:graphicFrame>
      <p:sp>
        <p:nvSpPr>
          <p:cNvPr id="37" name="Rectangle 7">
            <a:extLst>
              <a:ext uri="{FF2B5EF4-FFF2-40B4-BE49-F238E27FC236}">
                <a16:creationId xmlns:a16="http://schemas.microsoft.com/office/drawing/2014/main" id="{D8696F8B-ABF8-42E6-BBDA-1F5E1F492D74}"/>
              </a:ext>
            </a:extLst>
          </p:cNvPr>
          <p:cNvSpPr/>
          <p:nvPr/>
        </p:nvSpPr>
        <p:spPr>
          <a:xfrm>
            <a:off x="3486419" y="1660578"/>
            <a:ext cx="336055" cy="42977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A70D562C-8219-43B2-9489-F6F3E0B0D745}"/>
              </a:ext>
            </a:extLst>
          </p:cNvPr>
          <p:cNvSpPr txBox="1"/>
          <p:nvPr/>
        </p:nvSpPr>
        <p:spPr>
          <a:xfrm>
            <a:off x="5986137" y="1079069"/>
            <a:ext cx="2769705" cy="369332"/>
          </a:xfrm>
          <a:prstGeom prst="rect">
            <a:avLst/>
          </a:prstGeom>
          <a:noFill/>
        </p:spPr>
        <p:txBody>
          <a:bodyPr wrap="square" rtlCol="0">
            <a:spAutoFit/>
          </a:bodyPr>
          <a:lstStyle/>
          <a:p>
            <a:r>
              <a:rPr lang="en-US" b="1" dirty="0"/>
              <a:t>Confusion Matrix</a:t>
            </a:r>
            <a:r>
              <a:rPr lang="en-US" dirty="0"/>
              <a:t>:</a:t>
            </a:r>
          </a:p>
        </p:txBody>
      </p:sp>
      <p:pic>
        <p:nvPicPr>
          <p:cNvPr id="16" name="Picture 2">
            <a:extLst>
              <a:ext uri="{FF2B5EF4-FFF2-40B4-BE49-F238E27FC236}">
                <a16:creationId xmlns:a16="http://schemas.microsoft.com/office/drawing/2014/main" id="{1E052F6E-E6DD-40AD-ADAA-945FD6B2D0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5"/>
          <a:stretch/>
        </p:blipFill>
        <p:spPr bwMode="auto">
          <a:xfrm>
            <a:off x="671973" y="3140039"/>
            <a:ext cx="5093263" cy="304720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1351698-0091-4B63-8E4D-DF60C1C1BF2C}"/>
              </a:ext>
            </a:extLst>
          </p:cNvPr>
          <p:cNvSpPr/>
          <p:nvPr/>
        </p:nvSpPr>
        <p:spPr>
          <a:xfrm>
            <a:off x="600951" y="4869362"/>
            <a:ext cx="5164285" cy="228595"/>
          </a:xfrm>
          <a:prstGeom prst="rect">
            <a:avLst/>
          </a:prstGeom>
          <a:no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3ABEAD9-F78C-45FC-963B-37A236EB8931}"/>
              </a:ext>
            </a:extLst>
          </p:cNvPr>
          <p:cNvSpPr/>
          <p:nvPr/>
        </p:nvSpPr>
        <p:spPr>
          <a:xfrm>
            <a:off x="7270811" y="2640936"/>
            <a:ext cx="3462291" cy="923330"/>
          </a:xfrm>
          <a:prstGeom prst="rect">
            <a:avLst/>
          </a:prstGeom>
        </p:spPr>
        <p:txBody>
          <a:bodyPr wrap="square">
            <a:spAutoFit/>
          </a:bodyPr>
          <a:lstStyle/>
          <a:p>
            <a:pPr algn="r"/>
            <a:r>
              <a:rPr lang="en-US" altLang="ko-KR" b="1" dirty="0">
                <a:solidFill>
                  <a:schemeClr val="accent1">
                    <a:lumMod val="75000"/>
                  </a:schemeClr>
                </a:solidFill>
                <a:cs typeface="Arial" pitchFamily="34" charset="0"/>
              </a:rPr>
              <a:t>Number of True Positive- 65</a:t>
            </a:r>
            <a:br>
              <a:rPr lang="en-US" altLang="ko-KR" b="1" dirty="0">
                <a:solidFill>
                  <a:schemeClr val="accent1">
                    <a:lumMod val="75000"/>
                  </a:schemeClr>
                </a:solidFill>
                <a:cs typeface="Arial" pitchFamily="34" charset="0"/>
              </a:rPr>
            </a:br>
            <a:r>
              <a:rPr lang="en-US" altLang="ko-KR" b="1" dirty="0">
                <a:solidFill>
                  <a:schemeClr val="accent1">
                    <a:lumMod val="75000"/>
                  </a:schemeClr>
                </a:solidFill>
                <a:cs typeface="Arial" pitchFamily="34" charset="0"/>
              </a:rPr>
              <a:t>Number of False Positive- 216</a:t>
            </a:r>
          </a:p>
          <a:p>
            <a:pPr algn="r"/>
            <a:endParaRPr lang="ko-KR" altLang="en-US" b="1" dirty="0">
              <a:solidFill>
                <a:schemeClr val="accent1">
                  <a:lumMod val="75000"/>
                </a:schemeClr>
              </a:solidFill>
              <a:cs typeface="Arial" pitchFamily="34" charset="0"/>
            </a:endParaRPr>
          </a:p>
        </p:txBody>
      </p:sp>
      <p:sp>
        <p:nvSpPr>
          <p:cNvPr id="4" name="Rectangle 3">
            <a:extLst>
              <a:ext uri="{FF2B5EF4-FFF2-40B4-BE49-F238E27FC236}">
                <a16:creationId xmlns:a16="http://schemas.microsoft.com/office/drawing/2014/main" id="{9B709680-5441-49EF-A69D-F1020DD3FDE3}"/>
              </a:ext>
            </a:extLst>
          </p:cNvPr>
          <p:cNvSpPr/>
          <p:nvPr/>
        </p:nvSpPr>
        <p:spPr>
          <a:xfrm>
            <a:off x="6198142" y="4636292"/>
            <a:ext cx="5392907" cy="923330"/>
          </a:xfrm>
          <a:prstGeom prst="rect">
            <a:avLst/>
          </a:prstGeom>
        </p:spPr>
        <p:txBody>
          <a:bodyPr wrap="square">
            <a:spAutoFit/>
          </a:bodyPr>
          <a:lstStyle/>
          <a:p>
            <a:r>
              <a:rPr lang="en-US" b="1" dirty="0">
                <a:solidFill>
                  <a:schemeClr val="accent5">
                    <a:lumMod val="75000"/>
                  </a:schemeClr>
                </a:solidFill>
              </a:rPr>
              <a:t>We picked a threshold of 0.07 in order to maximize the true positives and minimize the false positive.</a:t>
            </a:r>
          </a:p>
        </p:txBody>
      </p:sp>
    </p:spTree>
    <p:extLst>
      <p:ext uri="{BB962C8B-B14F-4D97-AF65-F5344CB8AC3E}">
        <p14:creationId xmlns:p14="http://schemas.microsoft.com/office/powerpoint/2010/main" val="93253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A2732-5B01-4E86-B16B-F13AA20C919A}"/>
              </a:ext>
            </a:extLst>
          </p:cNvPr>
          <p:cNvSpPr>
            <a:spLocks noGrp="1"/>
          </p:cNvSpPr>
          <p:nvPr>
            <p:ph type="body" sz="quarter" idx="10"/>
          </p:nvPr>
        </p:nvSpPr>
        <p:spPr/>
        <p:txBody>
          <a:bodyPr/>
          <a:lstStyle/>
          <a:p>
            <a:r>
              <a:rPr lang="en-US" dirty="0"/>
              <a:t>Validation of the data</a:t>
            </a:r>
          </a:p>
        </p:txBody>
      </p:sp>
      <p:grpSp>
        <p:nvGrpSpPr>
          <p:cNvPr id="6" name="Group 5">
            <a:extLst>
              <a:ext uri="{FF2B5EF4-FFF2-40B4-BE49-F238E27FC236}">
                <a16:creationId xmlns:a16="http://schemas.microsoft.com/office/drawing/2014/main" id="{E125639E-412E-46D3-949E-1ADF645E09F6}"/>
              </a:ext>
            </a:extLst>
          </p:cNvPr>
          <p:cNvGrpSpPr/>
          <p:nvPr/>
        </p:nvGrpSpPr>
        <p:grpSpPr>
          <a:xfrm>
            <a:off x="4473231" y="5129318"/>
            <a:ext cx="2438282" cy="550173"/>
            <a:chOff x="395534" y="3722056"/>
            <a:chExt cx="3972999" cy="550173"/>
          </a:xfrm>
        </p:grpSpPr>
        <p:sp>
          <p:nvSpPr>
            <p:cNvPr id="7" name="TextBox 6">
              <a:extLst>
                <a:ext uri="{FF2B5EF4-FFF2-40B4-BE49-F238E27FC236}">
                  <a16:creationId xmlns:a16="http://schemas.microsoft.com/office/drawing/2014/main" id="{1394BC96-97DB-45AB-B262-479092677E18}"/>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8" name="TextBox 7">
              <a:extLst>
                <a:ext uri="{FF2B5EF4-FFF2-40B4-BE49-F238E27FC236}">
                  <a16:creationId xmlns:a16="http://schemas.microsoft.com/office/drawing/2014/main" id="{64C81059-9BA7-44C5-9C88-52F899682B00}"/>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78.2%.</a:t>
              </a:r>
            </a:p>
          </p:txBody>
        </p:sp>
      </p:grpSp>
      <p:sp>
        <p:nvSpPr>
          <p:cNvPr id="9" name="Oval 8">
            <a:extLst>
              <a:ext uri="{FF2B5EF4-FFF2-40B4-BE49-F238E27FC236}">
                <a16:creationId xmlns:a16="http://schemas.microsoft.com/office/drawing/2014/main" id="{5759DC18-128C-44FA-A913-F6455DB86A39}"/>
              </a:ext>
            </a:extLst>
          </p:cNvPr>
          <p:cNvSpPr/>
          <p:nvPr/>
        </p:nvSpPr>
        <p:spPr>
          <a:xfrm>
            <a:off x="5421148" y="446990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7">
            <a:extLst>
              <a:ext uri="{FF2B5EF4-FFF2-40B4-BE49-F238E27FC236}">
                <a16:creationId xmlns:a16="http://schemas.microsoft.com/office/drawing/2014/main" id="{181EFCC5-5BE3-4D3A-851F-7DD2F867B757}"/>
              </a:ext>
            </a:extLst>
          </p:cNvPr>
          <p:cNvSpPr/>
          <p:nvPr/>
        </p:nvSpPr>
        <p:spPr>
          <a:xfrm>
            <a:off x="5536969" y="458537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4" name="Table 3">
            <a:extLst>
              <a:ext uri="{FF2B5EF4-FFF2-40B4-BE49-F238E27FC236}">
                <a16:creationId xmlns:a16="http://schemas.microsoft.com/office/drawing/2014/main" id="{24DEF512-4432-41E5-8AB2-874DDEF7EC58}"/>
              </a:ext>
            </a:extLst>
          </p:cNvPr>
          <p:cNvGraphicFramePr>
            <a:graphicFrameLocks noGrp="1"/>
          </p:cNvGraphicFramePr>
          <p:nvPr>
            <p:extLst>
              <p:ext uri="{D42A27DB-BD31-4B8C-83A1-F6EECF244321}">
                <p14:modId xmlns:p14="http://schemas.microsoft.com/office/powerpoint/2010/main" val="1016340213"/>
              </p:ext>
            </p:extLst>
          </p:nvPr>
        </p:nvGraphicFramePr>
        <p:xfrm>
          <a:off x="1783776" y="2664542"/>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83485976"/>
                    </a:ext>
                  </a:extLst>
                </a:gridCol>
                <a:gridCol w="2709333">
                  <a:extLst>
                    <a:ext uri="{9D8B030D-6E8A-4147-A177-3AD203B41FA5}">
                      <a16:colId xmlns:a16="http://schemas.microsoft.com/office/drawing/2014/main" val="1619188160"/>
                    </a:ext>
                  </a:extLst>
                </a:gridCol>
                <a:gridCol w="2709333">
                  <a:extLst>
                    <a:ext uri="{9D8B030D-6E8A-4147-A177-3AD203B41FA5}">
                      <a16:colId xmlns:a16="http://schemas.microsoft.com/office/drawing/2014/main" val="2145040726"/>
                    </a:ext>
                  </a:extLst>
                </a:gridCol>
              </a:tblGrid>
              <a:tr h="370840">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72</a:t>
                      </a:r>
                    </a:p>
                  </a:txBody>
                  <a:tcPr/>
                </a:tc>
                <a:tc>
                  <a:txBody>
                    <a:bodyPr/>
                    <a:lstStyle/>
                    <a:p>
                      <a:r>
                        <a:rPr lang="en-US" dirty="0"/>
                        <a:t>212</a:t>
                      </a:r>
                    </a:p>
                  </a:txBody>
                  <a:tcPr/>
                </a:tc>
                <a:extLst>
                  <a:ext uri="{0D108BD9-81ED-4DB2-BD59-A6C34878D82A}">
                    <a16:rowId xmlns:a16="http://schemas.microsoft.com/office/drawing/2014/main" val="3928937919"/>
                  </a:ext>
                </a:extLst>
              </a:tr>
              <a:tr h="370840">
                <a:tc>
                  <a:txBody>
                    <a:bodyPr/>
                    <a:lstStyle/>
                    <a:p>
                      <a:r>
                        <a:rPr lang="en-US" dirty="0"/>
                        <a:t>Predicted : No</a:t>
                      </a:r>
                    </a:p>
                  </a:txBody>
                  <a:tcPr/>
                </a:tc>
                <a:tc>
                  <a:txBody>
                    <a:bodyPr/>
                    <a:lstStyle/>
                    <a:p>
                      <a:r>
                        <a:rPr lang="en-US" dirty="0"/>
                        <a:t>6</a:t>
                      </a:r>
                    </a:p>
                  </a:txBody>
                  <a:tcPr/>
                </a:tc>
                <a:tc>
                  <a:txBody>
                    <a:bodyPr/>
                    <a:lstStyle/>
                    <a:p>
                      <a:r>
                        <a:rPr lang="en-US" dirty="0"/>
                        <a:t>710</a:t>
                      </a:r>
                    </a:p>
                  </a:txBody>
                  <a:tcPr/>
                </a:tc>
                <a:extLst>
                  <a:ext uri="{0D108BD9-81ED-4DB2-BD59-A6C34878D82A}">
                    <a16:rowId xmlns:a16="http://schemas.microsoft.com/office/drawing/2014/main" val="3338444937"/>
                  </a:ext>
                </a:extLst>
              </a:tr>
            </a:tbl>
          </a:graphicData>
        </a:graphic>
      </p:graphicFrame>
      <p:sp>
        <p:nvSpPr>
          <p:cNvPr id="24" name="TextBox 23">
            <a:extLst>
              <a:ext uri="{FF2B5EF4-FFF2-40B4-BE49-F238E27FC236}">
                <a16:creationId xmlns:a16="http://schemas.microsoft.com/office/drawing/2014/main" id="{6873F8F7-5E24-4C75-B1F8-1F91D43982EC}"/>
              </a:ext>
            </a:extLst>
          </p:cNvPr>
          <p:cNvSpPr txBox="1"/>
          <p:nvPr/>
        </p:nvSpPr>
        <p:spPr>
          <a:xfrm>
            <a:off x="996550" y="2084194"/>
            <a:ext cx="2769705" cy="369332"/>
          </a:xfrm>
          <a:prstGeom prst="rect">
            <a:avLst/>
          </a:prstGeom>
          <a:noFill/>
        </p:spPr>
        <p:txBody>
          <a:bodyPr wrap="square" rtlCol="0">
            <a:spAutoFit/>
          </a:bodyPr>
          <a:lstStyle/>
          <a:p>
            <a:r>
              <a:rPr lang="en-US" b="1" dirty="0"/>
              <a:t>Confusion Matrix</a:t>
            </a:r>
            <a:r>
              <a:rPr lang="en-US" dirty="0"/>
              <a:t>:</a:t>
            </a:r>
          </a:p>
        </p:txBody>
      </p:sp>
    </p:spTree>
    <p:extLst>
      <p:ext uri="{BB962C8B-B14F-4D97-AF65-F5344CB8AC3E}">
        <p14:creationId xmlns:p14="http://schemas.microsoft.com/office/powerpoint/2010/main" val="317174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164772" y="2875072"/>
            <a:ext cx="11968178" cy="830997"/>
          </a:xfrm>
          <a:prstGeom prst="rect">
            <a:avLst/>
          </a:prstGeom>
          <a:noFill/>
        </p:spPr>
        <p:txBody>
          <a:bodyPr wrap="square" rtlCol="0" anchor="ctr">
            <a:spAutoFit/>
          </a:bodyPr>
          <a:lstStyle/>
          <a:p>
            <a:pPr algn="ctr"/>
            <a:r>
              <a:rPr lang="en-IN" altLang="ko-KR" sz="4800" dirty="0">
                <a:solidFill>
                  <a:schemeClr val="tx1">
                    <a:lumMod val="85000"/>
                    <a:lumOff val="15000"/>
                  </a:schemeClr>
                </a:solidFill>
                <a:cs typeface="Arial" pitchFamily="34" charset="0"/>
              </a:rPr>
              <a:t>“We Predict 813/2819 people have CKD”</a:t>
            </a:r>
            <a:endParaRPr lang="ko-KR" altLang="en-US" sz="4800" dirty="0">
              <a:solidFill>
                <a:schemeClr val="tx1">
                  <a:lumMod val="85000"/>
                  <a:lumOff val="15000"/>
                </a:schemeClr>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266252" y="62698"/>
            <a:ext cx="1011492" cy="1858372"/>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grpSp>
        <p:nvGrpSpPr>
          <p:cNvPr id="13" name="Group 12">
            <a:extLst>
              <a:ext uri="{FF2B5EF4-FFF2-40B4-BE49-F238E27FC236}">
                <a16:creationId xmlns:a16="http://schemas.microsoft.com/office/drawing/2014/main" id="{AD6E9089-6931-4606-9BBE-4B24154099E9}"/>
              </a:ext>
            </a:extLst>
          </p:cNvPr>
          <p:cNvGrpSpPr/>
          <p:nvPr/>
        </p:nvGrpSpPr>
        <p:grpSpPr>
          <a:xfrm>
            <a:off x="164772" y="5677414"/>
            <a:ext cx="11706225" cy="999730"/>
            <a:chOff x="296589" y="1557817"/>
            <a:chExt cx="11897882" cy="1308813"/>
          </a:xfrm>
        </p:grpSpPr>
        <p:sp>
          <p:nvSpPr>
            <p:cNvPr id="14" name="Oval 13">
              <a:extLst>
                <a:ext uri="{FF2B5EF4-FFF2-40B4-BE49-F238E27FC236}">
                  <a16:creationId xmlns:a16="http://schemas.microsoft.com/office/drawing/2014/main" id="{B05353A8-8D5D-48A5-A6E3-26FDB261D576}"/>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CF64002D-4C53-45F7-A2FE-0FC7BD08C47B}"/>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6" name="그룹 247">
              <a:extLst>
                <a:ext uri="{FF2B5EF4-FFF2-40B4-BE49-F238E27FC236}">
                  <a16:creationId xmlns:a16="http://schemas.microsoft.com/office/drawing/2014/main" id="{AA73DCF4-D63E-47F5-8EE9-C22B6940074A}"/>
                </a:ext>
              </a:extLst>
            </p:cNvPr>
            <p:cNvGrpSpPr/>
            <p:nvPr/>
          </p:nvGrpSpPr>
          <p:grpSpPr>
            <a:xfrm>
              <a:off x="4255789" y="2210915"/>
              <a:ext cx="1048549" cy="655715"/>
              <a:chOff x="1650385" y="6129099"/>
              <a:chExt cx="724883" cy="453308"/>
            </a:xfrm>
            <a:solidFill>
              <a:schemeClr val="accent2"/>
            </a:solidFill>
          </p:grpSpPr>
          <p:sp>
            <p:nvSpPr>
              <p:cNvPr id="164" name="Oval 163">
                <a:extLst>
                  <a:ext uri="{FF2B5EF4-FFF2-40B4-BE49-F238E27FC236}">
                    <a16:creationId xmlns:a16="http://schemas.microsoft.com/office/drawing/2014/main" id="{FBDDC178-7306-4C32-9B7F-602AE0F702EF}"/>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5" name="Rectangle 164">
                <a:extLst>
                  <a:ext uri="{FF2B5EF4-FFF2-40B4-BE49-F238E27FC236}">
                    <a16:creationId xmlns:a16="http://schemas.microsoft.com/office/drawing/2014/main" id="{B43D5EB5-7A32-4D5A-93BC-7E1DE7CB78BB}"/>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94B9C37B-DF28-40B2-B167-41737CA55594}"/>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Rectangle 166">
                <a:extLst>
                  <a:ext uri="{FF2B5EF4-FFF2-40B4-BE49-F238E27FC236}">
                    <a16:creationId xmlns:a16="http://schemas.microsoft.com/office/drawing/2014/main" id="{AF68C729-4975-4414-BB18-0848160CB08E}"/>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67">
                <a:extLst>
                  <a:ext uri="{FF2B5EF4-FFF2-40B4-BE49-F238E27FC236}">
                    <a16:creationId xmlns:a16="http://schemas.microsoft.com/office/drawing/2014/main" id="{E7895B97-B60C-4041-B354-6F2CF117DA7E}"/>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Rectangle 168">
                <a:extLst>
                  <a:ext uri="{FF2B5EF4-FFF2-40B4-BE49-F238E27FC236}">
                    <a16:creationId xmlns:a16="http://schemas.microsoft.com/office/drawing/2014/main" id="{DA2C2D16-DA14-4BCB-B892-F6B6EB3B5067}"/>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69">
                <a:extLst>
                  <a:ext uri="{FF2B5EF4-FFF2-40B4-BE49-F238E27FC236}">
                    <a16:creationId xmlns:a16="http://schemas.microsoft.com/office/drawing/2014/main" id="{D78773F6-81CD-4159-B558-35D1B6E7BDF1}"/>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Rectangle 170">
                <a:extLst>
                  <a:ext uri="{FF2B5EF4-FFF2-40B4-BE49-F238E27FC236}">
                    <a16:creationId xmlns:a16="http://schemas.microsoft.com/office/drawing/2014/main" id="{C76C0CC5-AA48-4BD8-B6EB-E8ABF0337C92}"/>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46">
              <a:extLst>
                <a:ext uri="{FF2B5EF4-FFF2-40B4-BE49-F238E27FC236}">
                  <a16:creationId xmlns:a16="http://schemas.microsoft.com/office/drawing/2014/main" id="{3B005B46-FFD2-42FB-9BDB-F2585830F9D0}"/>
                </a:ext>
              </a:extLst>
            </p:cNvPr>
            <p:cNvGrpSpPr/>
            <p:nvPr/>
          </p:nvGrpSpPr>
          <p:grpSpPr>
            <a:xfrm>
              <a:off x="5349728" y="1557823"/>
              <a:ext cx="1402833" cy="811745"/>
              <a:chOff x="2406647" y="5677604"/>
              <a:chExt cx="969807" cy="561175"/>
            </a:xfrm>
            <a:solidFill>
              <a:schemeClr val="accent2"/>
            </a:solidFill>
          </p:grpSpPr>
          <p:sp>
            <p:nvSpPr>
              <p:cNvPr id="155" name="Oval 154">
                <a:extLst>
                  <a:ext uri="{FF2B5EF4-FFF2-40B4-BE49-F238E27FC236}">
                    <a16:creationId xmlns:a16="http://schemas.microsoft.com/office/drawing/2014/main" id="{F4834245-752B-4FD0-9238-BBCB036128A5}"/>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55">
                <a:extLst>
                  <a:ext uri="{FF2B5EF4-FFF2-40B4-BE49-F238E27FC236}">
                    <a16:creationId xmlns:a16="http://schemas.microsoft.com/office/drawing/2014/main" id="{0CB97812-4293-49D5-A00A-D277225419C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Rectangle 156">
                <a:extLst>
                  <a:ext uri="{FF2B5EF4-FFF2-40B4-BE49-F238E27FC236}">
                    <a16:creationId xmlns:a16="http://schemas.microsoft.com/office/drawing/2014/main" id="{5A8CBD78-60CA-4817-B3D8-E1C0962549D5}"/>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0413D155-C83C-4033-B509-01D3B4E56E50}"/>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Rectangle 158">
                <a:extLst>
                  <a:ext uri="{FF2B5EF4-FFF2-40B4-BE49-F238E27FC236}">
                    <a16:creationId xmlns:a16="http://schemas.microsoft.com/office/drawing/2014/main" id="{D6F5FADA-6690-44F9-B3A5-7876714B8B89}"/>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59">
                <a:extLst>
                  <a:ext uri="{FF2B5EF4-FFF2-40B4-BE49-F238E27FC236}">
                    <a16:creationId xmlns:a16="http://schemas.microsoft.com/office/drawing/2014/main" id="{B01FAA31-490A-4C84-84DD-56DBF889EEF4}"/>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Rectangle 160">
                <a:extLst>
                  <a:ext uri="{FF2B5EF4-FFF2-40B4-BE49-F238E27FC236}">
                    <a16:creationId xmlns:a16="http://schemas.microsoft.com/office/drawing/2014/main" id="{5C72D284-8EDC-4298-A291-3769A0FDA52B}"/>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61">
                <a:extLst>
                  <a:ext uri="{FF2B5EF4-FFF2-40B4-BE49-F238E27FC236}">
                    <a16:creationId xmlns:a16="http://schemas.microsoft.com/office/drawing/2014/main" id="{65D95D40-EB26-4A77-90E3-7A084CA223B5}"/>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Rectangle 162">
                <a:extLst>
                  <a:ext uri="{FF2B5EF4-FFF2-40B4-BE49-F238E27FC236}">
                    <a16:creationId xmlns:a16="http://schemas.microsoft.com/office/drawing/2014/main" id="{CCA45FAD-5F3C-442F-844A-4DBB2B905E1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3">
              <a:extLst>
                <a:ext uri="{FF2B5EF4-FFF2-40B4-BE49-F238E27FC236}">
                  <a16:creationId xmlns:a16="http://schemas.microsoft.com/office/drawing/2014/main" id="{2DF2A932-C5CD-44CE-B6C6-288BA4CDB8A6}"/>
                </a:ext>
              </a:extLst>
            </p:cNvPr>
            <p:cNvGrpSpPr/>
            <p:nvPr/>
          </p:nvGrpSpPr>
          <p:grpSpPr>
            <a:xfrm>
              <a:off x="7238054" y="2210913"/>
              <a:ext cx="1048549" cy="655715"/>
              <a:chOff x="3712085" y="6129098"/>
              <a:chExt cx="724883" cy="453308"/>
            </a:xfrm>
            <a:solidFill>
              <a:schemeClr val="accent2"/>
            </a:solidFill>
          </p:grpSpPr>
          <p:sp>
            <p:nvSpPr>
              <p:cNvPr id="147" name="Oval 146">
                <a:extLst>
                  <a:ext uri="{FF2B5EF4-FFF2-40B4-BE49-F238E27FC236}">
                    <a16:creationId xmlns:a16="http://schemas.microsoft.com/office/drawing/2014/main" id="{042DCABD-5997-42D9-874A-7F40F79C0DEF}"/>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Rectangle 147">
                <a:extLst>
                  <a:ext uri="{FF2B5EF4-FFF2-40B4-BE49-F238E27FC236}">
                    <a16:creationId xmlns:a16="http://schemas.microsoft.com/office/drawing/2014/main" id="{0D384059-4062-482F-8408-9F268AF71E82}"/>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447A9BA9-9FDD-4BF7-A75B-F9B25E5C4B59}"/>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Rectangle 149">
                <a:extLst>
                  <a:ext uri="{FF2B5EF4-FFF2-40B4-BE49-F238E27FC236}">
                    <a16:creationId xmlns:a16="http://schemas.microsoft.com/office/drawing/2014/main" id="{3FC5B936-5A35-44EE-B183-D5F175FAB82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Oval 150">
                <a:extLst>
                  <a:ext uri="{FF2B5EF4-FFF2-40B4-BE49-F238E27FC236}">
                    <a16:creationId xmlns:a16="http://schemas.microsoft.com/office/drawing/2014/main" id="{E0E23A6B-5A90-406D-B73B-F0C67965AB1E}"/>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Rectangle 151">
                <a:extLst>
                  <a:ext uri="{FF2B5EF4-FFF2-40B4-BE49-F238E27FC236}">
                    <a16:creationId xmlns:a16="http://schemas.microsoft.com/office/drawing/2014/main" id="{AF1C8E5F-27D0-4327-AF0A-9837220A692F}"/>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52">
                <a:extLst>
                  <a:ext uri="{FF2B5EF4-FFF2-40B4-BE49-F238E27FC236}">
                    <a16:creationId xmlns:a16="http://schemas.microsoft.com/office/drawing/2014/main" id="{FE5105F2-681D-48AA-881A-C66CDE29E2A9}"/>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Rectangle 153">
                <a:extLst>
                  <a:ext uri="{FF2B5EF4-FFF2-40B4-BE49-F238E27FC236}">
                    <a16:creationId xmlns:a16="http://schemas.microsoft.com/office/drawing/2014/main" id="{3934273A-AD35-43A9-A230-D87575C7B348}"/>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2">
              <a:extLst>
                <a:ext uri="{FF2B5EF4-FFF2-40B4-BE49-F238E27FC236}">
                  <a16:creationId xmlns:a16="http://schemas.microsoft.com/office/drawing/2014/main" id="{94663A40-344B-4D28-84B9-8E6E0FA676DF}"/>
                </a:ext>
              </a:extLst>
            </p:cNvPr>
            <p:cNvGrpSpPr/>
            <p:nvPr/>
          </p:nvGrpSpPr>
          <p:grpSpPr>
            <a:xfrm>
              <a:off x="8326202" y="1557823"/>
              <a:ext cx="1408624" cy="811745"/>
              <a:chOff x="4464344" y="5677604"/>
              <a:chExt cx="973810" cy="561175"/>
            </a:xfrm>
            <a:solidFill>
              <a:schemeClr val="accent2"/>
            </a:solidFill>
          </p:grpSpPr>
          <p:sp>
            <p:nvSpPr>
              <p:cNvPr id="137" name="Oval 136">
                <a:extLst>
                  <a:ext uri="{FF2B5EF4-FFF2-40B4-BE49-F238E27FC236}">
                    <a16:creationId xmlns:a16="http://schemas.microsoft.com/office/drawing/2014/main" id="{F7CE7C53-CCC7-4C3F-8BBE-17AF6729FC1F}"/>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37">
                <a:extLst>
                  <a:ext uri="{FF2B5EF4-FFF2-40B4-BE49-F238E27FC236}">
                    <a16:creationId xmlns:a16="http://schemas.microsoft.com/office/drawing/2014/main" id="{CE3570EF-5DBF-498C-8D29-A8DBA0B7FA09}"/>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38">
                <a:extLst>
                  <a:ext uri="{FF2B5EF4-FFF2-40B4-BE49-F238E27FC236}">
                    <a16:creationId xmlns:a16="http://schemas.microsoft.com/office/drawing/2014/main" id="{68054B33-DADB-418B-9FBE-AFE8EB305583}"/>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Rectangle 139">
                <a:extLst>
                  <a:ext uri="{FF2B5EF4-FFF2-40B4-BE49-F238E27FC236}">
                    <a16:creationId xmlns:a16="http://schemas.microsoft.com/office/drawing/2014/main" id="{AA452F82-6CB5-4B34-A30B-82A0AFD03BE0}"/>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63A0E18-BA2E-42E9-9357-817109DB87BC}"/>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Rectangle 141">
                <a:extLst>
                  <a:ext uri="{FF2B5EF4-FFF2-40B4-BE49-F238E27FC236}">
                    <a16:creationId xmlns:a16="http://schemas.microsoft.com/office/drawing/2014/main" id="{42BD7575-534D-4ADC-84EE-985BEB408E3B}"/>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42">
                <a:extLst>
                  <a:ext uri="{FF2B5EF4-FFF2-40B4-BE49-F238E27FC236}">
                    <a16:creationId xmlns:a16="http://schemas.microsoft.com/office/drawing/2014/main" id="{60AB09C3-8A18-48CC-9479-27F23B5E8D18}"/>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Rectangle 143">
                <a:extLst>
                  <a:ext uri="{FF2B5EF4-FFF2-40B4-BE49-F238E27FC236}">
                    <a16:creationId xmlns:a16="http://schemas.microsoft.com/office/drawing/2014/main" id="{2C301AFB-E8C4-4B26-B02A-E264C1D176B0}"/>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44">
                <a:extLst>
                  <a:ext uri="{FF2B5EF4-FFF2-40B4-BE49-F238E27FC236}">
                    <a16:creationId xmlns:a16="http://schemas.microsoft.com/office/drawing/2014/main" id="{CB0FB638-D92E-40AB-9ECB-419DD642713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Rectangle 145">
                <a:extLst>
                  <a:ext uri="{FF2B5EF4-FFF2-40B4-BE49-F238E27FC236}">
                    <a16:creationId xmlns:a16="http://schemas.microsoft.com/office/drawing/2014/main" id="{F66602CA-F2EC-47C1-9F01-5D375B8C54A9}"/>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39">
              <a:extLst>
                <a:ext uri="{FF2B5EF4-FFF2-40B4-BE49-F238E27FC236}">
                  <a16:creationId xmlns:a16="http://schemas.microsoft.com/office/drawing/2014/main" id="{68F43F03-0C77-43E8-B821-932D0D9D0042}"/>
                </a:ext>
              </a:extLst>
            </p:cNvPr>
            <p:cNvGrpSpPr/>
            <p:nvPr/>
          </p:nvGrpSpPr>
          <p:grpSpPr>
            <a:xfrm>
              <a:off x="10220320" y="2210913"/>
              <a:ext cx="1048547" cy="655715"/>
              <a:chOff x="5773786" y="6129098"/>
              <a:chExt cx="724882" cy="453308"/>
            </a:xfrm>
            <a:solidFill>
              <a:schemeClr val="accent2"/>
            </a:solidFill>
          </p:grpSpPr>
          <p:sp>
            <p:nvSpPr>
              <p:cNvPr id="129" name="Oval 128">
                <a:extLst>
                  <a:ext uri="{FF2B5EF4-FFF2-40B4-BE49-F238E27FC236}">
                    <a16:creationId xmlns:a16="http://schemas.microsoft.com/office/drawing/2014/main" id="{26D792D2-AF2A-4358-BBE7-A56C0BEE3C91}"/>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Rectangle 129">
                <a:extLst>
                  <a:ext uri="{FF2B5EF4-FFF2-40B4-BE49-F238E27FC236}">
                    <a16:creationId xmlns:a16="http://schemas.microsoft.com/office/drawing/2014/main" id="{56C30B73-0D5F-420F-9737-7DCDD8F05614}"/>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64480C1A-D02C-4B24-81E7-08E713791F03}"/>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Rectangle 131">
                <a:extLst>
                  <a:ext uri="{FF2B5EF4-FFF2-40B4-BE49-F238E27FC236}">
                    <a16:creationId xmlns:a16="http://schemas.microsoft.com/office/drawing/2014/main" id="{ADF5F3E4-A04D-40E0-8299-C46F4E018557}"/>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32">
                <a:extLst>
                  <a:ext uri="{FF2B5EF4-FFF2-40B4-BE49-F238E27FC236}">
                    <a16:creationId xmlns:a16="http://schemas.microsoft.com/office/drawing/2014/main" id="{3380E22F-2656-4AC6-9AAC-1156B572A236}"/>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Rectangle 133">
                <a:extLst>
                  <a:ext uri="{FF2B5EF4-FFF2-40B4-BE49-F238E27FC236}">
                    <a16:creationId xmlns:a16="http://schemas.microsoft.com/office/drawing/2014/main" id="{DB93F103-F9B6-4B3F-975C-67B29DDE94C7}"/>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34">
                <a:extLst>
                  <a:ext uri="{FF2B5EF4-FFF2-40B4-BE49-F238E27FC236}">
                    <a16:creationId xmlns:a16="http://schemas.microsoft.com/office/drawing/2014/main" id="{34F2E759-8A45-4460-AC8B-215BFC911F33}"/>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Rectangle 135">
                <a:extLst>
                  <a:ext uri="{FF2B5EF4-FFF2-40B4-BE49-F238E27FC236}">
                    <a16:creationId xmlns:a16="http://schemas.microsoft.com/office/drawing/2014/main" id="{D2079FA8-A9A7-4F08-8793-0640A53B1B75}"/>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61">
              <a:extLst>
                <a:ext uri="{FF2B5EF4-FFF2-40B4-BE49-F238E27FC236}">
                  <a16:creationId xmlns:a16="http://schemas.microsoft.com/office/drawing/2014/main" id="{C7035CD6-1BE0-4388-805F-287E5DD5330E}"/>
                </a:ext>
              </a:extLst>
            </p:cNvPr>
            <p:cNvGrpSpPr/>
            <p:nvPr/>
          </p:nvGrpSpPr>
          <p:grpSpPr>
            <a:xfrm>
              <a:off x="2361673" y="1557823"/>
              <a:ext cx="1408624" cy="811745"/>
              <a:chOff x="340944" y="5677604"/>
              <a:chExt cx="973810" cy="561175"/>
            </a:xfrm>
            <a:solidFill>
              <a:schemeClr val="accent2"/>
            </a:solidFill>
          </p:grpSpPr>
          <p:sp>
            <p:nvSpPr>
              <p:cNvPr id="119" name="Oval 118">
                <a:extLst>
                  <a:ext uri="{FF2B5EF4-FFF2-40B4-BE49-F238E27FC236}">
                    <a16:creationId xmlns:a16="http://schemas.microsoft.com/office/drawing/2014/main" id="{B4C6961C-9257-49E2-A967-013A0D07B6CF}"/>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Oval 119">
                <a:extLst>
                  <a:ext uri="{FF2B5EF4-FFF2-40B4-BE49-F238E27FC236}">
                    <a16:creationId xmlns:a16="http://schemas.microsoft.com/office/drawing/2014/main" id="{62E4E3A6-3D88-41C4-8243-1E05565A8728}"/>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A56295FC-F6C7-4DFE-851D-EE0F33B5E0A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B5A74B2B-1D50-44C2-AB2A-5C759D070E2D}"/>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Rectangle 122">
                <a:extLst>
                  <a:ext uri="{FF2B5EF4-FFF2-40B4-BE49-F238E27FC236}">
                    <a16:creationId xmlns:a16="http://schemas.microsoft.com/office/drawing/2014/main" id="{3D05DFBE-D824-40D3-902C-05DC28DF80DE}"/>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3F4ABDEB-90FC-4859-84CF-FF6A9A8BC937}"/>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B27C2132-8E5F-4AFA-8FC1-2000A328DA33}"/>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4AD00BE2-B64F-418C-950F-1D52E4976B5A}"/>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EAE2AE22-7077-43F3-9280-5B7C9A9FF96B}"/>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508FD44D-AFAF-43A5-B788-F19B6A08394E}"/>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 name="그룹 248">
              <a:extLst>
                <a:ext uri="{FF2B5EF4-FFF2-40B4-BE49-F238E27FC236}">
                  <a16:creationId xmlns:a16="http://schemas.microsoft.com/office/drawing/2014/main" id="{DADC7BED-AFD5-4336-9F6A-FF7FEC701763}"/>
                </a:ext>
              </a:extLst>
            </p:cNvPr>
            <p:cNvGrpSpPr/>
            <p:nvPr/>
          </p:nvGrpSpPr>
          <p:grpSpPr>
            <a:xfrm>
              <a:off x="2764660" y="2206062"/>
              <a:ext cx="1048547" cy="660566"/>
              <a:chOff x="619537" y="6125745"/>
              <a:chExt cx="724882" cy="456662"/>
            </a:xfrm>
            <a:solidFill>
              <a:schemeClr val="accent5"/>
            </a:solidFill>
          </p:grpSpPr>
          <p:sp>
            <p:nvSpPr>
              <p:cNvPr id="111" name="Rectangle 110">
                <a:extLst>
                  <a:ext uri="{FF2B5EF4-FFF2-40B4-BE49-F238E27FC236}">
                    <a16:creationId xmlns:a16="http://schemas.microsoft.com/office/drawing/2014/main" id="{1D58CDB5-9B03-4795-A1A7-C502FAAA1115}"/>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17FCE15C-A654-4056-BC57-3B008EA05868}"/>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78739ACD-E277-4327-BCA4-D159823AE0FB}"/>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ectangle 113">
                <a:extLst>
                  <a:ext uri="{FF2B5EF4-FFF2-40B4-BE49-F238E27FC236}">
                    <a16:creationId xmlns:a16="http://schemas.microsoft.com/office/drawing/2014/main" id="{2CF15694-8D1A-40EF-8630-5D8000598C1F}"/>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Oval 114">
                <a:extLst>
                  <a:ext uri="{FF2B5EF4-FFF2-40B4-BE49-F238E27FC236}">
                    <a16:creationId xmlns:a16="http://schemas.microsoft.com/office/drawing/2014/main" id="{6218EAD4-8969-40EE-A293-42A65E03E3C5}"/>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ectangle 115">
                <a:extLst>
                  <a:ext uri="{FF2B5EF4-FFF2-40B4-BE49-F238E27FC236}">
                    <a16:creationId xmlns:a16="http://schemas.microsoft.com/office/drawing/2014/main" id="{90A7EA12-322E-4B7D-8172-D1EA25880AAF}"/>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Oval 116">
                <a:extLst>
                  <a:ext uri="{FF2B5EF4-FFF2-40B4-BE49-F238E27FC236}">
                    <a16:creationId xmlns:a16="http://schemas.microsoft.com/office/drawing/2014/main" id="{BED0179B-7FE0-4417-BA36-C7403D69F3A1}"/>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ectangle 117">
                <a:extLst>
                  <a:ext uri="{FF2B5EF4-FFF2-40B4-BE49-F238E27FC236}">
                    <a16:creationId xmlns:a16="http://schemas.microsoft.com/office/drawing/2014/main" id="{9CADF77E-6DC4-41FA-AEA6-F1FCA4A60A2B}"/>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3" name="그룹 259">
              <a:extLst>
                <a:ext uri="{FF2B5EF4-FFF2-40B4-BE49-F238E27FC236}">
                  <a16:creationId xmlns:a16="http://schemas.microsoft.com/office/drawing/2014/main" id="{218F876E-D89C-463C-8BFA-1F10EABA0E00}"/>
                </a:ext>
              </a:extLst>
            </p:cNvPr>
            <p:cNvGrpSpPr/>
            <p:nvPr/>
          </p:nvGrpSpPr>
          <p:grpSpPr>
            <a:xfrm>
              <a:off x="3858596" y="1557821"/>
              <a:ext cx="1402832" cy="811745"/>
              <a:chOff x="1375797" y="5677604"/>
              <a:chExt cx="969806" cy="561175"/>
            </a:xfrm>
            <a:solidFill>
              <a:schemeClr val="accent5"/>
            </a:solidFill>
          </p:grpSpPr>
          <p:sp>
            <p:nvSpPr>
              <p:cNvPr id="102" name="Rectangle 101">
                <a:extLst>
                  <a:ext uri="{FF2B5EF4-FFF2-40B4-BE49-F238E27FC236}">
                    <a16:creationId xmlns:a16="http://schemas.microsoft.com/office/drawing/2014/main" id="{05ACC96C-EE33-476A-9947-BB7FD251504C}"/>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a16="http://schemas.microsoft.com/office/drawing/2014/main" id="{9591B949-911A-49C7-8F41-E3C50D4F33BD}"/>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 name="Oval 103">
                <a:extLst>
                  <a:ext uri="{FF2B5EF4-FFF2-40B4-BE49-F238E27FC236}">
                    <a16:creationId xmlns:a16="http://schemas.microsoft.com/office/drawing/2014/main" id="{AC7E2285-E93A-4FA6-8917-064911E2A87D}"/>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5" name="Oval 104">
                <a:extLst>
                  <a:ext uri="{FF2B5EF4-FFF2-40B4-BE49-F238E27FC236}">
                    <a16:creationId xmlns:a16="http://schemas.microsoft.com/office/drawing/2014/main" id="{F29E15D8-114B-4B23-A3F7-5080D6406224}"/>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Rectangle 105">
                <a:extLst>
                  <a:ext uri="{FF2B5EF4-FFF2-40B4-BE49-F238E27FC236}">
                    <a16:creationId xmlns:a16="http://schemas.microsoft.com/office/drawing/2014/main" id="{3A1383DB-CF50-4F8F-9270-ACEE5DAC4C7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Oval 106">
                <a:extLst>
                  <a:ext uri="{FF2B5EF4-FFF2-40B4-BE49-F238E27FC236}">
                    <a16:creationId xmlns:a16="http://schemas.microsoft.com/office/drawing/2014/main" id="{E0F8D56D-BB1E-4290-8C89-E1EFE50696D9}"/>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ectangle 107">
                <a:extLst>
                  <a:ext uri="{FF2B5EF4-FFF2-40B4-BE49-F238E27FC236}">
                    <a16:creationId xmlns:a16="http://schemas.microsoft.com/office/drawing/2014/main" id="{410802A4-C514-42CC-BD88-6C5222837023}"/>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Oval 108">
                <a:extLst>
                  <a:ext uri="{FF2B5EF4-FFF2-40B4-BE49-F238E27FC236}">
                    <a16:creationId xmlns:a16="http://schemas.microsoft.com/office/drawing/2014/main" id="{F3E9E2A7-F64A-42AE-9640-1EE32F7AA569}"/>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ectangle 109">
                <a:extLst>
                  <a:ext uri="{FF2B5EF4-FFF2-40B4-BE49-F238E27FC236}">
                    <a16:creationId xmlns:a16="http://schemas.microsoft.com/office/drawing/2014/main" id="{90ED8A54-B0C2-4100-A10C-84FC2E0A7B7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4" name="그룹 245">
              <a:extLst>
                <a:ext uri="{FF2B5EF4-FFF2-40B4-BE49-F238E27FC236}">
                  <a16:creationId xmlns:a16="http://schemas.microsoft.com/office/drawing/2014/main" id="{036BD3E8-C38A-439E-AD4D-E63BE731F979}"/>
                </a:ext>
              </a:extLst>
            </p:cNvPr>
            <p:cNvGrpSpPr/>
            <p:nvPr/>
          </p:nvGrpSpPr>
          <p:grpSpPr>
            <a:xfrm>
              <a:off x="5746924" y="2206062"/>
              <a:ext cx="1048547" cy="660566"/>
              <a:chOff x="2681237" y="6125745"/>
              <a:chExt cx="724882" cy="456662"/>
            </a:xfrm>
            <a:solidFill>
              <a:schemeClr val="accent5"/>
            </a:solidFill>
          </p:grpSpPr>
          <p:sp>
            <p:nvSpPr>
              <p:cNvPr id="94" name="Rectangle 93">
                <a:extLst>
                  <a:ext uri="{FF2B5EF4-FFF2-40B4-BE49-F238E27FC236}">
                    <a16:creationId xmlns:a16="http://schemas.microsoft.com/office/drawing/2014/main" id="{FFA8A71C-2A2F-4D4D-878F-F112567B659D}"/>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94">
                <a:extLst>
                  <a:ext uri="{FF2B5EF4-FFF2-40B4-BE49-F238E27FC236}">
                    <a16:creationId xmlns:a16="http://schemas.microsoft.com/office/drawing/2014/main" id="{F6B69D50-303A-44F9-8BF3-21F993D7DAFD}"/>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95">
                <a:extLst>
                  <a:ext uri="{FF2B5EF4-FFF2-40B4-BE49-F238E27FC236}">
                    <a16:creationId xmlns:a16="http://schemas.microsoft.com/office/drawing/2014/main" id="{FDE1A429-09CA-42A7-BB66-84B79AF9BB06}"/>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7" name="Rectangle 96">
                <a:extLst>
                  <a:ext uri="{FF2B5EF4-FFF2-40B4-BE49-F238E27FC236}">
                    <a16:creationId xmlns:a16="http://schemas.microsoft.com/office/drawing/2014/main" id="{C3E42F9A-19AB-42A2-BA90-E045D2486403}"/>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97">
                <a:extLst>
                  <a:ext uri="{FF2B5EF4-FFF2-40B4-BE49-F238E27FC236}">
                    <a16:creationId xmlns:a16="http://schemas.microsoft.com/office/drawing/2014/main" id="{2E056883-D1DC-425D-B5DD-0405CA24BAD4}"/>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Rectangle 98">
                <a:extLst>
                  <a:ext uri="{FF2B5EF4-FFF2-40B4-BE49-F238E27FC236}">
                    <a16:creationId xmlns:a16="http://schemas.microsoft.com/office/drawing/2014/main" id="{3BF891E3-950B-4ABD-A37B-8A653C152E3E}"/>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99">
                <a:extLst>
                  <a:ext uri="{FF2B5EF4-FFF2-40B4-BE49-F238E27FC236}">
                    <a16:creationId xmlns:a16="http://schemas.microsoft.com/office/drawing/2014/main" id="{CE3EF1E9-9713-4619-B062-EA82169DB9A9}"/>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1" name="Rectangle 100">
                <a:extLst>
                  <a:ext uri="{FF2B5EF4-FFF2-40B4-BE49-F238E27FC236}">
                    <a16:creationId xmlns:a16="http://schemas.microsoft.com/office/drawing/2014/main" id="{20A5021D-CCF7-4E7A-BBBE-92BC8B90A0B6}"/>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5" name="그룹 244">
              <a:extLst>
                <a:ext uri="{FF2B5EF4-FFF2-40B4-BE49-F238E27FC236}">
                  <a16:creationId xmlns:a16="http://schemas.microsoft.com/office/drawing/2014/main" id="{E1104E11-55F3-4488-B7E6-BCA332DF2F24}"/>
                </a:ext>
              </a:extLst>
            </p:cNvPr>
            <p:cNvGrpSpPr/>
            <p:nvPr/>
          </p:nvGrpSpPr>
          <p:grpSpPr>
            <a:xfrm>
              <a:off x="6835070" y="1557820"/>
              <a:ext cx="1408622" cy="811747"/>
              <a:chOff x="3433494" y="5677603"/>
              <a:chExt cx="973809" cy="561176"/>
            </a:xfrm>
            <a:solidFill>
              <a:schemeClr val="accent5"/>
            </a:solidFill>
          </p:grpSpPr>
          <p:sp>
            <p:nvSpPr>
              <p:cNvPr id="84" name="Oval 83">
                <a:extLst>
                  <a:ext uri="{FF2B5EF4-FFF2-40B4-BE49-F238E27FC236}">
                    <a16:creationId xmlns:a16="http://schemas.microsoft.com/office/drawing/2014/main" id="{11C3B847-C673-4D57-A323-AF6BD0877B78}"/>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Rectangle 84">
                <a:extLst>
                  <a:ext uri="{FF2B5EF4-FFF2-40B4-BE49-F238E27FC236}">
                    <a16:creationId xmlns:a16="http://schemas.microsoft.com/office/drawing/2014/main" id="{BFB1B05A-B86B-4D72-B71F-3BEC2061CE5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Oval 85">
                <a:extLst>
                  <a:ext uri="{FF2B5EF4-FFF2-40B4-BE49-F238E27FC236}">
                    <a16:creationId xmlns:a16="http://schemas.microsoft.com/office/drawing/2014/main" id="{33A64327-8820-4E53-A596-EAA677BE5AB1}"/>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86">
                <a:extLst>
                  <a:ext uri="{FF2B5EF4-FFF2-40B4-BE49-F238E27FC236}">
                    <a16:creationId xmlns:a16="http://schemas.microsoft.com/office/drawing/2014/main" id="{7A4A7C33-3B25-4621-B841-805D103ADC81}"/>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87">
                <a:extLst>
                  <a:ext uri="{FF2B5EF4-FFF2-40B4-BE49-F238E27FC236}">
                    <a16:creationId xmlns:a16="http://schemas.microsoft.com/office/drawing/2014/main" id="{DCA37E77-778E-418B-9ECD-F21987120FE4}"/>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ectangle 88">
                <a:extLst>
                  <a:ext uri="{FF2B5EF4-FFF2-40B4-BE49-F238E27FC236}">
                    <a16:creationId xmlns:a16="http://schemas.microsoft.com/office/drawing/2014/main" id="{22FA1F02-84B8-4210-B4A5-4F91B40C5EFA}"/>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89">
                <a:extLst>
                  <a:ext uri="{FF2B5EF4-FFF2-40B4-BE49-F238E27FC236}">
                    <a16:creationId xmlns:a16="http://schemas.microsoft.com/office/drawing/2014/main" id="{999E8669-FD30-4CEC-BAC5-29BCFF021221}"/>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ectangle 90">
                <a:extLst>
                  <a:ext uri="{FF2B5EF4-FFF2-40B4-BE49-F238E27FC236}">
                    <a16:creationId xmlns:a16="http://schemas.microsoft.com/office/drawing/2014/main" id="{37CAA1F5-1CF2-4E26-A00C-9F1B5ED7CED2}"/>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91">
                <a:extLst>
                  <a:ext uri="{FF2B5EF4-FFF2-40B4-BE49-F238E27FC236}">
                    <a16:creationId xmlns:a16="http://schemas.microsoft.com/office/drawing/2014/main" id="{D71BDA13-EB45-4A40-8EFB-0C00EB909E81}"/>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ectangle 92">
                <a:extLst>
                  <a:ext uri="{FF2B5EF4-FFF2-40B4-BE49-F238E27FC236}">
                    <a16:creationId xmlns:a16="http://schemas.microsoft.com/office/drawing/2014/main" id="{B894F434-1FD2-4840-B463-004AF668B2E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그룹 241">
              <a:extLst>
                <a:ext uri="{FF2B5EF4-FFF2-40B4-BE49-F238E27FC236}">
                  <a16:creationId xmlns:a16="http://schemas.microsoft.com/office/drawing/2014/main" id="{BC355220-08FB-40F4-9210-A6C001B1185B}"/>
                </a:ext>
              </a:extLst>
            </p:cNvPr>
            <p:cNvGrpSpPr/>
            <p:nvPr/>
          </p:nvGrpSpPr>
          <p:grpSpPr>
            <a:xfrm>
              <a:off x="8729189" y="2206062"/>
              <a:ext cx="1048547" cy="660566"/>
              <a:chOff x="4742937" y="6125745"/>
              <a:chExt cx="724882" cy="456662"/>
            </a:xfrm>
            <a:solidFill>
              <a:schemeClr val="accent5"/>
            </a:solidFill>
          </p:grpSpPr>
          <p:sp>
            <p:nvSpPr>
              <p:cNvPr id="76" name="Rectangle 75">
                <a:extLst>
                  <a:ext uri="{FF2B5EF4-FFF2-40B4-BE49-F238E27FC236}">
                    <a16:creationId xmlns:a16="http://schemas.microsoft.com/office/drawing/2014/main" id="{9DF32A17-7F71-4EE4-9984-0719A2379E2C}"/>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a16="http://schemas.microsoft.com/office/drawing/2014/main" id="{E915011A-BD83-4C78-A184-892CC48F1669}"/>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Oval 77">
                <a:extLst>
                  <a:ext uri="{FF2B5EF4-FFF2-40B4-BE49-F238E27FC236}">
                    <a16:creationId xmlns:a16="http://schemas.microsoft.com/office/drawing/2014/main" id="{95B5420B-7070-4EF7-8ACC-122EA10023CC}"/>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Rectangle 78">
                <a:extLst>
                  <a:ext uri="{FF2B5EF4-FFF2-40B4-BE49-F238E27FC236}">
                    <a16:creationId xmlns:a16="http://schemas.microsoft.com/office/drawing/2014/main" id="{5933516B-6D28-4CBA-B877-B0CD1501E4E5}"/>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a16="http://schemas.microsoft.com/office/drawing/2014/main" id="{550D91C6-4B38-4D01-BDF4-72BF8709C04A}"/>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Rectangle 80">
                <a:extLst>
                  <a:ext uri="{FF2B5EF4-FFF2-40B4-BE49-F238E27FC236}">
                    <a16:creationId xmlns:a16="http://schemas.microsoft.com/office/drawing/2014/main" id="{2B5FF457-AD31-4ED8-A66F-3B2ADF8E45EE}"/>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81">
                <a:extLst>
                  <a:ext uri="{FF2B5EF4-FFF2-40B4-BE49-F238E27FC236}">
                    <a16:creationId xmlns:a16="http://schemas.microsoft.com/office/drawing/2014/main" id="{BDBB3BFC-057C-4DFB-870B-0A9A1619E623}"/>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Rectangle 82">
                <a:extLst>
                  <a:ext uri="{FF2B5EF4-FFF2-40B4-BE49-F238E27FC236}">
                    <a16:creationId xmlns:a16="http://schemas.microsoft.com/office/drawing/2014/main" id="{E5BE158A-21CB-496F-9AB4-2C03BB9AC961}"/>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7" name="그룹 240">
              <a:extLst>
                <a:ext uri="{FF2B5EF4-FFF2-40B4-BE49-F238E27FC236}">
                  <a16:creationId xmlns:a16="http://schemas.microsoft.com/office/drawing/2014/main" id="{6273144C-5528-40B3-8D64-81FB079866FC}"/>
                </a:ext>
              </a:extLst>
            </p:cNvPr>
            <p:cNvGrpSpPr/>
            <p:nvPr/>
          </p:nvGrpSpPr>
          <p:grpSpPr>
            <a:xfrm>
              <a:off x="9817335" y="1557820"/>
              <a:ext cx="1408622" cy="811747"/>
              <a:chOff x="5495194" y="5677603"/>
              <a:chExt cx="973809" cy="561176"/>
            </a:xfrm>
            <a:solidFill>
              <a:schemeClr val="accent5"/>
            </a:solidFill>
          </p:grpSpPr>
          <p:sp>
            <p:nvSpPr>
              <p:cNvPr id="66" name="Oval 65">
                <a:extLst>
                  <a:ext uri="{FF2B5EF4-FFF2-40B4-BE49-F238E27FC236}">
                    <a16:creationId xmlns:a16="http://schemas.microsoft.com/office/drawing/2014/main" id="{3A6066B5-0452-4F14-8056-30D6AAB68E31}"/>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ectangle 66">
                <a:extLst>
                  <a:ext uri="{FF2B5EF4-FFF2-40B4-BE49-F238E27FC236}">
                    <a16:creationId xmlns:a16="http://schemas.microsoft.com/office/drawing/2014/main" id="{1209C242-E709-4CE6-B46F-8C46291AC064}"/>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a16="http://schemas.microsoft.com/office/drawing/2014/main" id="{04A6A3E3-5B49-4506-8EC1-933190431463}"/>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a16="http://schemas.microsoft.com/office/drawing/2014/main" id="{6C947E1E-2797-4462-BF2A-18419091908C}"/>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a16="http://schemas.microsoft.com/office/drawing/2014/main" id="{FC47FA8E-0BF3-49C7-B1F7-11154F5FB22D}"/>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ectangle 70">
                <a:extLst>
                  <a:ext uri="{FF2B5EF4-FFF2-40B4-BE49-F238E27FC236}">
                    <a16:creationId xmlns:a16="http://schemas.microsoft.com/office/drawing/2014/main" id="{82BA668B-2119-4C2B-AF35-B8739CD6F381}"/>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71">
                <a:extLst>
                  <a:ext uri="{FF2B5EF4-FFF2-40B4-BE49-F238E27FC236}">
                    <a16:creationId xmlns:a16="http://schemas.microsoft.com/office/drawing/2014/main" id="{B699CA26-ED9E-4C13-B674-7CC24E23AD94}"/>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Rectangle 72">
                <a:extLst>
                  <a:ext uri="{FF2B5EF4-FFF2-40B4-BE49-F238E27FC236}">
                    <a16:creationId xmlns:a16="http://schemas.microsoft.com/office/drawing/2014/main" id="{D57A5317-38EC-44B0-B270-85263C0B34B9}"/>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a16="http://schemas.microsoft.com/office/drawing/2014/main" id="{7508460E-365A-4338-8A07-2647786AD51C}"/>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74">
                <a:extLst>
                  <a:ext uri="{FF2B5EF4-FFF2-40B4-BE49-F238E27FC236}">
                    <a16:creationId xmlns:a16="http://schemas.microsoft.com/office/drawing/2014/main" id="{4DF0F479-9FD4-4D15-891E-60E1AE0575F3}"/>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28" name="Oval 27">
              <a:extLst>
                <a:ext uri="{FF2B5EF4-FFF2-40B4-BE49-F238E27FC236}">
                  <a16:creationId xmlns:a16="http://schemas.microsoft.com/office/drawing/2014/main" id="{296C7B44-321E-4CEF-B79B-E1F19B178D70}"/>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BF4EFE02-DEE7-478C-A3EC-8043A87069E5}"/>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97D6001-5978-48D1-B9CD-D4195FC995AA}"/>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30">
              <a:extLst>
                <a:ext uri="{FF2B5EF4-FFF2-40B4-BE49-F238E27FC236}">
                  <a16:creationId xmlns:a16="http://schemas.microsoft.com/office/drawing/2014/main" id="{8392F43A-BC93-4407-80E9-ED8AE30F9F0D}"/>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1">
              <a:extLst>
                <a:ext uri="{FF2B5EF4-FFF2-40B4-BE49-F238E27FC236}">
                  <a16:creationId xmlns:a16="http://schemas.microsoft.com/office/drawing/2014/main" id="{C78FEA80-2A50-404D-8424-67D326ED3B96}"/>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32">
              <a:extLst>
                <a:ext uri="{FF2B5EF4-FFF2-40B4-BE49-F238E27FC236}">
                  <a16:creationId xmlns:a16="http://schemas.microsoft.com/office/drawing/2014/main" id="{C06CADC8-66F0-4C00-86C4-96A0E1F7270B}"/>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D17D9B5F-6203-48A6-9EC0-28B0B461D404}"/>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59E45223-B420-45CC-AD4E-916F15A4A6F4}"/>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Oval 35">
              <a:extLst>
                <a:ext uri="{FF2B5EF4-FFF2-40B4-BE49-F238E27FC236}">
                  <a16:creationId xmlns:a16="http://schemas.microsoft.com/office/drawing/2014/main" id="{1F177DBD-C501-4D6A-81FF-C154D10CAAE1}"/>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0D1D7F3D-9578-4A3A-9436-20542BDF15EB}"/>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82">
              <a:extLst>
                <a:ext uri="{FF2B5EF4-FFF2-40B4-BE49-F238E27FC236}">
                  <a16:creationId xmlns:a16="http://schemas.microsoft.com/office/drawing/2014/main" id="{17582ABE-8D95-4D79-A104-D4151FD1CA13}"/>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85">
              <a:extLst>
                <a:ext uri="{FF2B5EF4-FFF2-40B4-BE49-F238E27FC236}">
                  <a16:creationId xmlns:a16="http://schemas.microsoft.com/office/drawing/2014/main" id="{48D63EC4-84EE-4D1F-9AFA-355815FFFB78}"/>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77">
              <a:extLst>
                <a:ext uri="{FF2B5EF4-FFF2-40B4-BE49-F238E27FC236}">
                  <a16:creationId xmlns:a16="http://schemas.microsoft.com/office/drawing/2014/main" id="{C4B86992-B300-4D28-BD51-909DA736AA9E}"/>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80">
              <a:extLst>
                <a:ext uri="{FF2B5EF4-FFF2-40B4-BE49-F238E27FC236}">
                  <a16:creationId xmlns:a16="http://schemas.microsoft.com/office/drawing/2014/main" id="{FA338DB4-FF59-44E9-BE94-0EF10F8689AA}"/>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2" name="그룹 317">
              <a:extLst>
                <a:ext uri="{FF2B5EF4-FFF2-40B4-BE49-F238E27FC236}">
                  <a16:creationId xmlns:a16="http://schemas.microsoft.com/office/drawing/2014/main" id="{C4ED7931-30B0-4B67-9673-25F00497AEF7}"/>
                </a:ext>
              </a:extLst>
            </p:cNvPr>
            <p:cNvGrpSpPr/>
            <p:nvPr/>
          </p:nvGrpSpPr>
          <p:grpSpPr>
            <a:xfrm>
              <a:off x="1265102" y="2210910"/>
              <a:ext cx="1048549" cy="655715"/>
              <a:chOff x="3712085" y="6129098"/>
              <a:chExt cx="724883" cy="453308"/>
            </a:xfrm>
            <a:solidFill>
              <a:schemeClr val="accent2"/>
            </a:solidFill>
          </p:grpSpPr>
          <p:sp>
            <p:nvSpPr>
              <p:cNvPr id="58" name="Oval 119">
                <a:extLst>
                  <a:ext uri="{FF2B5EF4-FFF2-40B4-BE49-F238E27FC236}">
                    <a16:creationId xmlns:a16="http://schemas.microsoft.com/office/drawing/2014/main" id="{A5DB8E4D-1886-483C-A347-D3FEA1A5B5CC}"/>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ectangle 122">
                <a:extLst>
                  <a:ext uri="{FF2B5EF4-FFF2-40B4-BE49-F238E27FC236}">
                    <a16:creationId xmlns:a16="http://schemas.microsoft.com/office/drawing/2014/main" id="{746094A9-0652-410D-B360-948DE2641DA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114">
                <a:extLst>
                  <a:ext uri="{FF2B5EF4-FFF2-40B4-BE49-F238E27FC236}">
                    <a16:creationId xmlns:a16="http://schemas.microsoft.com/office/drawing/2014/main" id="{423B92E7-EBBB-4189-BEE3-BD6E8F0CFBA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Rectangle 117">
                <a:extLst>
                  <a:ext uri="{FF2B5EF4-FFF2-40B4-BE49-F238E27FC236}">
                    <a16:creationId xmlns:a16="http://schemas.microsoft.com/office/drawing/2014/main" id="{F848DD10-63A1-45F9-94F2-104972622E0C}"/>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109">
                <a:extLst>
                  <a:ext uri="{FF2B5EF4-FFF2-40B4-BE49-F238E27FC236}">
                    <a16:creationId xmlns:a16="http://schemas.microsoft.com/office/drawing/2014/main" id="{6D2052C5-40DB-49B7-BF92-8A481B1CD103}"/>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112">
                <a:extLst>
                  <a:ext uri="{FF2B5EF4-FFF2-40B4-BE49-F238E27FC236}">
                    <a16:creationId xmlns:a16="http://schemas.microsoft.com/office/drawing/2014/main" id="{50CF9F78-083F-4DB8-B478-2916DDD34FBA}"/>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104">
                <a:extLst>
                  <a:ext uri="{FF2B5EF4-FFF2-40B4-BE49-F238E27FC236}">
                    <a16:creationId xmlns:a16="http://schemas.microsoft.com/office/drawing/2014/main" id="{30765412-B305-43D5-87EA-7C831A665B88}"/>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107">
                <a:extLst>
                  <a:ext uri="{FF2B5EF4-FFF2-40B4-BE49-F238E27FC236}">
                    <a16:creationId xmlns:a16="http://schemas.microsoft.com/office/drawing/2014/main" id="{BF671A35-527B-4E60-BB18-D70E0283A33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3" name="Oval 83">
              <a:extLst>
                <a:ext uri="{FF2B5EF4-FFF2-40B4-BE49-F238E27FC236}">
                  <a16:creationId xmlns:a16="http://schemas.microsoft.com/office/drawing/2014/main" id="{4F335146-1082-4367-AFA5-DCB24980101A}"/>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86">
              <a:extLst>
                <a:ext uri="{FF2B5EF4-FFF2-40B4-BE49-F238E27FC236}">
                  <a16:creationId xmlns:a16="http://schemas.microsoft.com/office/drawing/2014/main" id="{9730E617-DDFD-4E36-89F7-A941C7C2E858}"/>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78">
              <a:extLst>
                <a:ext uri="{FF2B5EF4-FFF2-40B4-BE49-F238E27FC236}">
                  <a16:creationId xmlns:a16="http://schemas.microsoft.com/office/drawing/2014/main" id="{0201B8A4-66FB-4615-A9D4-3FDD5F73C6C2}"/>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81">
              <a:extLst>
                <a:ext uri="{FF2B5EF4-FFF2-40B4-BE49-F238E27FC236}">
                  <a16:creationId xmlns:a16="http://schemas.microsoft.com/office/drawing/2014/main" id="{8BD24BE0-3D2E-43E8-BD74-D0CAC30E8D24}"/>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7" name="그룹 335">
              <a:extLst>
                <a:ext uri="{FF2B5EF4-FFF2-40B4-BE49-F238E27FC236}">
                  <a16:creationId xmlns:a16="http://schemas.microsoft.com/office/drawing/2014/main" id="{4FB5B007-33EB-4E7B-911D-C21B1A6F6C94}"/>
                </a:ext>
              </a:extLst>
            </p:cNvPr>
            <p:cNvGrpSpPr/>
            <p:nvPr/>
          </p:nvGrpSpPr>
          <p:grpSpPr>
            <a:xfrm>
              <a:off x="862118" y="1557817"/>
              <a:ext cx="1408622" cy="811747"/>
              <a:chOff x="3433494" y="5677603"/>
              <a:chExt cx="973809" cy="561176"/>
            </a:xfrm>
            <a:solidFill>
              <a:schemeClr val="accent5"/>
            </a:solidFill>
          </p:grpSpPr>
          <p:sp>
            <p:nvSpPr>
              <p:cNvPr id="48" name="Oval 73">
                <a:extLst>
                  <a:ext uri="{FF2B5EF4-FFF2-40B4-BE49-F238E27FC236}">
                    <a16:creationId xmlns:a16="http://schemas.microsoft.com/office/drawing/2014/main" id="{CC0BAF0F-714C-44F7-9E06-6A252FFD4CEB}"/>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123">
                <a:extLst>
                  <a:ext uri="{FF2B5EF4-FFF2-40B4-BE49-F238E27FC236}">
                    <a16:creationId xmlns:a16="http://schemas.microsoft.com/office/drawing/2014/main" id="{F0A9C66E-DCE9-41D7-9776-96F61F45BFBF}"/>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121">
                <a:extLst>
                  <a:ext uri="{FF2B5EF4-FFF2-40B4-BE49-F238E27FC236}">
                    <a16:creationId xmlns:a16="http://schemas.microsoft.com/office/drawing/2014/main" id="{B45AA9E8-448D-4AD6-8D64-D8E578C3DC5E}"/>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100">
                <a:extLst>
                  <a:ext uri="{FF2B5EF4-FFF2-40B4-BE49-F238E27FC236}">
                    <a16:creationId xmlns:a16="http://schemas.microsoft.com/office/drawing/2014/main" id="{9B76CFE3-2C10-41F4-A0DB-9E2D13FB1308}"/>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5">
                <a:extLst>
                  <a:ext uri="{FF2B5EF4-FFF2-40B4-BE49-F238E27FC236}">
                    <a16:creationId xmlns:a16="http://schemas.microsoft.com/office/drawing/2014/main" id="{2562F0DD-4A4C-4767-8E87-954B97D322D1}"/>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8">
                <a:extLst>
                  <a:ext uri="{FF2B5EF4-FFF2-40B4-BE49-F238E27FC236}">
                    <a16:creationId xmlns:a16="http://schemas.microsoft.com/office/drawing/2014/main" id="{7BB99AEF-7ADE-4DBF-B2AB-F89FBB315304}"/>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10">
                <a:extLst>
                  <a:ext uri="{FF2B5EF4-FFF2-40B4-BE49-F238E27FC236}">
                    <a16:creationId xmlns:a16="http://schemas.microsoft.com/office/drawing/2014/main" id="{8D307C19-6E24-4EDE-98D7-BE9A89BF5A53}"/>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3">
                <a:extLst>
                  <a:ext uri="{FF2B5EF4-FFF2-40B4-BE49-F238E27FC236}">
                    <a16:creationId xmlns:a16="http://schemas.microsoft.com/office/drawing/2014/main" id="{03620F1B-F24E-46A0-BD0D-9B317F647065}"/>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5">
                <a:extLst>
                  <a:ext uri="{FF2B5EF4-FFF2-40B4-BE49-F238E27FC236}">
                    <a16:creationId xmlns:a16="http://schemas.microsoft.com/office/drawing/2014/main" id="{9A0D92CB-6339-42A1-9066-419D5D9B044B}"/>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8">
                <a:extLst>
                  <a:ext uri="{FF2B5EF4-FFF2-40B4-BE49-F238E27FC236}">
                    <a16:creationId xmlns:a16="http://schemas.microsoft.com/office/drawing/2014/main" id="{DCAC5395-7C77-4C93-9557-A99F8954EBE0}"/>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aphicFrame>
        <p:nvGraphicFramePr>
          <p:cNvPr id="2" name="Object 1">
            <a:extLst>
              <a:ext uri="{FF2B5EF4-FFF2-40B4-BE49-F238E27FC236}">
                <a16:creationId xmlns:a16="http://schemas.microsoft.com/office/drawing/2014/main" id="{4BBC2E5C-A53C-40A5-B021-485ACBC9B727}"/>
              </a:ext>
            </a:extLst>
          </p:cNvPr>
          <p:cNvGraphicFramePr>
            <a:graphicFrameLocks noChangeAspect="1"/>
          </p:cNvGraphicFramePr>
          <p:nvPr>
            <p:extLst>
              <p:ext uri="{D42A27DB-BD31-4B8C-83A1-F6EECF244321}">
                <p14:modId xmlns:p14="http://schemas.microsoft.com/office/powerpoint/2010/main" val="390047854"/>
              </p:ext>
            </p:extLst>
          </p:nvPr>
        </p:nvGraphicFramePr>
        <p:xfrm>
          <a:off x="2030413" y="719138"/>
          <a:ext cx="8131175" cy="5418137"/>
        </p:xfrm>
        <a:graphic>
          <a:graphicData uri="http://schemas.openxmlformats.org/presentationml/2006/ole">
            <mc:AlternateContent xmlns:mc="http://schemas.openxmlformats.org/markup-compatibility/2006">
              <mc:Choice xmlns:v="urn:schemas-microsoft-com:vml" Requires="v">
                <p:oleObj spid="_x0000_s1033" name="Document" r:id="rId3" imgW="8131680" imgH="5418000" progId="Word.OpenDocumentText.12">
                  <p:embed/>
                </p:oleObj>
              </mc:Choice>
              <mc:Fallback>
                <p:oleObj name="Document" r:id="rId3" imgW="8131680" imgH="5418000" progId="Word.OpenDocumentText.12">
                  <p:embed/>
                  <p:pic>
                    <p:nvPicPr>
                      <p:cNvPr id="0" name=""/>
                      <p:cNvPicPr/>
                      <p:nvPr/>
                    </p:nvPicPr>
                    <p:blipFill>
                      <a:blip r:embed="rId4"/>
                      <a:stretch>
                        <a:fillRect/>
                      </a:stretch>
                    </p:blipFill>
                    <p:spPr>
                      <a:xfrm>
                        <a:off x="2030413" y="719138"/>
                        <a:ext cx="8131175" cy="5418137"/>
                      </a:xfrm>
                      <a:prstGeom prst="rect">
                        <a:avLst/>
                      </a:prstGeom>
                    </p:spPr>
                  </p:pic>
                </p:oleObj>
              </mc:Fallback>
            </mc:AlternateContent>
          </a:graphicData>
        </a:graphic>
      </p:graphicFrame>
    </p:spTree>
    <p:extLst>
      <p:ext uri="{BB962C8B-B14F-4D97-AF65-F5344CB8AC3E}">
        <p14:creationId xmlns:p14="http://schemas.microsoft.com/office/powerpoint/2010/main" val="258222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309D7-50CA-4F4A-9813-13A1C4AC547C}"/>
              </a:ext>
            </a:extLst>
          </p:cNvPr>
          <p:cNvSpPr txBox="1"/>
          <p:nvPr/>
        </p:nvSpPr>
        <p:spPr>
          <a:xfrm>
            <a:off x="163755" y="852866"/>
            <a:ext cx="4578841" cy="1754326"/>
          </a:xfrm>
          <a:prstGeom prst="rect">
            <a:avLst/>
          </a:prstGeom>
          <a:noFill/>
        </p:spPr>
        <p:txBody>
          <a:bodyPr wrap="square" rtlCol="0" anchor="ctr">
            <a:spAutoFit/>
          </a:bodyPr>
          <a:lstStyle/>
          <a:p>
            <a:pPr algn="r"/>
            <a:r>
              <a:rPr lang="en-US" altLang="ko-KR" sz="5400" b="1" dirty="0">
                <a:solidFill>
                  <a:schemeClr val="bg1"/>
                </a:solidFill>
                <a:cs typeface="Arial" pitchFamily="34" charset="0"/>
              </a:rPr>
              <a:t>SCREENING</a:t>
            </a:r>
          </a:p>
          <a:p>
            <a:pPr algn="r"/>
            <a:r>
              <a:rPr lang="en-US" altLang="ko-KR" sz="5400" b="1" dirty="0">
                <a:solidFill>
                  <a:schemeClr val="bg1"/>
                </a:solidFill>
                <a:cs typeface="Arial" pitchFamily="34" charset="0"/>
              </a:rPr>
              <a:t>TOOL</a:t>
            </a:r>
          </a:p>
        </p:txBody>
      </p:sp>
      <p:sp>
        <p:nvSpPr>
          <p:cNvPr id="8" name="TextBox 7">
            <a:extLst>
              <a:ext uri="{FF2B5EF4-FFF2-40B4-BE49-F238E27FC236}">
                <a16:creationId xmlns:a16="http://schemas.microsoft.com/office/drawing/2014/main" id="{7EC44DD1-4088-4C62-950C-EAF9BB9D1C22}"/>
              </a:ext>
            </a:extLst>
          </p:cNvPr>
          <p:cNvSpPr txBox="1"/>
          <p:nvPr/>
        </p:nvSpPr>
        <p:spPr>
          <a:xfrm>
            <a:off x="163754" y="3647843"/>
            <a:ext cx="4578840" cy="338554"/>
          </a:xfrm>
          <a:prstGeom prst="rect">
            <a:avLst/>
          </a:prstGeom>
          <a:noFill/>
        </p:spPr>
        <p:txBody>
          <a:bodyPr wrap="square" rtlCol="0" anchor="ctr">
            <a:spAutoFit/>
          </a:bodyPr>
          <a:lstStyle/>
          <a:p>
            <a:pPr algn="r"/>
            <a:r>
              <a:rPr lang="en-GB" altLang="ko-KR" sz="1600" dirty="0">
                <a:solidFill>
                  <a:schemeClr val="bg1"/>
                </a:solidFill>
                <a:cs typeface="Arial" pitchFamily="34" charset="0"/>
              </a:rPr>
              <a:t>Take this test now!!</a:t>
            </a:r>
            <a:endParaRPr lang="en-US" altLang="ko-KR" sz="1600" dirty="0">
              <a:solidFill>
                <a:schemeClr val="bg1"/>
              </a:solidFill>
              <a:cs typeface="Arial" pitchFamily="34" charset="0"/>
            </a:endParaRPr>
          </a:p>
        </p:txBody>
      </p:sp>
      <p:sp>
        <p:nvSpPr>
          <p:cNvPr id="9" name="TextBox 8">
            <a:extLst>
              <a:ext uri="{FF2B5EF4-FFF2-40B4-BE49-F238E27FC236}">
                <a16:creationId xmlns:a16="http://schemas.microsoft.com/office/drawing/2014/main" id="{BD4CC3C6-D6FD-4C70-B404-36E9DEA26CF5}"/>
              </a:ext>
            </a:extLst>
          </p:cNvPr>
          <p:cNvSpPr txBox="1"/>
          <p:nvPr/>
        </p:nvSpPr>
        <p:spPr>
          <a:xfrm>
            <a:off x="163753" y="2570626"/>
            <a:ext cx="4578841" cy="954107"/>
          </a:xfrm>
          <a:prstGeom prst="rect">
            <a:avLst/>
          </a:prstGeom>
          <a:noFill/>
        </p:spPr>
        <p:txBody>
          <a:bodyPr wrap="square" rtlCol="0" anchor="ctr">
            <a:spAutoFit/>
          </a:bodyPr>
          <a:lstStyle/>
          <a:p>
            <a:pPr algn="r"/>
            <a:r>
              <a:rPr lang="en-GB" altLang="ko-KR" sz="2800" dirty="0">
                <a:solidFill>
                  <a:schemeClr val="bg1"/>
                </a:solidFill>
                <a:cs typeface="Arial" pitchFamily="34" charset="0"/>
              </a:rPr>
              <a:t>Want to find out if you’re at </a:t>
            </a:r>
          </a:p>
          <a:p>
            <a:pPr algn="r"/>
            <a:r>
              <a:rPr lang="en-GB" altLang="ko-KR" sz="2800" dirty="0">
                <a:solidFill>
                  <a:schemeClr val="bg1"/>
                </a:solidFill>
                <a:cs typeface="Arial" pitchFamily="34" charset="0"/>
              </a:rPr>
              <a:t>risk to develop CKD?</a:t>
            </a:r>
            <a:endParaRPr lang="en-US" altLang="ko-KR" sz="2800" dirty="0">
              <a:solidFill>
                <a:schemeClr val="bg1"/>
              </a:solidFill>
              <a:cs typeface="Arial" pitchFamily="34" charset="0"/>
            </a:endParaRPr>
          </a:p>
        </p:txBody>
      </p:sp>
    </p:spTree>
    <p:extLst>
      <p:ext uri="{BB962C8B-B14F-4D97-AF65-F5344CB8AC3E}">
        <p14:creationId xmlns:p14="http://schemas.microsoft.com/office/powerpoint/2010/main" val="103793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EE80F60-48CD-4349-B5E4-1719264B67C0}"/>
              </a:ext>
            </a:extLst>
          </p:cNvPr>
          <p:cNvGrpSpPr/>
          <p:nvPr/>
        </p:nvGrpSpPr>
        <p:grpSpPr>
          <a:xfrm>
            <a:off x="5378070" y="2778614"/>
            <a:ext cx="453364" cy="453364"/>
            <a:chOff x="3912982" y="3339018"/>
            <a:chExt cx="1307090" cy="1307090"/>
          </a:xfrm>
        </p:grpSpPr>
        <p:sp>
          <p:nvSpPr>
            <p:cNvPr id="6" name="Oval 5">
              <a:extLst>
                <a:ext uri="{FF2B5EF4-FFF2-40B4-BE49-F238E27FC236}">
                  <a16:creationId xmlns:a16="http://schemas.microsoft.com/office/drawing/2014/main" id="{DBD8DA08-954A-4096-A335-D2EDA1EF44BB}"/>
                </a:ext>
              </a:extLst>
            </p:cNvPr>
            <p:cNvSpPr/>
            <p:nvPr/>
          </p:nvSpPr>
          <p:spPr>
            <a:xfrm>
              <a:off x="3912982" y="3339018"/>
              <a:ext cx="1307090" cy="13070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E475B1D2-BC75-46F2-ABC3-FC322A1A1471}"/>
                </a:ext>
              </a:extLst>
            </p:cNvPr>
            <p:cNvSpPr/>
            <p:nvPr/>
          </p:nvSpPr>
          <p:spPr>
            <a:xfrm>
              <a:off x="4144138" y="3576556"/>
              <a:ext cx="840739" cy="8407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Rectangle 10">
            <a:extLst>
              <a:ext uri="{FF2B5EF4-FFF2-40B4-BE49-F238E27FC236}">
                <a16:creationId xmlns:a16="http://schemas.microsoft.com/office/drawing/2014/main" id="{E42A27B8-A954-4F36-9AAA-C40F0723A567}"/>
              </a:ext>
            </a:extLst>
          </p:cNvPr>
          <p:cNvSpPr/>
          <p:nvPr/>
        </p:nvSpPr>
        <p:spPr>
          <a:xfrm>
            <a:off x="5290597" y="1891411"/>
            <a:ext cx="351860" cy="836595"/>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0" name="Straight Connector 9">
            <a:extLst>
              <a:ext uri="{FF2B5EF4-FFF2-40B4-BE49-F238E27FC236}">
                <a16:creationId xmlns:a16="http://schemas.microsoft.com/office/drawing/2014/main" id="{F2C6A1EF-AF28-4EBB-A03E-BCD89FE4FDF2}"/>
              </a:ext>
            </a:extLst>
          </p:cNvPr>
          <p:cNvCxnSpPr/>
          <p:nvPr/>
        </p:nvCxnSpPr>
        <p:spPr>
          <a:xfrm>
            <a:off x="5610226" y="2129067"/>
            <a:ext cx="1" cy="19214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ight Arrow 9">
            <a:extLst>
              <a:ext uri="{FF2B5EF4-FFF2-40B4-BE49-F238E27FC236}">
                <a16:creationId xmlns:a16="http://schemas.microsoft.com/office/drawing/2014/main" id="{B44F0193-36AB-42F4-8925-AA8479CA178D}"/>
              </a:ext>
            </a:extLst>
          </p:cNvPr>
          <p:cNvSpPr/>
          <p:nvPr/>
        </p:nvSpPr>
        <p:spPr>
          <a:xfrm>
            <a:off x="5295766" y="1612637"/>
            <a:ext cx="1514609" cy="83659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 name="Group 11">
            <a:extLst>
              <a:ext uri="{FF2B5EF4-FFF2-40B4-BE49-F238E27FC236}">
                <a16:creationId xmlns:a16="http://schemas.microsoft.com/office/drawing/2014/main" id="{69CDA963-934C-4EAE-93AD-F323D1D72050}"/>
              </a:ext>
            </a:extLst>
          </p:cNvPr>
          <p:cNvGrpSpPr/>
          <p:nvPr/>
        </p:nvGrpSpPr>
        <p:grpSpPr>
          <a:xfrm flipH="1" flipV="1">
            <a:off x="4572375" y="3349942"/>
            <a:ext cx="1436444" cy="1140327"/>
            <a:chOff x="4045951" y="2348472"/>
            <a:chExt cx="2592000" cy="1814320"/>
          </a:xfrm>
        </p:grpSpPr>
        <p:sp>
          <p:nvSpPr>
            <p:cNvPr id="13" name="Rectangle 10">
              <a:extLst>
                <a:ext uri="{FF2B5EF4-FFF2-40B4-BE49-F238E27FC236}">
                  <a16:creationId xmlns:a16="http://schemas.microsoft.com/office/drawing/2014/main" id="{03952096-D7A9-4261-BBD1-51C25C3AF1E7}"/>
                </a:ext>
              </a:extLst>
            </p:cNvPr>
            <p:cNvSpPr/>
            <p:nvPr/>
          </p:nvSpPr>
          <p:spPr>
            <a:xfrm>
              <a:off x="4045951" y="2680712"/>
              <a:ext cx="685676" cy="148208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ight Arrow 40">
              <a:extLst>
                <a:ext uri="{FF2B5EF4-FFF2-40B4-BE49-F238E27FC236}">
                  <a16:creationId xmlns:a16="http://schemas.microsoft.com/office/drawing/2014/main" id="{28E73B35-C425-48E6-BE83-308B927206B7}"/>
                </a:ext>
              </a:extLst>
            </p:cNvPr>
            <p:cNvSpPr/>
            <p:nvPr/>
          </p:nvSpPr>
          <p:spPr>
            <a:xfrm>
              <a:off x="4045951" y="2348472"/>
              <a:ext cx="2592000" cy="1368152"/>
            </a:xfrm>
            <a:prstGeom prst="rightArrow">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5" name="TextBox 24">
            <a:extLst>
              <a:ext uri="{FF2B5EF4-FFF2-40B4-BE49-F238E27FC236}">
                <a16:creationId xmlns:a16="http://schemas.microsoft.com/office/drawing/2014/main" id="{0209516C-A519-49D9-95FD-468FCF29C4D0}"/>
              </a:ext>
            </a:extLst>
          </p:cNvPr>
          <p:cNvSpPr txBox="1"/>
          <p:nvPr/>
        </p:nvSpPr>
        <p:spPr>
          <a:xfrm>
            <a:off x="4919838" y="3896655"/>
            <a:ext cx="107681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SURVEY</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51CAF17A-AD4F-4A51-8D7C-C9C63435EEA7}"/>
              </a:ext>
            </a:extLst>
          </p:cNvPr>
          <p:cNvSpPr txBox="1"/>
          <p:nvPr/>
        </p:nvSpPr>
        <p:spPr>
          <a:xfrm>
            <a:off x="5290597" y="1877045"/>
            <a:ext cx="1946655" cy="307777"/>
          </a:xfrm>
          <a:prstGeom prst="rect">
            <a:avLst/>
          </a:prstGeom>
          <a:noFill/>
        </p:spPr>
        <p:txBody>
          <a:bodyPr wrap="square" rtlCol="0">
            <a:spAutoFit/>
          </a:bodyPr>
          <a:lstStyle/>
          <a:p>
            <a:r>
              <a:rPr lang="en-IN" sz="1400" b="1" dirty="0">
                <a:solidFill>
                  <a:schemeClr val="bg1"/>
                </a:solidFill>
              </a:rPr>
              <a:t>DESCRIPTION</a:t>
            </a:r>
          </a:p>
        </p:txBody>
      </p:sp>
      <p:pic>
        <p:nvPicPr>
          <p:cNvPr id="34" name="Picture 33" descr="A screenshot of a cell phone&#10;&#10;Description automatically generated">
            <a:extLst>
              <a:ext uri="{FF2B5EF4-FFF2-40B4-BE49-F238E27FC236}">
                <a16:creationId xmlns:a16="http://schemas.microsoft.com/office/drawing/2014/main" id="{90F9EBED-27CF-4463-8EBA-474DAC9E392C}"/>
              </a:ext>
            </a:extLst>
          </p:cNvPr>
          <p:cNvPicPr>
            <a:picLocks noChangeAspect="1"/>
          </p:cNvPicPr>
          <p:nvPr/>
        </p:nvPicPr>
        <p:blipFill rotWithShape="1">
          <a:blip r:embed="rId3">
            <a:extLst>
              <a:ext uri="{28A0092B-C50C-407E-A947-70E740481C1C}">
                <a14:useLocalDpi xmlns:a14="http://schemas.microsoft.com/office/drawing/2010/main" val="0"/>
              </a:ext>
            </a:extLst>
          </a:blip>
          <a:srcRect l="29742" t="25753" r="18813" b="35685"/>
          <a:stretch/>
        </p:blipFill>
        <p:spPr>
          <a:xfrm rot="16200000">
            <a:off x="6444099" y="1393231"/>
            <a:ext cx="5757866" cy="4171555"/>
          </a:xfrm>
          <a:prstGeom prst="rect">
            <a:avLst/>
          </a:prstGeom>
        </p:spPr>
      </p:pic>
      <p:graphicFrame>
        <p:nvGraphicFramePr>
          <p:cNvPr id="15" name="Object 14">
            <a:extLst>
              <a:ext uri="{FF2B5EF4-FFF2-40B4-BE49-F238E27FC236}">
                <a16:creationId xmlns:a16="http://schemas.microsoft.com/office/drawing/2014/main" id="{87E3E762-9879-4F7D-BF83-E716071EC574}"/>
              </a:ext>
            </a:extLst>
          </p:cNvPr>
          <p:cNvGraphicFramePr>
            <a:graphicFrameLocks noChangeAspect="1"/>
          </p:cNvGraphicFramePr>
          <p:nvPr>
            <p:extLst>
              <p:ext uri="{D42A27DB-BD31-4B8C-83A1-F6EECF244321}">
                <p14:modId xmlns:p14="http://schemas.microsoft.com/office/powerpoint/2010/main" val="3368512723"/>
              </p:ext>
            </p:extLst>
          </p:nvPr>
        </p:nvGraphicFramePr>
        <p:xfrm>
          <a:off x="542926" y="600075"/>
          <a:ext cx="4155697" cy="5768518"/>
        </p:xfrm>
        <a:graphic>
          <a:graphicData uri="http://schemas.openxmlformats.org/presentationml/2006/ole">
            <mc:AlternateContent xmlns:mc="http://schemas.openxmlformats.org/markup-compatibility/2006">
              <mc:Choice xmlns:v="urn:schemas-microsoft-com:vml" Requires="v">
                <p:oleObj spid="_x0000_s2057" name="Document" r:id="rId4" imgW="7455387" imgH="8807409" progId="Word.Document.12">
                  <p:embed/>
                </p:oleObj>
              </mc:Choice>
              <mc:Fallback>
                <p:oleObj name="Document" r:id="rId4" imgW="7455387" imgH="8807409" progId="Word.Document.12">
                  <p:embed/>
                  <p:pic>
                    <p:nvPicPr>
                      <p:cNvPr id="3" name="Object 2">
                        <a:extLst>
                          <a:ext uri="{FF2B5EF4-FFF2-40B4-BE49-F238E27FC236}">
                            <a16:creationId xmlns:a16="http://schemas.microsoft.com/office/drawing/2014/main" id="{7A03F97A-C553-472E-A4A9-B1BEE00EFC19}"/>
                          </a:ext>
                        </a:extLst>
                      </p:cNvPr>
                      <p:cNvPicPr/>
                      <p:nvPr/>
                    </p:nvPicPr>
                    <p:blipFill>
                      <a:blip r:embed="rId5"/>
                      <a:stretch>
                        <a:fillRect/>
                      </a:stretch>
                    </p:blipFill>
                    <p:spPr>
                      <a:xfrm>
                        <a:off x="542926" y="600075"/>
                        <a:ext cx="4155697" cy="5768518"/>
                      </a:xfrm>
                      <a:prstGeom prst="rect">
                        <a:avLst/>
                      </a:prstGeom>
                    </p:spPr>
                  </p:pic>
                </p:oleObj>
              </mc:Fallback>
            </mc:AlternateContent>
          </a:graphicData>
        </a:graphic>
      </p:graphicFrame>
    </p:spTree>
    <p:extLst>
      <p:ext uri="{BB962C8B-B14F-4D97-AF65-F5344CB8AC3E}">
        <p14:creationId xmlns:p14="http://schemas.microsoft.com/office/powerpoint/2010/main" val="23490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Limitations</a:t>
            </a:r>
          </a:p>
        </p:txBody>
      </p:sp>
      <p:sp>
        <p:nvSpPr>
          <p:cNvPr id="3" name="Block Arc 7">
            <a:extLst>
              <a:ext uri="{FF2B5EF4-FFF2-40B4-BE49-F238E27FC236}">
                <a16:creationId xmlns:a16="http://schemas.microsoft.com/office/drawing/2014/main" id="{8604B045-6D8B-4EB4-BEE4-6C566FF4E527}"/>
              </a:ext>
            </a:extLst>
          </p:cNvPr>
          <p:cNvSpPr/>
          <p:nvPr/>
        </p:nvSpPr>
        <p:spPr>
          <a:xfrm flipV="1">
            <a:off x="2508300" y="1785016"/>
            <a:ext cx="7903879" cy="1844700"/>
          </a:xfrm>
          <a:custGeom>
            <a:avLst/>
            <a:gdLst/>
            <a:ahLst/>
            <a:cxnLst/>
            <a:rect l="l" t="t" r="r" b="b"/>
            <a:pathLst>
              <a:path w="7903879" h="2008900">
                <a:moveTo>
                  <a:pt x="1008112" y="0"/>
                </a:moveTo>
                <a:cubicBezTo>
                  <a:pt x="1562433" y="0"/>
                  <a:pt x="2012259" y="447393"/>
                  <a:pt x="2015854" y="1000788"/>
                </a:cubicBezTo>
                <a:lnTo>
                  <a:pt x="2017300" y="1000788"/>
                </a:lnTo>
                <a:cubicBezTo>
                  <a:pt x="2017300" y="1527632"/>
                  <a:pt x="2444392" y="1954724"/>
                  <a:pt x="2971236" y="1954724"/>
                </a:cubicBezTo>
                <a:cubicBezTo>
                  <a:pt x="3495636" y="1954724"/>
                  <a:pt x="3921207" y="1531586"/>
                  <a:pt x="3924802" y="1008112"/>
                </a:cubicBezTo>
                <a:lnTo>
                  <a:pt x="3924531" y="1008112"/>
                </a:lnTo>
                <a:cubicBezTo>
                  <a:pt x="3924531" y="451347"/>
                  <a:pt x="4375878" y="0"/>
                  <a:pt x="4932643" y="0"/>
                </a:cubicBezTo>
                <a:cubicBezTo>
                  <a:pt x="5486964" y="0"/>
                  <a:pt x="5936790" y="447393"/>
                  <a:pt x="5940385" y="1000788"/>
                </a:cubicBezTo>
                <a:lnTo>
                  <a:pt x="5941831" y="1000788"/>
                </a:lnTo>
                <a:cubicBezTo>
                  <a:pt x="5941831" y="1527632"/>
                  <a:pt x="6368923" y="1954724"/>
                  <a:pt x="6895767" y="1954724"/>
                </a:cubicBezTo>
                <a:cubicBezTo>
                  <a:pt x="7422611" y="1954724"/>
                  <a:pt x="7849703" y="1527632"/>
                  <a:pt x="7849703" y="1000788"/>
                </a:cubicBezTo>
                <a:lnTo>
                  <a:pt x="7903879" y="1000788"/>
                </a:lnTo>
                <a:cubicBezTo>
                  <a:pt x="7903879" y="1557553"/>
                  <a:pt x="7452532" y="2008900"/>
                  <a:pt x="6895767" y="2008900"/>
                </a:cubicBezTo>
                <a:cubicBezTo>
                  <a:pt x="6341446" y="2008900"/>
                  <a:pt x="5891620" y="1561507"/>
                  <a:pt x="5888025" y="1008112"/>
                </a:cubicBezTo>
                <a:lnTo>
                  <a:pt x="5886579" y="1008112"/>
                </a:lnTo>
                <a:cubicBezTo>
                  <a:pt x="5886579" y="481268"/>
                  <a:pt x="5459487" y="54176"/>
                  <a:pt x="4932643" y="54176"/>
                </a:cubicBezTo>
                <a:cubicBezTo>
                  <a:pt x="4408244" y="54176"/>
                  <a:pt x="3982672" y="477314"/>
                  <a:pt x="3979077" y="1000788"/>
                </a:cubicBezTo>
                <a:lnTo>
                  <a:pt x="3979348" y="1000788"/>
                </a:lnTo>
                <a:cubicBezTo>
                  <a:pt x="3979348" y="1557553"/>
                  <a:pt x="3528001" y="2008900"/>
                  <a:pt x="2971236" y="2008900"/>
                </a:cubicBezTo>
                <a:cubicBezTo>
                  <a:pt x="2416915" y="2008900"/>
                  <a:pt x="1967089" y="1561507"/>
                  <a:pt x="1963494" y="1008112"/>
                </a:cubicBezTo>
                <a:lnTo>
                  <a:pt x="1962048" y="1008112"/>
                </a:lnTo>
                <a:cubicBezTo>
                  <a:pt x="1962048" y="481268"/>
                  <a:pt x="1534956" y="54176"/>
                  <a:pt x="1008112" y="54176"/>
                </a:cubicBezTo>
                <a:cubicBezTo>
                  <a:pt x="481268" y="54176"/>
                  <a:pt x="54176" y="481268"/>
                  <a:pt x="54176" y="1008112"/>
                </a:cubicBezTo>
                <a:lnTo>
                  <a:pt x="0" y="1008112"/>
                </a:lnTo>
                <a:cubicBezTo>
                  <a:pt x="0" y="451347"/>
                  <a:pt x="451347" y="0"/>
                  <a:pt x="100811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6E27349D-DAD3-49F5-A898-B02E568A7036}"/>
              </a:ext>
            </a:extLst>
          </p:cNvPr>
          <p:cNvSpPr/>
          <p:nvPr/>
        </p:nvSpPr>
        <p:spPr>
          <a:xfrm>
            <a:off x="3059979" y="2304193"/>
            <a:ext cx="866378" cy="7955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CD6A043E-D640-4CA5-9163-E3FCB60F376B}"/>
              </a:ext>
            </a:extLst>
          </p:cNvPr>
          <p:cNvSpPr/>
          <p:nvPr/>
        </p:nvSpPr>
        <p:spPr>
          <a:xfrm>
            <a:off x="5026073" y="2304193"/>
            <a:ext cx="866378" cy="795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id="{BBE41D47-7471-4AD8-876E-1B5D9478CC91}"/>
              </a:ext>
            </a:extLst>
          </p:cNvPr>
          <p:cNvSpPr/>
          <p:nvPr/>
        </p:nvSpPr>
        <p:spPr>
          <a:xfrm>
            <a:off x="6992167" y="2260935"/>
            <a:ext cx="866378" cy="8373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28DFD35C-355D-400A-8D67-9CBF7A7C5A02}"/>
              </a:ext>
            </a:extLst>
          </p:cNvPr>
          <p:cNvSpPr/>
          <p:nvPr/>
        </p:nvSpPr>
        <p:spPr>
          <a:xfrm>
            <a:off x="8958261" y="2260935"/>
            <a:ext cx="866378" cy="837374"/>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8" name="Group 7">
            <a:extLst>
              <a:ext uri="{FF2B5EF4-FFF2-40B4-BE49-F238E27FC236}">
                <a16:creationId xmlns:a16="http://schemas.microsoft.com/office/drawing/2014/main" id="{F0096ED6-F319-4112-A48D-C9D12A836AE5}"/>
              </a:ext>
            </a:extLst>
          </p:cNvPr>
          <p:cNvGrpSpPr/>
          <p:nvPr/>
        </p:nvGrpSpPr>
        <p:grpSpPr>
          <a:xfrm>
            <a:off x="2593225" y="3532044"/>
            <a:ext cx="1625933" cy="3182865"/>
            <a:chOff x="575693" y="4105536"/>
            <a:chExt cx="1625933" cy="3182865"/>
          </a:xfrm>
        </p:grpSpPr>
        <p:sp>
          <p:nvSpPr>
            <p:cNvPr id="9" name="TextBox 8">
              <a:extLst>
                <a:ext uri="{FF2B5EF4-FFF2-40B4-BE49-F238E27FC236}">
                  <a16:creationId xmlns:a16="http://schemas.microsoft.com/office/drawing/2014/main" id="{3288D48B-0CBD-4EBD-B8D4-126640DC7CCF}"/>
                </a:ext>
              </a:extLst>
            </p:cNvPr>
            <p:cNvSpPr txBox="1"/>
            <p:nvPr/>
          </p:nvSpPr>
          <p:spPr>
            <a:xfrm>
              <a:off x="578400" y="439530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data set doesn’t talk about the severity of CKD (Symptoms like CVD develop only at the final stage. So, if a person who is prone to CKD might not have CVD at the initial stage).</a:t>
              </a:r>
              <a:endParaRPr lang="en-US" sz="1400" dirty="0">
                <a:solidFill>
                  <a:schemeClr val="accent2">
                    <a:lumMod val="50000"/>
                  </a:schemeClr>
                </a:solidFill>
              </a:endParaRPr>
            </a:p>
            <a:p>
              <a:pPr algn="just"/>
              <a:endParaRPr lang="en-US" altLang="ko-KR" sz="1400" dirty="0">
                <a:solidFill>
                  <a:schemeClr val="accent2">
                    <a:lumMod val="50000"/>
                  </a:schemeClr>
                </a:solidFill>
                <a:cs typeface="Arial" pitchFamily="34" charset="0"/>
              </a:endParaRPr>
            </a:p>
          </p:txBody>
        </p:sp>
        <p:sp>
          <p:nvSpPr>
            <p:cNvPr id="10" name="TextBox 9">
              <a:extLst>
                <a:ext uri="{FF2B5EF4-FFF2-40B4-BE49-F238E27FC236}">
                  <a16:creationId xmlns:a16="http://schemas.microsoft.com/office/drawing/2014/main" id="{74DA8169-79FB-4514-BAA6-D04D652A2737}"/>
                </a:ext>
              </a:extLst>
            </p:cNvPr>
            <p:cNvSpPr txBox="1"/>
            <p:nvPr/>
          </p:nvSpPr>
          <p:spPr>
            <a:xfrm>
              <a:off x="575693" y="4105536"/>
              <a:ext cx="1625933" cy="307777"/>
            </a:xfrm>
            <a:prstGeom prst="rect">
              <a:avLst/>
            </a:prstGeom>
            <a:noFill/>
          </p:spPr>
          <p:txBody>
            <a:bodyPr wrap="square" lIns="108000" rIns="108000" rtlCol="0" anchor="t">
              <a:spAutoFit/>
            </a:bodyPr>
            <a:lstStyle/>
            <a:p>
              <a:pPr algn="ctr"/>
              <a:endParaRPr lang="en-US" altLang="ko-KR" sz="1400">
                <a:solidFill>
                  <a:schemeClr val="accent2">
                    <a:lumMod val="50000"/>
                  </a:schemeClr>
                </a:solidFill>
                <a:cs typeface="Arial" pitchFamily="34" charset="0"/>
              </a:endParaRPr>
            </a:p>
          </p:txBody>
        </p:sp>
      </p:grpSp>
      <p:sp>
        <p:nvSpPr>
          <p:cNvPr id="12" name="TextBox 11">
            <a:extLst>
              <a:ext uri="{FF2B5EF4-FFF2-40B4-BE49-F238E27FC236}">
                <a16:creationId xmlns:a16="http://schemas.microsoft.com/office/drawing/2014/main" id="{573A612C-9A21-413F-AB10-BED6CB75A252}"/>
              </a:ext>
            </a:extLst>
          </p:cNvPr>
          <p:cNvSpPr txBox="1"/>
          <p:nvPr/>
        </p:nvSpPr>
        <p:spPr>
          <a:xfrm>
            <a:off x="4619474" y="384546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Data about main causes of CKD are missing (Protein Urea, IHD, eGFR). Two simple tests can detect CKD urine, albumin and serum, creatinine. We don’t have these in the data set.</a:t>
            </a:r>
            <a:endParaRPr lang="en-US" sz="1400" dirty="0">
              <a:solidFill>
                <a:schemeClr val="accent2">
                  <a:lumMod val="50000"/>
                </a:schemeClr>
              </a:solidFill>
            </a:endParaRPr>
          </a:p>
          <a:p>
            <a:pPr algn="ctr"/>
            <a:endParaRPr lang="en-US" altLang="ko-KR" sz="1400" dirty="0">
              <a:solidFill>
                <a:schemeClr val="accent2">
                  <a:lumMod val="50000"/>
                </a:schemeClr>
              </a:solidFill>
              <a:ea typeface="FZShuTi"/>
              <a:cs typeface="Arial" pitchFamily="34" charset="0"/>
            </a:endParaRPr>
          </a:p>
        </p:txBody>
      </p:sp>
      <p:sp>
        <p:nvSpPr>
          <p:cNvPr id="15" name="TextBox 14">
            <a:extLst>
              <a:ext uri="{FF2B5EF4-FFF2-40B4-BE49-F238E27FC236}">
                <a16:creationId xmlns:a16="http://schemas.microsoft.com/office/drawing/2014/main" id="{5DD2D7B5-9339-40BA-8BB4-377F47BB48CB}"/>
              </a:ext>
            </a:extLst>
          </p:cNvPr>
          <p:cNvSpPr txBox="1"/>
          <p:nvPr/>
        </p:nvSpPr>
        <p:spPr>
          <a:xfrm>
            <a:off x="6671233" y="3845461"/>
            <a:ext cx="1617335" cy="1815882"/>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variables selected might not be the best combination as more research work is needed on each variable.</a:t>
            </a:r>
            <a:endParaRPr lang="en-US" sz="1400" dirty="0">
              <a:solidFill>
                <a:schemeClr val="accent2">
                  <a:lumMod val="50000"/>
                </a:schemeClr>
              </a:solidFill>
            </a:endParaRPr>
          </a:p>
          <a:p>
            <a:pPr algn="just"/>
            <a:endParaRPr lang="en-US" altLang="ko-KR" sz="1400" dirty="0">
              <a:solidFill>
                <a:schemeClr val="accent2">
                  <a:lumMod val="50000"/>
                </a:schemeClr>
              </a:solidFill>
              <a:ea typeface="FZShuTi"/>
              <a:cs typeface="Arial" pitchFamily="34" charset="0"/>
            </a:endParaRPr>
          </a:p>
        </p:txBody>
      </p:sp>
      <p:sp>
        <p:nvSpPr>
          <p:cNvPr id="18" name="TextBox 17">
            <a:extLst>
              <a:ext uri="{FF2B5EF4-FFF2-40B4-BE49-F238E27FC236}">
                <a16:creationId xmlns:a16="http://schemas.microsoft.com/office/drawing/2014/main" id="{F9A9AF34-D962-430F-8D98-1ACD75B5B2AB}"/>
              </a:ext>
            </a:extLst>
          </p:cNvPr>
          <p:cNvSpPr txBox="1"/>
          <p:nvPr/>
        </p:nvSpPr>
        <p:spPr>
          <a:xfrm>
            <a:off x="8689653" y="3860349"/>
            <a:ext cx="1617335" cy="1600438"/>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Imbalance in the data set -We have less people with CKD. This will lead to bias again.</a:t>
            </a:r>
            <a:endParaRPr lang="en-US" sz="1400" dirty="0">
              <a:solidFill>
                <a:schemeClr val="accent2">
                  <a:lumMod val="50000"/>
                </a:schemeClr>
              </a:solidFill>
            </a:endParaRPr>
          </a:p>
          <a:p>
            <a:pPr algn="ctr"/>
            <a:endParaRPr lang="en-US" altLang="ko-KR" sz="1400" dirty="0">
              <a:solidFill>
                <a:schemeClr val="accent2">
                  <a:lumMod val="50000"/>
                </a:schemeClr>
              </a:solidFill>
              <a:cs typeface="Arial" pitchFamily="34" charset="0"/>
            </a:endParaRPr>
          </a:p>
        </p:txBody>
      </p:sp>
      <p:sp>
        <p:nvSpPr>
          <p:cNvPr id="20" name="막힌 원호 3">
            <a:extLst>
              <a:ext uri="{FF2B5EF4-FFF2-40B4-BE49-F238E27FC236}">
                <a16:creationId xmlns:a16="http://schemas.microsoft.com/office/drawing/2014/main" id="{6917349C-3AD1-4CD8-8283-8236531EA490}"/>
              </a:ext>
            </a:extLst>
          </p:cNvPr>
          <p:cNvSpPr/>
          <p:nvPr/>
        </p:nvSpPr>
        <p:spPr>
          <a:xfrm>
            <a:off x="2509652" y="1785372"/>
            <a:ext cx="2016000" cy="1851219"/>
          </a:xfrm>
          <a:prstGeom prst="blockArc">
            <a:avLst>
              <a:gd name="adj1" fmla="val 10800000"/>
              <a:gd name="adj2" fmla="val 0"/>
              <a:gd name="adj3" fmla="val 26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막힌 원호 38">
            <a:extLst>
              <a:ext uri="{FF2B5EF4-FFF2-40B4-BE49-F238E27FC236}">
                <a16:creationId xmlns:a16="http://schemas.microsoft.com/office/drawing/2014/main" id="{2DB1BEE9-8154-400E-A00E-5CDC0DC74E01}"/>
              </a:ext>
            </a:extLst>
          </p:cNvPr>
          <p:cNvSpPr/>
          <p:nvPr/>
        </p:nvSpPr>
        <p:spPr>
          <a:xfrm rot="10800000">
            <a:off x="4474845" y="1785370"/>
            <a:ext cx="2016000" cy="1851219"/>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막힌 원호 39">
            <a:extLst>
              <a:ext uri="{FF2B5EF4-FFF2-40B4-BE49-F238E27FC236}">
                <a16:creationId xmlns:a16="http://schemas.microsoft.com/office/drawing/2014/main" id="{82DD56FA-74F1-4734-A321-C5568529127D}"/>
              </a:ext>
            </a:extLst>
          </p:cNvPr>
          <p:cNvSpPr/>
          <p:nvPr/>
        </p:nvSpPr>
        <p:spPr>
          <a:xfrm>
            <a:off x="6440038" y="1785372"/>
            <a:ext cx="2016000" cy="1851219"/>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막힌 원호 40">
            <a:extLst>
              <a:ext uri="{FF2B5EF4-FFF2-40B4-BE49-F238E27FC236}">
                <a16:creationId xmlns:a16="http://schemas.microsoft.com/office/drawing/2014/main" id="{594581A7-0D53-4187-9591-A629F8F9F725}"/>
              </a:ext>
            </a:extLst>
          </p:cNvPr>
          <p:cNvSpPr/>
          <p:nvPr/>
        </p:nvSpPr>
        <p:spPr>
          <a:xfrm rot="10800000">
            <a:off x="8405230" y="1684712"/>
            <a:ext cx="2016000" cy="1948510"/>
          </a:xfrm>
          <a:prstGeom prst="blockArc">
            <a:avLst>
              <a:gd name="adj1" fmla="val 10800000"/>
              <a:gd name="adj2" fmla="val 0"/>
              <a:gd name="adj3" fmla="val 267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4" name="Group 23">
            <a:extLst>
              <a:ext uri="{FF2B5EF4-FFF2-40B4-BE49-F238E27FC236}">
                <a16:creationId xmlns:a16="http://schemas.microsoft.com/office/drawing/2014/main" id="{64B8BA1C-7283-4C3B-A13B-88CDA3C75843}"/>
              </a:ext>
            </a:extLst>
          </p:cNvPr>
          <p:cNvGrpSpPr/>
          <p:nvPr/>
        </p:nvGrpSpPr>
        <p:grpSpPr>
          <a:xfrm>
            <a:off x="9291908" y="3519269"/>
            <a:ext cx="288032" cy="288032"/>
            <a:chOff x="1475656" y="1654935"/>
            <a:chExt cx="288032" cy="288032"/>
          </a:xfrm>
        </p:grpSpPr>
        <p:sp>
          <p:nvSpPr>
            <p:cNvPr id="25" name="Oval 24">
              <a:extLst>
                <a:ext uri="{FF2B5EF4-FFF2-40B4-BE49-F238E27FC236}">
                  <a16:creationId xmlns:a16="http://schemas.microsoft.com/office/drawing/2014/main" id="{CF43F7DE-2B66-48CA-8BCA-64764AED910E}"/>
                </a:ext>
              </a:extLst>
            </p:cNvPr>
            <p:cNvSpPr/>
            <p:nvPr/>
          </p:nvSpPr>
          <p:spPr>
            <a:xfrm>
              <a:off x="1475656" y="1654935"/>
              <a:ext cx="288032" cy="288032"/>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6" name="Flowchart: Extract 25">
              <a:extLst>
                <a:ext uri="{FF2B5EF4-FFF2-40B4-BE49-F238E27FC236}">
                  <a16:creationId xmlns:a16="http://schemas.microsoft.com/office/drawing/2014/main" id="{91FD99CE-1834-4A24-B9D5-971083F1CC04}"/>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27" name="Group 26">
            <a:extLst>
              <a:ext uri="{FF2B5EF4-FFF2-40B4-BE49-F238E27FC236}">
                <a16:creationId xmlns:a16="http://schemas.microsoft.com/office/drawing/2014/main" id="{54D31522-63CF-44C5-9C0B-08A70E3AC086}"/>
              </a:ext>
            </a:extLst>
          </p:cNvPr>
          <p:cNvGrpSpPr/>
          <p:nvPr/>
        </p:nvGrpSpPr>
        <p:grpSpPr>
          <a:xfrm>
            <a:off x="3349152" y="1569271"/>
            <a:ext cx="288032" cy="288032"/>
            <a:chOff x="1475656" y="1654935"/>
            <a:chExt cx="288032" cy="288032"/>
          </a:xfrm>
        </p:grpSpPr>
        <p:sp>
          <p:nvSpPr>
            <p:cNvPr id="28" name="Oval 27">
              <a:extLst>
                <a:ext uri="{FF2B5EF4-FFF2-40B4-BE49-F238E27FC236}">
                  <a16:creationId xmlns:a16="http://schemas.microsoft.com/office/drawing/2014/main" id="{80DBAB17-2111-45AC-95CC-5437F07487C4}"/>
                </a:ext>
              </a:extLst>
            </p:cNvPr>
            <p:cNvSpPr/>
            <p:nvPr/>
          </p:nvSpPr>
          <p:spPr>
            <a:xfrm>
              <a:off x="1475656" y="165493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Flowchart: Extract 28">
              <a:extLst>
                <a:ext uri="{FF2B5EF4-FFF2-40B4-BE49-F238E27FC236}">
                  <a16:creationId xmlns:a16="http://schemas.microsoft.com/office/drawing/2014/main" id="{7D11DCF8-0058-40F9-BBB6-D4DC383AE0F8}"/>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399A8222-DD7A-4331-B6CB-61D0ECCB019F}"/>
              </a:ext>
            </a:extLst>
          </p:cNvPr>
          <p:cNvGrpSpPr/>
          <p:nvPr/>
        </p:nvGrpSpPr>
        <p:grpSpPr>
          <a:xfrm>
            <a:off x="5350518" y="3511496"/>
            <a:ext cx="288032" cy="288032"/>
            <a:chOff x="1475656" y="1654935"/>
            <a:chExt cx="288032" cy="288032"/>
          </a:xfrm>
        </p:grpSpPr>
        <p:sp>
          <p:nvSpPr>
            <p:cNvPr id="31" name="Oval 30">
              <a:extLst>
                <a:ext uri="{FF2B5EF4-FFF2-40B4-BE49-F238E27FC236}">
                  <a16:creationId xmlns:a16="http://schemas.microsoft.com/office/drawing/2014/main"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Flowchart: Extract 31">
              <a:extLst>
                <a:ext uri="{FF2B5EF4-FFF2-40B4-BE49-F238E27FC236}">
                  <a16:creationId xmlns:a16="http://schemas.microsoft.com/office/drawing/2014/main"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3" name="Group 32">
            <a:extLst>
              <a:ext uri="{FF2B5EF4-FFF2-40B4-BE49-F238E27FC236}">
                <a16:creationId xmlns:a16="http://schemas.microsoft.com/office/drawing/2014/main" id="{BB96EAAF-A1B8-4E8F-A89B-3D7A9D775808}"/>
              </a:ext>
            </a:extLst>
          </p:cNvPr>
          <p:cNvGrpSpPr/>
          <p:nvPr/>
        </p:nvGrpSpPr>
        <p:grpSpPr>
          <a:xfrm>
            <a:off x="7290541" y="1578796"/>
            <a:ext cx="288032" cy="278390"/>
            <a:chOff x="1475656" y="1654935"/>
            <a:chExt cx="288032" cy="288032"/>
          </a:xfrm>
        </p:grpSpPr>
        <p:sp>
          <p:nvSpPr>
            <p:cNvPr id="34" name="Oval 33">
              <a:extLst>
                <a:ext uri="{FF2B5EF4-FFF2-40B4-BE49-F238E27FC236}">
                  <a16:creationId xmlns:a16="http://schemas.microsoft.com/office/drawing/2014/main"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lowchart: Extract 34">
              <a:extLst>
                <a:ext uri="{FF2B5EF4-FFF2-40B4-BE49-F238E27FC236}">
                  <a16:creationId xmlns:a16="http://schemas.microsoft.com/office/drawing/2014/main"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45" name="Rounded Rectangle 6">
            <a:extLst>
              <a:ext uri="{FF2B5EF4-FFF2-40B4-BE49-F238E27FC236}">
                <a16:creationId xmlns:a16="http://schemas.microsoft.com/office/drawing/2014/main" id="{5F0D0034-C47A-44B2-A1E2-AAD483BED333}"/>
              </a:ext>
            </a:extLst>
          </p:cNvPr>
          <p:cNvSpPr/>
          <p:nvPr/>
        </p:nvSpPr>
        <p:spPr>
          <a:xfrm>
            <a:off x="5301187" y="2548953"/>
            <a:ext cx="345998" cy="32302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Teardrop 1">
            <a:extLst>
              <a:ext uri="{FF2B5EF4-FFF2-40B4-BE49-F238E27FC236}">
                <a16:creationId xmlns:a16="http://schemas.microsoft.com/office/drawing/2014/main" id="{A854C850-1D8F-4E5E-8320-6CF3C545BC52}"/>
              </a:ext>
            </a:extLst>
          </p:cNvPr>
          <p:cNvSpPr/>
          <p:nvPr/>
        </p:nvSpPr>
        <p:spPr>
          <a:xfrm rot="18805991">
            <a:off x="5875166" y="2787598"/>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9" name="Freeform 50">
            <a:extLst>
              <a:ext uri="{FF2B5EF4-FFF2-40B4-BE49-F238E27FC236}">
                <a16:creationId xmlns:a16="http://schemas.microsoft.com/office/drawing/2014/main" id="{67655449-425C-480A-B247-B59F9ECF2331}"/>
              </a:ext>
            </a:extLst>
          </p:cNvPr>
          <p:cNvSpPr>
            <a:spLocks noChangeAspect="1"/>
          </p:cNvSpPr>
          <p:nvPr/>
        </p:nvSpPr>
        <p:spPr>
          <a:xfrm>
            <a:off x="7169651" y="2407002"/>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Heart 17">
            <a:extLst>
              <a:ext uri="{FF2B5EF4-FFF2-40B4-BE49-F238E27FC236}">
                <a16:creationId xmlns:a16="http://schemas.microsoft.com/office/drawing/2014/main" id="{A43A2B03-EE5E-49E6-8A50-9DA3F1332B82}"/>
              </a:ext>
            </a:extLst>
          </p:cNvPr>
          <p:cNvSpPr/>
          <p:nvPr/>
        </p:nvSpPr>
        <p:spPr>
          <a:xfrm>
            <a:off x="3252043" y="245622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ounded Rectangle 20">
            <a:extLst>
              <a:ext uri="{FF2B5EF4-FFF2-40B4-BE49-F238E27FC236}">
                <a16:creationId xmlns:a16="http://schemas.microsoft.com/office/drawing/2014/main" id="{25B2E127-B920-40C4-9653-7173B8A95607}"/>
              </a:ext>
            </a:extLst>
          </p:cNvPr>
          <p:cNvSpPr>
            <a:spLocks noChangeAspect="1"/>
          </p:cNvSpPr>
          <p:nvPr/>
        </p:nvSpPr>
        <p:spPr>
          <a:xfrm rot="2160000">
            <a:off x="9173555" y="2373529"/>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7754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0EA4936-9EB9-42C5-AE21-DD051B9BDADB}"/>
              </a:ext>
            </a:extLst>
          </p:cNvPr>
          <p:cNvPicPr>
            <a:picLocks noChangeAspect="1"/>
          </p:cNvPicPr>
          <p:nvPr/>
        </p:nvPicPr>
        <p:blipFill>
          <a:blip r:embed="rId2"/>
          <a:stretch>
            <a:fillRect/>
          </a:stretch>
        </p:blipFill>
        <p:spPr>
          <a:xfrm>
            <a:off x="7835879" y="137084"/>
            <a:ext cx="1938508" cy="2386241"/>
          </a:xfrm>
          <a:prstGeom prst="rect">
            <a:avLst/>
          </a:prstGeom>
        </p:spPr>
      </p:pic>
      <p:sp>
        <p:nvSpPr>
          <p:cNvPr id="51" name="TextBox 50">
            <a:extLst>
              <a:ext uri="{FF2B5EF4-FFF2-40B4-BE49-F238E27FC236}">
                <a16:creationId xmlns:a16="http://schemas.microsoft.com/office/drawing/2014/main" id="{84DBAAB6-DD0C-4FA8-93A5-76CFE47708DF}"/>
              </a:ext>
            </a:extLst>
          </p:cNvPr>
          <p:cNvSpPr txBox="1"/>
          <p:nvPr/>
        </p:nvSpPr>
        <p:spPr>
          <a:xfrm>
            <a:off x="6383974" y="3672956"/>
            <a:ext cx="4842318" cy="1323439"/>
          </a:xfrm>
          <a:prstGeom prst="rect">
            <a:avLst/>
          </a:prstGeom>
          <a:noFill/>
        </p:spPr>
        <p:txBody>
          <a:bodyPr wrap="square" rtlCol="0">
            <a:spAutoFit/>
          </a:bodyPr>
          <a:lstStyle/>
          <a:p>
            <a:r>
              <a:rPr lang="en-US" altLang="ko-KR" sz="4000" b="1" dirty="0">
                <a:solidFill>
                  <a:schemeClr val="bg2">
                    <a:lumMod val="25000"/>
                  </a:schemeClr>
                </a:solidFill>
                <a:latin typeface="+mj-lt"/>
                <a:cs typeface="Arial" pitchFamily="34" charset="0"/>
              </a:rPr>
              <a:t>Any </a:t>
            </a:r>
            <a:r>
              <a:rPr lang="en-US" altLang="ko-KR" sz="4000" b="1" dirty="0">
                <a:solidFill>
                  <a:schemeClr val="accent4">
                    <a:lumMod val="90000"/>
                  </a:schemeClr>
                </a:solidFill>
                <a:latin typeface="+mj-lt"/>
                <a:cs typeface="Arial" pitchFamily="34" charset="0"/>
              </a:rPr>
              <a:t>Questions?</a:t>
            </a:r>
          </a:p>
          <a:p>
            <a:r>
              <a:rPr lang="en-US" altLang="ko-KR" sz="4000" b="1" dirty="0">
                <a:solidFill>
                  <a:schemeClr val="bg2">
                    <a:lumMod val="25000"/>
                  </a:schemeClr>
                </a:solidFill>
                <a:latin typeface="+mj-lt"/>
                <a:cs typeface="Arial" pitchFamily="34" charset="0"/>
              </a:rPr>
              <a:t>Thank You!</a:t>
            </a:r>
            <a:endParaRPr lang="ko-KR" altLang="en-US" sz="4000" b="1" dirty="0">
              <a:solidFill>
                <a:schemeClr val="accent4">
                  <a:lumMod val="90000"/>
                </a:schemeClr>
              </a:solidFill>
              <a:latin typeface="+mj-lt"/>
              <a:cs typeface="Arial" pitchFamily="34" charset="0"/>
            </a:endParaRPr>
          </a:p>
        </p:txBody>
      </p:sp>
    </p:spTree>
    <p:extLst>
      <p:ext uri="{BB962C8B-B14F-4D97-AF65-F5344CB8AC3E}">
        <p14:creationId xmlns:p14="http://schemas.microsoft.com/office/powerpoint/2010/main" val="70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355006" y="443238"/>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03216" y="1757558"/>
            <a:ext cx="5469147" cy="1199947"/>
            <a:chOff x="5808996" y="1276755"/>
            <a:chExt cx="5469147" cy="1090861"/>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4" name="TextBox 3">
              <a:extLst>
                <a:ext uri="{FF2B5EF4-FFF2-40B4-BE49-F238E27FC236}">
                  <a16:creationId xmlns:a16="http://schemas.microsoft.com/office/drawing/2014/main" id="{33970DAD-6F8A-4507-B262-C4F7DDA4D33B}"/>
                </a:ext>
              </a:extLst>
            </p:cNvPr>
            <p:cNvSpPr txBox="1"/>
            <p:nvPr/>
          </p:nvSpPr>
          <p:spPr>
            <a:xfrm>
              <a:off x="6704392" y="1351363"/>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27675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780388" y="2500966"/>
            <a:ext cx="5491975" cy="1492857"/>
            <a:chOff x="5786168" y="874759"/>
            <a:chExt cx="5491975" cy="1492857"/>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2" name="TextBox 231">
              <a:extLst>
                <a:ext uri="{FF2B5EF4-FFF2-40B4-BE49-F238E27FC236}">
                  <a16:creationId xmlns:a16="http://schemas.microsoft.com/office/drawing/2014/main" id="{8C9CCE34-CDFE-4E32-94A6-DD9261AEAB3F}"/>
                </a:ext>
              </a:extLst>
            </p:cNvPr>
            <p:cNvSpPr txBox="1"/>
            <p:nvPr/>
          </p:nvSpPr>
          <p:spPr>
            <a:xfrm>
              <a:off x="6691059" y="931221"/>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Exploration</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786168" y="87475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757557" y="3202535"/>
            <a:ext cx="5488745" cy="1927862"/>
            <a:chOff x="5789398" y="439754"/>
            <a:chExt cx="5488745" cy="19278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6" name="TextBox 235">
              <a:extLst>
                <a:ext uri="{FF2B5EF4-FFF2-40B4-BE49-F238E27FC236}">
                  <a16:creationId xmlns:a16="http://schemas.microsoft.com/office/drawing/2014/main" id="{2F0D0F1E-A944-4A47-8A71-A22544D6F785}"/>
                </a:ext>
              </a:extLst>
            </p:cNvPr>
            <p:cNvSpPr txBox="1"/>
            <p:nvPr/>
          </p:nvSpPr>
          <p:spPr>
            <a:xfrm>
              <a:off x="6608346" y="552891"/>
              <a:ext cx="4507692"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789398" y="439754"/>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757557" y="3237361"/>
            <a:ext cx="5509709" cy="2933028"/>
            <a:chOff x="5768434" y="-565412"/>
            <a:chExt cx="5509709" cy="2933028"/>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40" name="TextBox 239">
              <a:extLst>
                <a:ext uri="{FF2B5EF4-FFF2-40B4-BE49-F238E27FC236}">
                  <a16:creationId xmlns:a16="http://schemas.microsoft.com/office/drawing/2014/main" id="{EFE85ACD-62AD-4F0F-839F-6988F5202D0C}"/>
                </a:ext>
              </a:extLst>
            </p:cNvPr>
            <p:cNvSpPr txBox="1"/>
            <p:nvPr/>
          </p:nvSpPr>
          <p:spPr>
            <a:xfrm>
              <a:off x="6704392" y="-56541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768434" y="9710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0F116FF8-E14A-4BD8-957C-FE10957D73D9}"/>
              </a:ext>
            </a:extLst>
          </p:cNvPr>
          <p:cNvSpPr/>
          <p:nvPr/>
        </p:nvSpPr>
        <p:spPr>
          <a:xfrm>
            <a:off x="5849933" y="4589848"/>
            <a:ext cx="765557" cy="646331"/>
          </a:xfrm>
          <a:prstGeom prst="rect">
            <a:avLst/>
          </a:prstGeom>
        </p:spPr>
        <p:txBody>
          <a:bodyPr wrap="square">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sp>
        <p:nvSpPr>
          <p:cNvPr id="8" name="Rectangle 7">
            <a:extLst>
              <a:ext uri="{FF2B5EF4-FFF2-40B4-BE49-F238E27FC236}">
                <a16:creationId xmlns:a16="http://schemas.microsoft.com/office/drawing/2014/main" id="{B13E7E14-6E5F-4021-8DAD-FA6518CF680C}"/>
              </a:ext>
            </a:extLst>
          </p:cNvPr>
          <p:cNvSpPr/>
          <p:nvPr/>
        </p:nvSpPr>
        <p:spPr>
          <a:xfrm>
            <a:off x="6685279" y="3942641"/>
            <a:ext cx="2659639" cy="507831"/>
          </a:xfrm>
          <a:prstGeom prst="rect">
            <a:avLst/>
          </a:prstGeom>
        </p:spPr>
        <p:txBody>
          <a:bodyPr wrap="none">
            <a:spAutoFit/>
          </a:bodyPr>
          <a:lstStyle/>
          <a:p>
            <a:pPr algn="ctr"/>
            <a:r>
              <a:rPr lang="en-US" altLang="ko-KR" sz="2700" b="1" dirty="0">
                <a:solidFill>
                  <a:schemeClr val="bg1"/>
                </a:solidFill>
                <a:cs typeface="Arial" pitchFamily="34" charset="0"/>
              </a:rPr>
              <a:t>Screening Tool</a:t>
            </a:r>
            <a:endParaRPr lang="ko-KR" altLang="en-US" sz="2700" b="1" dirty="0">
              <a:solidFill>
                <a:schemeClr val="bg1"/>
              </a:solidFill>
              <a:cs typeface="Arial" pitchFamily="34" charset="0"/>
            </a:endParaRPr>
          </a:p>
        </p:txBody>
      </p:sp>
      <p:sp>
        <p:nvSpPr>
          <p:cNvPr id="9" name="Rectangle 8">
            <a:extLst>
              <a:ext uri="{FF2B5EF4-FFF2-40B4-BE49-F238E27FC236}">
                <a16:creationId xmlns:a16="http://schemas.microsoft.com/office/drawing/2014/main" id="{91FC5580-7AD0-4B1E-B305-596229FDC4A6}"/>
              </a:ext>
            </a:extLst>
          </p:cNvPr>
          <p:cNvSpPr/>
          <p:nvPr/>
        </p:nvSpPr>
        <p:spPr>
          <a:xfrm>
            <a:off x="6698612" y="4683819"/>
            <a:ext cx="2069797" cy="507831"/>
          </a:xfrm>
          <a:prstGeom prst="rect">
            <a:avLst/>
          </a:prstGeom>
        </p:spPr>
        <p:txBody>
          <a:bodyPr wrap="none">
            <a:spAutoFit/>
          </a:bodyPr>
          <a:lstStyle/>
          <a:p>
            <a:pPr algn="ctr"/>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Tree>
    <p:extLst>
      <p:ext uri="{BB962C8B-B14F-4D97-AF65-F5344CB8AC3E}">
        <p14:creationId xmlns:p14="http://schemas.microsoft.com/office/powerpoint/2010/main" val="36998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2899105" y="257628"/>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Introduction</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988352" y="2169532"/>
            <a:ext cx="6386308" cy="1077218"/>
          </a:xfrm>
          <a:prstGeom prst="rect">
            <a:avLst/>
          </a:prstGeom>
          <a:noFill/>
        </p:spPr>
        <p:txBody>
          <a:bodyPr wrap="square" rtlCol="0">
            <a:spAutoFit/>
          </a:bodyPr>
          <a:lstStyle/>
          <a:p>
            <a:pPr algn="just"/>
            <a:r>
              <a:rPr lang="en-IN" sz="1600" b="1" dirty="0">
                <a:solidFill>
                  <a:schemeClr val="accent5">
                    <a:lumMod val="75000"/>
                  </a:schemeClr>
                </a:solidFill>
              </a:rPr>
              <a:t>Chronic kidney disease</a:t>
            </a:r>
            <a:r>
              <a:rPr lang="en-IN" sz="1600" b="1" dirty="0"/>
              <a:t> </a:t>
            </a:r>
            <a:r>
              <a:rPr lang="en-IN" sz="1600" dirty="0">
                <a:solidFill>
                  <a:srgbClr val="FE8B44"/>
                </a:solidFill>
              </a:rPr>
              <a:t>includes conditions that damage your kidneys and decrease their ability to keep you healthy. When kidney disease progresses, it may eventually lead to kidney failure, which requires dialysis or a kidney transplant to maintain life</a:t>
            </a:r>
            <a:r>
              <a:rPr lang="en-IN" sz="1200" dirty="0">
                <a:solidFill>
                  <a:srgbClr val="FE8B44"/>
                </a:solidFill>
              </a:rPr>
              <a:t>.</a:t>
            </a:r>
            <a:endParaRPr lang="en-US" altLang="ko-KR" sz="1200" dirty="0">
              <a:cs typeface="Arial" pitchFamily="34" charset="0"/>
            </a:endParaRPr>
          </a:p>
        </p:txBody>
      </p:sp>
      <p:sp>
        <p:nvSpPr>
          <p:cNvPr id="30" name="TextBox 29">
            <a:extLst>
              <a:ext uri="{FF2B5EF4-FFF2-40B4-BE49-F238E27FC236}">
                <a16:creationId xmlns:a16="http://schemas.microsoft.com/office/drawing/2014/main" id="{42A45093-5A99-4DCF-BE07-E8B63E489B43}"/>
              </a:ext>
            </a:extLst>
          </p:cNvPr>
          <p:cNvSpPr txBox="1"/>
          <p:nvPr/>
        </p:nvSpPr>
        <p:spPr>
          <a:xfrm>
            <a:off x="4736983" y="3210057"/>
            <a:ext cx="1312726" cy="523220"/>
          </a:xfrm>
          <a:prstGeom prst="rect">
            <a:avLst/>
          </a:prstGeom>
          <a:noFill/>
        </p:spPr>
        <p:txBody>
          <a:bodyPr wrap="square" rtlCol="0" anchor="ctr">
            <a:spAutoFit/>
          </a:bodyPr>
          <a:lstStyle/>
          <a:p>
            <a:pPr algn="ctr"/>
            <a:r>
              <a:rPr lang="en-US" altLang="ko-KR" sz="2800" b="1" dirty="0">
                <a:solidFill>
                  <a:srgbClr val="404040"/>
                </a:solidFill>
                <a:cs typeface="Arial" pitchFamily="34" charset="0"/>
              </a:rPr>
              <a:t>37</a:t>
            </a:r>
            <a:r>
              <a:rPr lang="en-US" altLang="ko-KR" sz="1400" b="1" dirty="0">
                <a:solidFill>
                  <a:srgbClr val="404040"/>
                </a:solidFill>
                <a:effectLst>
                  <a:outerShdw blurRad="38100" dist="38100" dir="2700000" algn="tl">
                    <a:srgbClr val="000000">
                      <a:alpha val="43137"/>
                    </a:srgbClr>
                  </a:outerShdw>
                </a:effectLst>
                <a:cs typeface="Arial" pitchFamily="34" charset="0"/>
              </a:rPr>
              <a:t>M</a:t>
            </a:r>
            <a:endParaRPr lang="ko-KR" altLang="en-US" sz="1400" b="1" dirty="0">
              <a:solidFill>
                <a:srgbClr val="404040"/>
              </a:solidFill>
              <a:cs typeface="Arial" pitchFamily="34" charset="0"/>
            </a:endParaRPr>
          </a:p>
        </p:txBody>
      </p:sp>
      <p:sp>
        <p:nvSpPr>
          <p:cNvPr id="31" name="TextBox 30">
            <a:extLst>
              <a:ext uri="{FF2B5EF4-FFF2-40B4-BE49-F238E27FC236}">
                <a16:creationId xmlns:a16="http://schemas.microsoft.com/office/drawing/2014/main" id="{9A4E2DA7-31F0-4AC5-8312-D62E68AFA912}"/>
              </a:ext>
            </a:extLst>
          </p:cNvPr>
          <p:cNvSpPr txBox="1"/>
          <p:nvPr/>
        </p:nvSpPr>
        <p:spPr>
          <a:xfrm>
            <a:off x="5699200" y="3210648"/>
            <a:ext cx="5236990" cy="584775"/>
          </a:xfrm>
          <a:prstGeom prst="rect">
            <a:avLst/>
          </a:prstGeom>
          <a:noFill/>
        </p:spPr>
        <p:txBody>
          <a:bodyPr wrap="square" rtlCol="0">
            <a:spAutoFit/>
          </a:bodyPr>
          <a:lstStyle/>
          <a:p>
            <a:r>
              <a:rPr lang="en-IN" sz="1600" dirty="0"/>
              <a:t>American adults have CKD and millions of others are at increased risk.</a:t>
            </a:r>
            <a:endParaRPr lang="en-US" altLang="ko-KR" sz="1600" b="1" dirty="0">
              <a:solidFill>
                <a:schemeClr val="accent1"/>
              </a:solidFill>
              <a:cs typeface="Arial" pitchFamily="34" charset="0"/>
            </a:endParaRPr>
          </a:p>
        </p:txBody>
      </p:sp>
      <p:grpSp>
        <p:nvGrpSpPr>
          <p:cNvPr id="32" name="Group 31">
            <a:extLst>
              <a:ext uri="{FF2B5EF4-FFF2-40B4-BE49-F238E27FC236}">
                <a16:creationId xmlns:a16="http://schemas.microsoft.com/office/drawing/2014/main" id="{A5A6BEEB-01A2-4EF7-B2C5-D7A0A22E12ED}"/>
              </a:ext>
            </a:extLst>
          </p:cNvPr>
          <p:cNvGrpSpPr/>
          <p:nvPr/>
        </p:nvGrpSpPr>
        <p:grpSpPr>
          <a:xfrm>
            <a:off x="4940427" y="3927521"/>
            <a:ext cx="1895425" cy="2048569"/>
            <a:chOff x="-475010" y="934449"/>
            <a:chExt cx="3913800" cy="2048569"/>
          </a:xfrm>
        </p:grpSpPr>
        <p:sp>
          <p:nvSpPr>
            <p:cNvPr id="33" name="TextBox 32">
              <a:extLst>
                <a:ext uri="{FF2B5EF4-FFF2-40B4-BE49-F238E27FC236}">
                  <a16:creationId xmlns:a16="http://schemas.microsoft.com/office/drawing/2014/main" id="{4F736BAF-8172-4A06-BE10-0934E8B420AF}"/>
                </a:ext>
              </a:extLst>
            </p:cNvPr>
            <p:cNvSpPr txBox="1"/>
            <p:nvPr/>
          </p:nvSpPr>
          <p:spPr>
            <a:xfrm>
              <a:off x="-475010" y="934449"/>
              <a:ext cx="3859356" cy="523220"/>
            </a:xfrm>
            <a:prstGeom prst="rect">
              <a:avLst/>
            </a:prstGeom>
            <a:noFill/>
          </p:spPr>
          <p:txBody>
            <a:bodyPr wrap="square" rtlCol="0" anchor="ctr">
              <a:spAutoFit/>
            </a:bodyPr>
            <a:lstStyle/>
            <a:p>
              <a:r>
                <a:rPr lang="en-US" altLang="ko-KR" sz="1400" b="1" dirty="0">
                  <a:solidFill>
                    <a:schemeClr val="accent6"/>
                  </a:solidFill>
                  <a:cs typeface="Arial" pitchFamily="34" charset="0"/>
                </a:rPr>
                <a:t>Hypertension &amp; Diabetes</a:t>
              </a:r>
              <a:endParaRPr lang="ko-KR" altLang="en-US" sz="1400" b="1" dirty="0">
                <a:solidFill>
                  <a:schemeClr val="accent6"/>
                </a:solidFill>
                <a:cs typeface="Arial" pitchFamily="34" charset="0"/>
              </a:endParaRPr>
            </a:p>
          </p:txBody>
        </p:sp>
        <p:sp>
          <p:nvSpPr>
            <p:cNvPr id="34" name="TextBox 33">
              <a:extLst>
                <a:ext uri="{FF2B5EF4-FFF2-40B4-BE49-F238E27FC236}">
                  <a16:creationId xmlns:a16="http://schemas.microsoft.com/office/drawing/2014/main" id="{C37EDFC6-A566-42F9-A37E-5906A1E6BE4F}"/>
                </a:ext>
              </a:extLst>
            </p:cNvPr>
            <p:cNvSpPr txBox="1"/>
            <p:nvPr/>
          </p:nvSpPr>
          <p:spPr>
            <a:xfrm>
              <a:off x="-406529" y="1167136"/>
              <a:ext cx="3845319" cy="1815882"/>
            </a:xfrm>
            <a:prstGeom prst="rect">
              <a:avLst/>
            </a:prstGeom>
            <a:noFill/>
          </p:spPr>
          <p:txBody>
            <a:bodyPr wrap="square" rtlCol="0">
              <a:spAutoFit/>
            </a:bodyPr>
            <a:lstStyle/>
            <a:p>
              <a:endParaRPr lang="en-IN" sz="1600" dirty="0"/>
            </a:p>
            <a:p>
              <a:r>
                <a:rPr lang="en-IN" sz="1600" dirty="0"/>
                <a:t>The two main causes of chronic kidney disease are </a:t>
              </a:r>
              <a:r>
                <a:rPr lang="en-IN" sz="1600" dirty="0">
                  <a:hlinkClick r:id="rId2">
                    <a:extLst>
                      <a:ext uri="{A12FA001-AC4F-418D-AE19-62706E023703}">
                        <ahyp:hlinkClr xmlns:ahyp="http://schemas.microsoft.com/office/drawing/2018/hyperlinkcolor" val="tx"/>
                      </a:ext>
                    </a:extLst>
                  </a:hlinkClick>
                </a:rPr>
                <a:t>diabetes</a:t>
              </a:r>
              <a:r>
                <a:rPr lang="en-IN" sz="1600" dirty="0"/>
                <a:t> and </a:t>
              </a:r>
              <a:r>
                <a:rPr lang="en-IN" sz="1600" dirty="0">
                  <a:hlinkClick r:id="rId3">
                    <a:extLst>
                      <a:ext uri="{A12FA001-AC4F-418D-AE19-62706E023703}">
                        <ahyp:hlinkClr xmlns:ahyp="http://schemas.microsoft.com/office/drawing/2018/hyperlinkcolor" val="tx"/>
                      </a:ext>
                    </a:extLst>
                  </a:hlinkClick>
                </a:rPr>
                <a:t>high blood pressure</a:t>
              </a:r>
              <a:r>
                <a:rPr lang="en-IN" sz="1600" dirty="0"/>
                <a:t>. </a:t>
              </a:r>
              <a:endParaRPr lang="en-US" altLang="ko-KR" sz="1600" dirty="0">
                <a:cs typeface="Arial" pitchFamily="34" charset="0"/>
              </a:endParaRPr>
            </a:p>
          </p:txBody>
        </p:sp>
      </p:grpSp>
      <p:grpSp>
        <p:nvGrpSpPr>
          <p:cNvPr id="35" name="Group 34">
            <a:extLst>
              <a:ext uri="{FF2B5EF4-FFF2-40B4-BE49-F238E27FC236}">
                <a16:creationId xmlns:a16="http://schemas.microsoft.com/office/drawing/2014/main" id="{A01964C0-6634-4658-B462-58467B3FE60E}"/>
              </a:ext>
            </a:extLst>
          </p:cNvPr>
          <p:cNvGrpSpPr/>
          <p:nvPr/>
        </p:nvGrpSpPr>
        <p:grpSpPr>
          <a:xfrm>
            <a:off x="7260229" y="3939543"/>
            <a:ext cx="1869058" cy="1374774"/>
            <a:chOff x="-475010" y="1042170"/>
            <a:chExt cx="3859356" cy="1374774"/>
          </a:xfrm>
        </p:grpSpPr>
        <p:sp>
          <p:nvSpPr>
            <p:cNvPr id="36" name="TextBox 35">
              <a:extLst>
                <a:ext uri="{FF2B5EF4-FFF2-40B4-BE49-F238E27FC236}">
                  <a16:creationId xmlns:a16="http://schemas.microsoft.com/office/drawing/2014/main" id="{2A79E115-57F6-4D51-B66A-BE949EB3DCB4}"/>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3"/>
                  </a:solidFill>
                  <a:cs typeface="Arial" pitchFamily="34" charset="0"/>
                </a:rPr>
                <a:t>Heart Condition</a:t>
              </a:r>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8CCF6736-82FC-4E00-B2B1-BBD1EACA2376}"/>
                </a:ext>
              </a:extLst>
            </p:cNvPr>
            <p:cNvSpPr txBox="1"/>
            <p:nvPr/>
          </p:nvSpPr>
          <p:spPr>
            <a:xfrm>
              <a:off x="-460973" y="1339726"/>
              <a:ext cx="3845319" cy="1077218"/>
            </a:xfrm>
            <a:prstGeom prst="rect">
              <a:avLst/>
            </a:prstGeom>
            <a:noFill/>
          </p:spPr>
          <p:txBody>
            <a:bodyPr wrap="square" rtlCol="0">
              <a:spAutoFit/>
            </a:bodyPr>
            <a:lstStyle/>
            <a:p>
              <a:r>
                <a:rPr lang="en-IN" sz="1600" dirty="0"/>
                <a:t>Heart disease is the major cause of death for all people with CKD.</a:t>
              </a:r>
              <a:r>
                <a:rPr lang="en-US" altLang="ko-KR" sz="1600" dirty="0">
                  <a:solidFill>
                    <a:schemeClr val="tx1">
                      <a:lumMod val="75000"/>
                      <a:lumOff val="25000"/>
                    </a:schemeClr>
                  </a:solidFill>
                  <a:cs typeface="Arial" pitchFamily="34" charset="0"/>
                </a:rPr>
                <a:t> </a:t>
              </a:r>
            </a:p>
          </p:txBody>
        </p:sp>
      </p:gr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 name="TextBox 3">
            <a:extLst>
              <a:ext uri="{FF2B5EF4-FFF2-40B4-BE49-F238E27FC236}">
                <a16:creationId xmlns:a16="http://schemas.microsoft.com/office/drawing/2014/main" id="{8E609BCA-2ABA-4DCE-8DC5-A1514AB06718}"/>
              </a:ext>
            </a:extLst>
          </p:cNvPr>
          <p:cNvSpPr txBox="1"/>
          <p:nvPr/>
        </p:nvSpPr>
        <p:spPr>
          <a:xfrm>
            <a:off x="4947225" y="1232731"/>
            <a:ext cx="6386308" cy="892552"/>
          </a:xfrm>
          <a:prstGeom prst="rect">
            <a:avLst/>
          </a:prstGeom>
          <a:noFill/>
        </p:spPr>
        <p:txBody>
          <a:bodyPr wrap="square" rtlCol="0">
            <a:spAutoFit/>
          </a:bodyPr>
          <a:lstStyle/>
          <a:p>
            <a:r>
              <a:rPr lang="en-IN" b="1" dirty="0">
                <a:solidFill>
                  <a:schemeClr val="accent2">
                    <a:lumMod val="50000"/>
                  </a:schemeClr>
                </a:solidFill>
              </a:rPr>
              <a:t>Objective</a:t>
            </a:r>
            <a:r>
              <a:rPr lang="en-IN" b="1" dirty="0">
                <a:solidFill>
                  <a:srgbClr val="FE8B44"/>
                </a:solidFill>
              </a:rPr>
              <a:t> </a:t>
            </a:r>
            <a:r>
              <a:rPr lang="en-IN" sz="1700" dirty="0">
                <a:solidFill>
                  <a:schemeClr val="accent2">
                    <a:lumMod val="50000"/>
                  </a:schemeClr>
                </a:solidFill>
              </a:rPr>
              <a:t>To develop an easy to use screening tool that identifies patients who are at higher risk of developing CKD based on various factors.</a:t>
            </a:r>
            <a:endParaRPr lang="en-IN" sz="1700" b="1" dirty="0">
              <a:solidFill>
                <a:schemeClr val="accent2">
                  <a:lumMod val="50000"/>
                </a:schemeClr>
              </a:solidFill>
            </a:endParaRPr>
          </a:p>
        </p:txBody>
      </p:sp>
    </p:spTree>
    <p:extLst>
      <p:ext uri="{BB962C8B-B14F-4D97-AF65-F5344CB8AC3E}">
        <p14:creationId xmlns:p14="http://schemas.microsoft.com/office/powerpoint/2010/main" val="293661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ame 15"/>
          <p:cNvSpPr/>
          <p:nvPr/>
        </p:nvSpPr>
        <p:spPr>
          <a:xfrm>
            <a:off x="158394" y="3546648"/>
            <a:ext cx="11558427" cy="2630470"/>
          </a:xfrm>
          <a:prstGeom prst="frame">
            <a:avLst>
              <a:gd name="adj1" fmla="val 1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EFF19B95-72E4-48B0-9969-13E4D806E5FE}"/>
              </a:ext>
            </a:extLst>
          </p:cNvPr>
          <p:cNvSpPr txBox="1"/>
          <p:nvPr/>
        </p:nvSpPr>
        <p:spPr>
          <a:xfrm>
            <a:off x="2743201" y="1143734"/>
            <a:ext cx="6400799" cy="1495859"/>
          </a:xfrm>
          <a:prstGeom prst="rect">
            <a:avLst/>
          </a:prstGeom>
          <a:noFill/>
        </p:spPr>
        <p:txBody>
          <a:bodyPr wrap="square" rtlCol="0">
            <a:spAutoFit/>
          </a:bodyPr>
          <a:lstStyle/>
          <a:p>
            <a:pPr algn="ctr">
              <a:lnSpc>
                <a:spcPct val="110000"/>
              </a:lnSpc>
            </a:pPr>
            <a:r>
              <a:rPr lang="en-US" altLang="ko-KR" sz="1400" b="1" dirty="0">
                <a:solidFill>
                  <a:schemeClr val="accent1"/>
                </a:solidFill>
                <a:cs typeface="Arial" pitchFamily="34" charset="0"/>
              </a:rPr>
              <a:t>According to the data, Age, Hypertension and Diabetes were positively correlated to CKD.</a:t>
            </a:r>
          </a:p>
          <a:p>
            <a:pPr algn="ctr">
              <a:lnSpc>
                <a:spcPct val="110000"/>
              </a:lnSpc>
            </a:pPr>
            <a:r>
              <a:rPr lang="en-US" altLang="ko-KR" sz="1400" b="1" dirty="0">
                <a:solidFill>
                  <a:schemeClr val="accent5">
                    <a:lumMod val="75000"/>
                  </a:schemeClr>
                </a:solidFill>
                <a:cs typeface="Arial" pitchFamily="34" charset="0"/>
              </a:rPr>
              <a:t>The nature of the data is imbalanced since only 464 out of 6000 have CKD and might produce biased predictions.</a:t>
            </a:r>
          </a:p>
          <a:p>
            <a:pPr algn="ctr">
              <a:lnSpc>
                <a:spcPct val="110000"/>
              </a:lnSpc>
            </a:pPr>
            <a:r>
              <a:rPr lang="en-US" altLang="ko-KR" sz="1400" b="1" dirty="0">
                <a:solidFill>
                  <a:schemeClr val="accent4">
                    <a:lumMod val="25000"/>
                  </a:schemeClr>
                </a:solidFill>
                <a:cs typeface="Arial" pitchFamily="34" charset="0"/>
              </a:rPr>
              <a:t>From literature survey, black and Hispanic are more prone to CKD but in data, they are underrepresented.</a:t>
            </a:r>
          </a:p>
        </p:txBody>
      </p:sp>
      <p:sp>
        <p:nvSpPr>
          <p:cNvPr id="12" name="Text Placeholder 1">
            <a:extLst>
              <a:ext uri="{FF2B5EF4-FFF2-40B4-BE49-F238E27FC236}">
                <a16:creationId xmlns:a16="http://schemas.microsoft.com/office/drawing/2014/main" id="{CC5B701D-7785-49D7-8378-1FECA5DF0C7A}"/>
              </a:ext>
            </a:extLst>
          </p:cNvPr>
          <p:cNvSpPr txBox="1">
            <a:spLocks/>
          </p:cNvSpPr>
          <p:nvPr/>
        </p:nvSpPr>
        <p:spPr>
          <a:xfrm>
            <a:off x="323529" y="287255"/>
            <a:ext cx="11573197"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Data Exploration</a:t>
            </a:r>
          </a:p>
        </p:txBody>
      </p:sp>
      <p:sp>
        <p:nvSpPr>
          <p:cNvPr id="13" name="L-Shape 12">
            <a:extLst>
              <a:ext uri="{FF2B5EF4-FFF2-40B4-BE49-F238E27FC236}">
                <a16:creationId xmlns:a16="http://schemas.microsoft.com/office/drawing/2014/main" id="{C706A362-06B5-4AE0-B3A5-A1740496BAD7}"/>
              </a:ext>
            </a:extLst>
          </p:cNvPr>
          <p:cNvSpPr/>
          <p:nvPr/>
        </p:nvSpPr>
        <p:spPr>
          <a:xfrm rot="10800000">
            <a:off x="5108170" y="3810805"/>
            <a:ext cx="671044" cy="671044"/>
          </a:xfrm>
          <a:prstGeom prst="corner">
            <a:avLst>
              <a:gd name="adj1" fmla="val 16112"/>
              <a:gd name="adj2" fmla="val 15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Placeholder 3">
            <a:extLst>
              <a:ext uri="{FF2B5EF4-FFF2-40B4-BE49-F238E27FC236}">
                <a16:creationId xmlns:a16="http://schemas.microsoft.com/office/drawing/2014/main" id="{BE0E1A61-C9F1-427A-994F-EF7C85DB7EA8}"/>
              </a:ext>
            </a:extLst>
          </p:cNvPr>
          <p:cNvPicPr>
            <a:picLocks noGrp="1" noChangeAspect="1"/>
          </p:cNvPicPr>
          <p:nvPr>
            <p:ph type="pic" idx="1"/>
          </p:nvPr>
        </p:nvPicPr>
        <p:blipFill>
          <a:blip r:embed="rId2"/>
          <a:srcRect t="2746" b="2746"/>
          <a:stretch>
            <a:fillRect/>
          </a:stretch>
        </p:blipFill>
        <p:spPr>
          <a:prstGeom prst="rect">
            <a:avLst/>
          </a:prstGeom>
        </p:spPr>
      </p:pic>
      <p:sp>
        <p:nvSpPr>
          <p:cNvPr id="2" name="TextBox 1">
            <a:extLst>
              <a:ext uri="{FF2B5EF4-FFF2-40B4-BE49-F238E27FC236}">
                <a16:creationId xmlns:a16="http://schemas.microsoft.com/office/drawing/2014/main" id="{AB7660CC-0085-4D2F-A11A-32E4F93AD25A}"/>
              </a:ext>
            </a:extLst>
          </p:cNvPr>
          <p:cNvSpPr txBox="1"/>
          <p:nvPr/>
        </p:nvSpPr>
        <p:spPr>
          <a:xfrm>
            <a:off x="865010" y="3997620"/>
            <a:ext cx="452437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 total, there is 2.6% missing data.</a:t>
            </a:r>
          </a:p>
          <a:p>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Variables insignificant to CKD like Income, Unmarried, Insured, Care Source, Education can be removed.</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9426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Model Timeline</a:t>
            </a:r>
          </a:p>
        </p:txBody>
      </p:sp>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id="{61CDADE7-68BD-4886-8E78-7F76297E2307}"/>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0" name="그룹 6">
            <a:extLst>
              <a:ext uri="{FF2B5EF4-FFF2-40B4-BE49-F238E27FC236}">
                <a16:creationId xmlns:a16="http://schemas.microsoft.com/office/drawing/2014/main" id="{402D26AF-D8CE-4EEF-9286-25A02BCB5220}"/>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B6606354-C0E8-4522-8F20-89A73BA5592A}"/>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12E37E48-D44D-4E96-8B6B-60716530A58D}"/>
                </a:ext>
              </a:extLst>
            </p:cNvPr>
            <p:cNvCxnSpPr/>
            <p:nvPr/>
          </p:nvCxnSpPr>
          <p:spPr>
            <a:xfrm flipV="1">
              <a:off x="7701948" y="3133232"/>
              <a:ext cx="0" cy="780855"/>
            </a:xfrm>
            <a:prstGeom prst="line">
              <a:avLst/>
            </a:prstGeom>
            <a:ln w="101600">
              <a:solidFill>
                <a:schemeClr val="accent4">
                  <a:lumMod val="9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F6DE759-C02B-4571-94BE-E47D32A575D1}"/>
                </a:ext>
              </a:extLst>
            </p:cNvPr>
            <p:cNvSpPr/>
            <p:nvPr/>
          </p:nvSpPr>
          <p:spPr>
            <a:xfrm>
              <a:off x="7377912" y="3594272"/>
              <a:ext cx="648072" cy="648072"/>
            </a:xfrm>
            <a:prstGeom prst="ellipse">
              <a:avLst/>
            </a:prstGeom>
            <a:solidFill>
              <a:schemeClr val="bg1"/>
            </a:solidFill>
            <a:ln w="889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그룹 8">
            <a:extLst>
              <a:ext uri="{FF2B5EF4-FFF2-40B4-BE49-F238E27FC236}">
                <a16:creationId xmlns:a16="http://schemas.microsoft.com/office/drawing/2014/main" id="{19DB6398-2FF9-40D2-92F7-49BFD53401DE}"/>
              </a:ext>
            </a:extLst>
          </p:cNvPr>
          <p:cNvGrpSpPr/>
          <p:nvPr/>
        </p:nvGrpSpPr>
        <p:grpSpPr>
          <a:xfrm>
            <a:off x="10229008" y="3528314"/>
            <a:ext cx="648072" cy="1128950"/>
            <a:chOff x="10229008" y="3594272"/>
            <a:chExt cx="648072" cy="1128950"/>
          </a:xfrm>
        </p:grpSpPr>
        <p:cxnSp>
          <p:nvCxnSpPr>
            <p:cNvPr id="17" name="Straight Connector 16">
              <a:extLst>
                <a:ext uri="{FF2B5EF4-FFF2-40B4-BE49-F238E27FC236}">
                  <a16:creationId xmlns:a16="http://schemas.microsoft.com/office/drawing/2014/main" id="{A9932096-D3CB-471E-AD4B-FD6862CCB667}"/>
                </a:ext>
              </a:extLst>
            </p:cNvPr>
            <p:cNvCxnSpPr/>
            <p:nvPr/>
          </p:nvCxnSpPr>
          <p:spPr>
            <a:xfrm flipV="1">
              <a:off x="10553044" y="3942367"/>
              <a:ext cx="0" cy="780855"/>
            </a:xfrm>
            <a:prstGeom prst="line">
              <a:avLst/>
            </a:prstGeom>
            <a:ln w="10160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C14B85-43F7-43C8-B388-245103241109}"/>
                </a:ext>
              </a:extLst>
            </p:cNvPr>
            <p:cNvSpPr/>
            <p:nvPr/>
          </p:nvSpPr>
          <p:spPr>
            <a:xfrm>
              <a:off x="10229008" y="3594272"/>
              <a:ext cx="648072" cy="648072"/>
            </a:xfrm>
            <a:prstGeom prst="ellipse">
              <a:avLst/>
            </a:prstGeom>
            <a:solidFill>
              <a:schemeClr val="bg1"/>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9667748" y="2645839"/>
            <a:ext cx="1809897" cy="830997"/>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Final</a:t>
            </a:r>
          </a:p>
          <a:p>
            <a:pPr algn="ctr"/>
            <a:r>
              <a:rPr lang="en-US" altLang="ko-KR" sz="2400" b="1" dirty="0">
                <a:solidFill>
                  <a:schemeClr val="accent5"/>
                </a:solidFill>
                <a:cs typeface="Arial" pitchFamily="34" charset="0"/>
              </a:rPr>
              <a:t>Prediction</a:t>
            </a:r>
            <a:endParaRPr lang="ko-KR" altLang="en-US" sz="2400" b="1" dirty="0">
              <a:solidFill>
                <a:schemeClr val="accent5"/>
              </a:solidFill>
              <a:cs typeface="Arial" pitchFamily="34" charset="0"/>
            </a:endParaRPr>
          </a:p>
        </p:txBody>
      </p:sp>
      <p:grpSp>
        <p:nvGrpSpPr>
          <p:cNvPr id="20" name="Group 19">
            <a:extLst>
              <a:ext uri="{FF2B5EF4-FFF2-40B4-BE49-F238E27FC236}">
                <a16:creationId xmlns:a16="http://schemas.microsoft.com/office/drawing/2014/main" id="{A1CD7BFB-D5EB-4FED-9D36-D57A6CF7A24F}"/>
              </a:ext>
            </a:extLst>
          </p:cNvPr>
          <p:cNvGrpSpPr/>
          <p:nvPr/>
        </p:nvGrpSpPr>
        <p:grpSpPr>
          <a:xfrm>
            <a:off x="9499214" y="4795792"/>
            <a:ext cx="2107662" cy="709466"/>
            <a:chOff x="7026501" y="4509120"/>
            <a:chExt cx="1499710" cy="709466"/>
          </a:xfrm>
        </p:grpSpPr>
        <p:sp>
          <p:nvSpPr>
            <p:cNvPr id="21" name="TextBox 20">
              <a:extLst>
                <a:ext uri="{FF2B5EF4-FFF2-40B4-BE49-F238E27FC236}">
                  <a16:creationId xmlns:a16="http://schemas.microsoft.com/office/drawing/2014/main" id="{96D2E598-6C44-49E7-9E74-2CC4A02CF780}"/>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2B4308F-90E9-4282-8A2D-EB3709066836}"/>
                </a:ext>
              </a:extLst>
            </p:cNvPr>
            <p:cNvSpPr txBox="1"/>
            <p:nvPr/>
          </p:nvSpPr>
          <p:spPr>
            <a:xfrm>
              <a:off x="7026501" y="47569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final model to predict for 2819 people</a:t>
              </a:r>
              <a:endParaRPr lang="ko-KR" altLang="en-US" sz="1200" dirty="0">
                <a:solidFill>
                  <a:schemeClr val="tx1">
                    <a:lumMod val="75000"/>
                    <a:lumOff val="25000"/>
                  </a:schemeClr>
                </a:solidFill>
                <a:cs typeface="Arial" pitchFamily="34" charset="0"/>
              </a:endParaRPr>
            </a:p>
          </p:txBody>
        </p:sp>
      </p:grpSp>
      <p:sp>
        <p:nvSpPr>
          <p:cNvPr id="23" name="TextBox 22">
            <a:extLst>
              <a:ext uri="{FF2B5EF4-FFF2-40B4-BE49-F238E27FC236}">
                <a16:creationId xmlns:a16="http://schemas.microsoft.com/office/drawing/2014/main" id="{AA45755F-1B14-4B9A-821F-861DE6EAD9ED}"/>
              </a:ext>
            </a:extLst>
          </p:cNvPr>
          <p:cNvSpPr txBox="1"/>
          <p:nvPr/>
        </p:nvSpPr>
        <p:spPr>
          <a:xfrm>
            <a:off x="5191048" y="2680988"/>
            <a:ext cx="1809904" cy="830997"/>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Predictive</a:t>
            </a:r>
          </a:p>
          <a:p>
            <a:pPr algn="ctr"/>
            <a:r>
              <a:rPr lang="en-US" altLang="ko-KR" sz="2400" b="1" dirty="0">
                <a:solidFill>
                  <a:schemeClr val="accent3"/>
                </a:solidFill>
                <a:cs typeface="Arial" pitchFamily="34" charset="0"/>
              </a:rPr>
              <a:t>Model</a:t>
            </a:r>
            <a:endParaRPr lang="ko-KR" altLang="en-US" sz="2400" b="1" dirty="0">
              <a:solidFill>
                <a:schemeClr val="accent3"/>
              </a:solidFill>
              <a:cs typeface="Arial" pitchFamily="34" charset="0"/>
            </a:endParaRPr>
          </a:p>
        </p:txBody>
      </p:sp>
      <p:grpSp>
        <p:nvGrpSpPr>
          <p:cNvPr id="24" name="Group 23">
            <a:extLst>
              <a:ext uri="{FF2B5EF4-FFF2-40B4-BE49-F238E27FC236}">
                <a16:creationId xmlns:a16="http://schemas.microsoft.com/office/drawing/2014/main" id="{78DDDFC9-BAA4-4BC0-B305-05B036FC6AD8}"/>
              </a:ext>
            </a:extLst>
          </p:cNvPr>
          <p:cNvGrpSpPr/>
          <p:nvPr/>
        </p:nvGrpSpPr>
        <p:grpSpPr>
          <a:xfrm>
            <a:off x="5002020" y="4797981"/>
            <a:ext cx="2107662" cy="894132"/>
            <a:chOff x="7026501" y="4509120"/>
            <a:chExt cx="1499710" cy="894132"/>
          </a:xfrm>
        </p:grpSpPr>
        <p:sp>
          <p:nvSpPr>
            <p:cNvPr id="25" name="TextBox 24">
              <a:extLst>
                <a:ext uri="{FF2B5EF4-FFF2-40B4-BE49-F238E27FC236}">
                  <a16:creationId xmlns:a16="http://schemas.microsoft.com/office/drawing/2014/main" id="{4309E6AE-5B26-40B7-800A-98CAA4696C42}"/>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28D1EE2E-1D52-4D7D-AA01-61BA1FA5671D}"/>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train the model using Training set of 4000 people</a:t>
              </a:r>
              <a:endParaRPr lang="ko-KR" altLang="en-US"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DA7F119-31B3-4E6F-84DA-72E118D0D77A}"/>
              </a:ext>
            </a:extLst>
          </p:cNvPr>
          <p:cNvSpPr txBox="1"/>
          <p:nvPr/>
        </p:nvSpPr>
        <p:spPr>
          <a:xfrm>
            <a:off x="714355" y="2892519"/>
            <a:ext cx="1809905"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Imputation</a:t>
            </a:r>
            <a:endParaRPr lang="ko-KR" altLang="en-US" sz="24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879F74C6-B842-45E2-A2CB-B51B19EC4EDB}"/>
              </a:ext>
            </a:extLst>
          </p:cNvPr>
          <p:cNvGrpSpPr/>
          <p:nvPr/>
        </p:nvGrpSpPr>
        <p:grpSpPr>
          <a:xfrm>
            <a:off x="504826" y="4800170"/>
            <a:ext cx="2107662" cy="894132"/>
            <a:chOff x="7026501" y="4509120"/>
            <a:chExt cx="1499710" cy="894132"/>
          </a:xfrm>
        </p:grpSpPr>
        <p:sp>
          <p:nvSpPr>
            <p:cNvPr id="29" name="TextBox 28">
              <a:extLst>
                <a:ext uri="{FF2B5EF4-FFF2-40B4-BE49-F238E27FC236}">
                  <a16:creationId xmlns:a16="http://schemas.microsoft.com/office/drawing/2014/main" id="{5045AC74-1E4B-466B-8623-0B6053CD7754}"/>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MICE Package</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with Predictive Mean Matching method to fill the missing data</a:t>
              </a:r>
              <a:endParaRPr lang="ko-KR" altLang="en-US" sz="12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4D256AE7-881B-40D1-9C05-63C4CA6FC1A2}"/>
              </a:ext>
            </a:extLst>
          </p:cNvPr>
          <p:cNvGrpSpPr/>
          <p:nvPr/>
        </p:nvGrpSpPr>
        <p:grpSpPr>
          <a:xfrm>
            <a:off x="2265297" y="1864803"/>
            <a:ext cx="3326956" cy="1078798"/>
            <a:chOff x="6658075" y="4509120"/>
            <a:chExt cx="2367301" cy="1078798"/>
          </a:xfrm>
        </p:grpSpPr>
        <p:sp>
          <p:nvSpPr>
            <p:cNvPr id="32" name="TextBox 31">
              <a:extLst>
                <a:ext uri="{FF2B5EF4-FFF2-40B4-BE49-F238E27FC236}">
                  <a16:creationId xmlns:a16="http://schemas.microsoft.com/office/drawing/2014/main" id="{55A641CF-7019-488B-8CC0-7DA7A9FA6055}"/>
                </a:ext>
              </a:extLst>
            </p:cNvPr>
            <p:cNvSpPr txBox="1"/>
            <p:nvPr/>
          </p:nvSpPr>
          <p:spPr>
            <a:xfrm>
              <a:off x="6658075" y="4509120"/>
              <a:ext cx="23673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Analytics &amp;, Research </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930D804A-0F29-4ADF-950E-75535C90BB66}"/>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LASSO package, literature survey and consulted Nephrologist to finalize the variables</a:t>
              </a:r>
              <a:endParaRPr lang="ko-KR" altLang="en-US" sz="1200"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7205370A-6D52-4BC8-80B3-13AA577C478F}"/>
              </a:ext>
            </a:extLst>
          </p:cNvPr>
          <p:cNvSpPr txBox="1"/>
          <p:nvPr/>
        </p:nvSpPr>
        <p:spPr>
          <a:xfrm>
            <a:off x="3010344" y="4220814"/>
            <a:ext cx="1593357" cy="830997"/>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Variable</a:t>
            </a:r>
          </a:p>
          <a:p>
            <a:pPr algn="ctr"/>
            <a:r>
              <a:rPr lang="en-US" altLang="ko-KR" sz="2400" b="1" dirty="0">
                <a:solidFill>
                  <a:schemeClr val="accent2"/>
                </a:solidFill>
                <a:cs typeface="Arial" pitchFamily="34" charset="0"/>
              </a:rPr>
              <a:t>Selection</a:t>
            </a:r>
            <a:endParaRPr lang="ko-KR" altLang="en-US" sz="2400" b="1" dirty="0">
              <a:solidFill>
                <a:schemeClr val="accent2"/>
              </a:solidFill>
              <a:cs typeface="Arial" pitchFamily="34" charset="0"/>
            </a:endParaRPr>
          </a:p>
        </p:txBody>
      </p:sp>
      <p:grpSp>
        <p:nvGrpSpPr>
          <p:cNvPr id="35" name="Group 34">
            <a:extLst>
              <a:ext uri="{FF2B5EF4-FFF2-40B4-BE49-F238E27FC236}">
                <a16:creationId xmlns:a16="http://schemas.microsoft.com/office/drawing/2014/main" id="{E97DAC05-E0E1-4E9C-8A73-51B6400E6672}"/>
              </a:ext>
            </a:extLst>
          </p:cNvPr>
          <p:cNvGrpSpPr/>
          <p:nvPr/>
        </p:nvGrpSpPr>
        <p:grpSpPr>
          <a:xfrm>
            <a:off x="7280521" y="2180477"/>
            <a:ext cx="2107664" cy="709466"/>
            <a:chOff x="7026500" y="4509120"/>
            <a:chExt cx="1499711" cy="709466"/>
          </a:xfrm>
        </p:grpSpPr>
        <p:sp>
          <p:nvSpPr>
            <p:cNvPr id="36" name="TextBox 35">
              <a:extLst>
                <a:ext uri="{FF2B5EF4-FFF2-40B4-BE49-F238E27FC236}">
                  <a16:creationId xmlns:a16="http://schemas.microsoft.com/office/drawing/2014/main" id="{F13FF522-BB0F-4E1A-8B4E-084B9A987EF4}"/>
                </a:ext>
              </a:extLst>
            </p:cNvPr>
            <p:cNvSpPr txBox="1"/>
            <p:nvPr/>
          </p:nvSpPr>
          <p:spPr>
            <a:xfrm>
              <a:off x="7026500"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EC07690F-0A69-4FF5-9306-68AAE6C51A5E}"/>
                </a:ext>
              </a:extLst>
            </p:cNvPr>
            <p:cNvSpPr txBox="1"/>
            <p:nvPr/>
          </p:nvSpPr>
          <p:spPr>
            <a:xfrm>
              <a:off x="7026501" y="4756921"/>
              <a:ext cx="1499710" cy="461665"/>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Used to test the built model on two sets of 1000 people </a:t>
              </a:r>
              <a:endParaRPr lang="ko-KR" altLang="en-US" sz="1200" dirty="0">
                <a:solidFill>
                  <a:schemeClr val="tx1">
                    <a:lumMod val="75000"/>
                    <a:lumOff val="25000"/>
                  </a:schemeClr>
                </a:solidFill>
                <a:cs typeface="Arial" pitchFamily="34" charset="0"/>
              </a:endParaRPr>
            </a:p>
          </p:txBody>
        </p:sp>
      </p:grpSp>
      <p:sp>
        <p:nvSpPr>
          <p:cNvPr id="38" name="TextBox 37">
            <a:extLst>
              <a:ext uri="{FF2B5EF4-FFF2-40B4-BE49-F238E27FC236}">
                <a16:creationId xmlns:a16="http://schemas.microsoft.com/office/drawing/2014/main" id="{B81A20CB-4205-4F50-B494-A9D813618717}"/>
              </a:ext>
            </a:extLst>
          </p:cNvPr>
          <p:cNvSpPr txBox="1"/>
          <p:nvPr/>
        </p:nvSpPr>
        <p:spPr>
          <a:xfrm>
            <a:off x="7508001" y="4367888"/>
            <a:ext cx="1734809" cy="461665"/>
          </a:xfrm>
          <a:prstGeom prst="rect">
            <a:avLst/>
          </a:prstGeom>
          <a:noFill/>
        </p:spPr>
        <p:txBody>
          <a:bodyPr wrap="square" rtlCol="0" anchor="ctr">
            <a:spAutoFit/>
          </a:bodyPr>
          <a:lstStyle/>
          <a:p>
            <a:pPr algn="ctr"/>
            <a:r>
              <a:rPr lang="en-US" altLang="ko-KR" sz="2400" b="1" dirty="0">
                <a:solidFill>
                  <a:schemeClr val="accent4">
                    <a:lumMod val="90000"/>
                  </a:schemeClr>
                </a:solidFill>
                <a:cs typeface="Arial" pitchFamily="34" charset="0"/>
              </a:rPr>
              <a:t>Validation</a:t>
            </a:r>
            <a:endParaRPr lang="ko-KR" altLang="en-US" sz="2400" b="1" dirty="0">
              <a:solidFill>
                <a:schemeClr val="accent4">
                  <a:lumMod val="90000"/>
                </a:schemeClr>
              </a:solidFill>
              <a:cs typeface="Arial" pitchFamily="34" charset="0"/>
            </a:endParaRPr>
          </a:p>
        </p:txBody>
      </p:sp>
      <p:sp>
        <p:nvSpPr>
          <p:cNvPr id="40" name="Rectangle 9">
            <a:extLst>
              <a:ext uri="{FF2B5EF4-FFF2-40B4-BE49-F238E27FC236}">
                <a16:creationId xmlns:a16="http://schemas.microsoft.com/office/drawing/2014/main" id="{8B41D5B0-74CA-4944-AD80-A7724CE76011}"/>
              </a:ext>
            </a:extLst>
          </p:cNvPr>
          <p:cNvSpPr/>
          <p:nvPr/>
        </p:nvSpPr>
        <p:spPr>
          <a:xfrm>
            <a:off x="5896180" y="3668189"/>
            <a:ext cx="318414" cy="31789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Block Arc 25">
            <a:extLst>
              <a:ext uri="{FF2B5EF4-FFF2-40B4-BE49-F238E27FC236}">
                <a16:creationId xmlns:a16="http://schemas.microsoft.com/office/drawing/2014/main" id="{C418158F-D73C-4109-A2E1-B522C3286990}"/>
              </a:ext>
            </a:extLst>
          </p:cNvPr>
          <p:cNvSpPr/>
          <p:nvPr/>
        </p:nvSpPr>
        <p:spPr>
          <a:xfrm>
            <a:off x="10451174" y="3682557"/>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32">
            <a:extLst>
              <a:ext uri="{FF2B5EF4-FFF2-40B4-BE49-F238E27FC236}">
                <a16:creationId xmlns:a16="http://schemas.microsoft.com/office/drawing/2014/main" id="{8CE8E0A0-455A-4DC0-B7C2-FD92FEA23FF9}"/>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16">
            <a:extLst>
              <a:ext uri="{FF2B5EF4-FFF2-40B4-BE49-F238E27FC236}">
                <a16:creationId xmlns:a16="http://schemas.microsoft.com/office/drawing/2014/main" id="{2CC93EC4-9437-4E66-9323-595004B5B7E7}"/>
              </a:ext>
            </a:extLst>
          </p:cNvPr>
          <p:cNvSpPr/>
          <p:nvPr/>
        </p:nvSpPr>
        <p:spPr>
          <a:xfrm rot="2700000">
            <a:off x="3645205" y="3624099"/>
            <a:ext cx="323632" cy="48811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239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30">
            <a:extLst>
              <a:ext uri="{FF2B5EF4-FFF2-40B4-BE49-F238E27FC236}">
                <a16:creationId xmlns:a16="http://schemas.microsoft.com/office/drawing/2014/main" id="{3C7085D2-C7DE-4FE6-BF14-4E7882819172}"/>
              </a:ext>
            </a:extLst>
          </p:cNvPr>
          <p:cNvSpPr/>
          <p:nvPr/>
        </p:nvSpPr>
        <p:spPr>
          <a:xfrm>
            <a:off x="1408976" y="3657605"/>
            <a:ext cx="345077" cy="33906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39A5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54568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9049"/>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30" y="2896742"/>
            <a:ext cx="2927603" cy="864178"/>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5"/>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a:solidFill>
                  <a:schemeClr val="accent1"/>
                </a:solidFill>
              </a:rPr>
              <a:t>Imputation</a:t>
            </a:r>
          </a:p>
          <a:p>
            <a:endParaRPr lang="ko-KR" altLang="en-US" sz="5400" dirty="0">
              <a:solidFill>
                <a:schemeClr val="accent2"/>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5" y="2547867"/>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6" y="3143920"/>
            <a:ext cx="2074199"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9"/>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52" y="3041397"/>
            <a:ext cx="1372450" cy="6719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AF5A0115-08CB-4DA4-9ADE-EF1E6EFC18B7}"/>
              </a:ext>
            </a:extLst>
          </p:cNvPr>
          <p:cNvSpPr txBox="1"/>
          <p:nvPr/>
        </p:nvSpPr>
        <p:spPr>
          <a:xfrm>
            <a:off x="3528925" y="2988704"/>
            <a:ext cx="1783085" cy="707886"/>
          </a:xfrm>
          <a:prstGeom prst="rect">
            <a:avLst/>
          </a:prstGeom>
          <a:noFill/>
        </p:spPr>
        <p:txBody>
          <a:bodyPr wrap="square" rtlCol="0">
            <a:spAutoFit/>
          </a:bodyPr>
          <a:lstStyle/>
          <a:p>
            <a:r>
              <a:rPr lang="en-US" altLang="ko-KR" sz="2000" b="1" dirty="0">
                <a:solidFill>
                  <a:schemeClr val="bg1"/>
                </a:solidFill>
                <a:cs typeface="Arial" pitchFamily="34" charset="0"/>
              </a:rPr>
              <a:t>Before Imputation</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6EFF8BE2-7CB4-4AB5-B043-34ADB5B0BA42}"/>
              </a:ext>
            </a:extLst>
          </p:cNvPr>
          <p:cNvSpPr txBox="1"/>
          <p:nvPr/>
        </p:nvSpPr>
        <p:spPr>
          <a:xfrm>
            <a:off x="6969960" y="4118611"/>
            <a:ext cx="1783085" cy="707886"/>
          </a:xfrm>
          <a:prstGeom prst="rect">
            <a:avLst/>
          </a:prstGeom>
          <a:noFill/>
        </p:spPr>
        <p:txBody>
          <a:bodyPr wrap="square" rtlCol="0">
            <a:spAutoFit/>
          </a:bodyPr>
          <a:lstStyle/>
          <a:p>
            <a:pPr algn="r"/>
            <a:r>
              <a:rPr lang="en-IN" altLang="ko-KR" sz="2000" b="1" dirty="0">
                <a:solidFill>
                  <a:schemeClr val="accent4"/>
                </a:solidFill>
                <a:cs typeface="Arial" pitchFamily="34" charset="0"/>
              </a:rPr>
              <a:t>After</a:t>
            </a:r>
          </a:p>
          <a:p>
            <a:pPr algn="r"/>
            <a:r>
              <a:rPr lang="en-IN" altLang="ko-KR" sz="2000" b="1" dirty="0">
                <a:solidFill>
                  <a:schemeClr val="accent4"/>
                </a:solidFill>
                <a:cs typeface="Arial" pitchFamily="34" charset="0"/>
              </a:rPr>
              <a:t>Imputation</a:t>
            </a:r>
            <a:endParaRPr lang="ko-KR" altLang="en-US" sz="2000" b="1" dirty="0">
              <a:solidFill>
                <a:schemeClr val="accent4"/>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8" y="-16685"/>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Smiley Face 15">
            <a:extLst>
              <a:ext uri="{FF2B5EF4-FFF2-40B4-BE49-F238E27FC236}">
                <a16:creationId xmlns:a16="http://schemas.microsoft.com/office/drawing/2014/main" id="{59593044-D3A8-4889-860D-431DBAA0BA07}"/>
              </a:ext>
            </a:extLst>
          </p:cNvPr>
          <p:cNvSpPr/>
          <p:nvPr/>
        </p:nvSpPr>
        <p:spPr>
          <a:xfrm>
            <a:off x="2804013" y="3081060"/>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2" name="Smiley Face 14">
            <a:extLst>
              <a:ext uri="{FF2B5EF4-FFF2-40B4-BE49-F238E27FC236}">
                <a16:creationId xmlns:a16="http://schemas.microsoft.com/office/drawing/2014/main" id="{18507B76-84F9-4C9F-8BD2-EE106C054798}"/>
              </a:ext>
            </a:extLst>
          </p:cNvPr>
          <p:cNvSpPr/>
          <p:nvPr/>
        </p:nvSpPr>
        <p:spPr>
          <a:xfrm>
            <a:off x="8950612" y="422132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028" name="Picture 4">
            <a:extLst>
              <a:ext uri="{FF2B5EF4-FFF2-40B4-BE49-F238E27FC236}">
                <a16:creationId xmlns:a16="http://schemas.microsoft.com/office/drawing/2014/main" id="{37D6A9BA-2DA0-45C0-B109-7702463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1" y="4178013"/>
            <a:ext cx="5173447" cy="21704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B1D8E2C-7C7C-4E17-A0EE-CBE009266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499" y="1577715"/>
            <a:ext cx="4970826" cy="220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4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68205"/>
            <a:ext cx="11573197" cy="724247"/>
          </a:xfrm>
        </p:spPr>
        <p:txBody>
          <a:bodyPr>
            <a:normAutofit fontScale="92500" lnSpcReduction="10000"/>
          </a:bodyPr>
          <a:lstStyle/>
          <a:p>
            <a:r>
              <a:rPr lang="en-US" dirty="0">
                <a:solidFill>
                  <a:schemeClr val="accent2">
                    <a:lumMod val="50000"/>
                  </a:schemeClr>
                </a:solidFill>
              </a:rPr>
              <a:t>Variable Selection</a:t>
            </a:r>
          </a:p>
        </p:txBody>
      </p:sp>
      <p:sp>
        <p:nvSpPr>
          <p:cNvPr id="3" name="Bent Arrow 97">
            <a:extLst>
              <a:ext uri="{FF2B5EF4-FFF2-40B4-BE49-F238E27FC236}">
                <a16:creationId xmlns:a16="http://schemas.microsoft.com/office/drawing/2014/main" id="{2F0A91F7-9D9C-4614-9821-266425ABEF1C}"/>
              </a:ext>
            </a:extLst>
          </p:cNvPr>
          <p:cNvSpPr/>
          <p:nvPr/>
        </p:nvSpPr>
        <p:spPr>
          <a:xfrm>
            <a:off x="7289405" y="1646411"/>
            <a:ext cx="3947983" cy="2116544"/>
          </a:xfrm>
          <a:prstGeom prst="bentArrow">
            <a:avLst>
              <a:gd name="adj1" fmla="val 18479"/>
              <a:gd name="adj2" fmla="val 19294"/>
              <a:gd name="adj3" fmla="val 18479"/>
              <a:gd name="adj4" fmla="val 327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Bent Arrow 98">
            <a:extLst>
              <a:ext uri="{FF2B5EF4-FFF2-40B4-BE49-F238E27FC236}">
                <a16:creationId xmlns:a16="http://schemas.microsoft.com/office/drawing/2014/main" id="{A57466B0-5089-4082-A9CB-F843453800B1}"/>
              </a:ext>
            </a:extLst>
          </p:cNvPr>
          <p:cNvSpPr/>
          <p:nvPr/>
        </p:nvSpPr>
        <p:spPr>
          <a:xfrm flipV="1">
            <a:off x="7289405" y="4094683"/>
            <a:ext cx="3947983" cy="2116544"/>
          </a:xfrm>
          <a:prstGeom prst="bentArrow">
            <a:avLst>
              <a:gd name="adj1" fmla="val 18479"/>
              <a:gd name="adj2" fmla="val 19294"/>
              <a:gd name="adj3" fmla="val 18479"/>
              <a:gd name="adj4" fmla="val 3274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Bent Arrow 99">
            <a:extLst>
              <a:ext uri="{FF2B5EF4-FFF2-40B4-BE49-F238E27FC236}">
                <a16:creationId xmlns:a16="http://schemas.microsoft.com/office/drawing/2014/main" id="{952730E5-2262-4241-9BAA-B9464A32C975}"/>
              </a:ext>
            </a:extLst>
          </p:cNvPr>
          <p:cNvSpPr/>
          <p:nvPr/>
        </p:nvSpPr>
        <p:spPr>
          <a:xfrm>
            <a:off x="7289405" y="2591141"/>
            <a:ext cx="3947983" cy="1180440"/>
          </a:xfrm>
          <a:prstGeom prst="bentArrow">
            <a:avLst>
              <a:gd name="adj1" fmla="val 34261"/>
              <a:gd name="adj2" fmla="val 33606"/>
              <a:gd name="adj3" fmla="val 33685"/>
              <a:gd name="adj4" fmla="val 76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ent Arrow 101">
            <a:extLst>
              <a:ext uri="{FF2B5EF4-FFF2-40B4-BE49-F238E27FC236}">
                <a16:creationId xmlns:a16="http://schemas.microsoft.com/office/drawing/2014/main" id="{4F4EE7C9-906B-4817-A366-C698A66276F5}"/>
              </a:ext>
            </a:extLst>
          </p:cNvPr>
          <p:cNvSpPr/>
          <p:nvPr/>
        </p:nvSpPr>
        <p:spPr>
          <a:xfrm flipV="1">
            <a:off x="7289405" y="4104627"/>
            <a:ext cx="3947983" cy="1180440"/>
          </a:xfrm>
          <a:prstGeom prst="bentArrow">
            <a:avLst>
              <a:gd name="adj1" fmla="val 34261"/>
              <a:gd name="adj2" fmla="val 33606"/>
              <a:gd name="adj3" fmla="val 33685"/>
              <a:gd name="adj4" fmla="val 76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2C522F8F-B424-43B1-AE90-A4E78F4B9876}"/>
              </a:ext>
            </a:extLst>
          </p:cNvPr>
          <p:cNvSpPr txBox="1"/>
          <p:nvPr/>
        </p:nvSpPr>
        <p:spPr>
          <a:xfrm>
            <a:off x="8634767" y="1842826"/>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Correlation Matrix</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05508E30-A4AB-4FBF-A921-CBB4914341D5}"/>
              </a:ext>
            </a:extLst>
          </p:cNvPr>
          <p:cNvSpPr txBox="1"/>
          <p:nvPr/>
        </p:nvSpPr>
        <p:spPr>
          <a:xfrm>
            <a:off x="7243737" y="2813758"/>
            <a:ext cx="3993652" cy="646331"/>
          </a:xfrm>
          <a:prstGeom prst="rect">
            <a:avLst/>
          </a:prstGeom>
          <a:noFill/>
        </p:spPr>
        <p:txBody>
          <a:bodyPr wrap="square" rtlCol="0">
            <a:spAutoFit/>
          </a:bodyPr>
          <a:lstStyle/>
          <a:p>
            <a:pPr algn="ctr"/>
            <a:r>
              <a:rPr lang="en-US" altLang="ko-KR" b="1" dirty="0">
                <a:solidFill>
                  <a:schemeClr val="bg1"/>
                </a:solidFill>
                <a:cs typeface="Arial" pitchFamily="34" charset="0"/>
              </a:rPr>
              <a:t>LASSO- Embedded Approach Approach</a:t>
            </a:r>
            <a:endParaRPr lang="ko-KR" altLang="en-US" b="1" dirty="0">
              <a:solidFill>
                <a:schemeClr val="bg1"/>
              </a:solidFill>
              <a:cs typeface="Arial" pitchFamily="34" charset="0"/>
            </a:endParaRPr>
          </a:p>
        </p:txBody>
      </p:sp>
      <p:sp>
        <p:nvSpPr>
          <p:cNvPr id="10" name="TextBox 9">
            <a:extLst>
              <a:ext uri="{FF2B5EF4-FFF2-40B4-BE49-F238E27FC236}">
                <a16:creationId xmlns:a16="http://schemas.microsoft.com/office/drawing/2014/main" id="{F1E78405-081B-459A-8815-0F55E2A031F4}"/>
              </a:ext>
            </a:extLst>
          </p:cNvPr>
          <p:cNvSpPr txBox="1"/>
          <p:nvPr/>
        </p:nvSpPr>
        <p:spPr>
          <a:xfrm>
            <a:off x="8732321" y="5608169"/>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Literature Survey</a:t>
            </a:r>
            <a:endParaRPr lang="ko-KR" altLang="en-US" b="1" dirty="0">
              <a:solidFill>
                <a:schemeClr val="bg1"/>
              </a:solidFill>
              <a:cs typeface="Arial" pitchFamily="34" charset="0"/>
            </a:endParaRPr>
          </a:p>
        </p:txBody>
      </p:sp>
      <p:sp>
        <p:nvSpPr>
          <p:cNvPr id="11" name="Right Arrow 106">
            <a:extLst>
              <a:ext uri="{FF2B5EF4-FFF2-40B4-BE49-F238E27FC236}">
                <a16:creationId xmlns:a16="http://schemas.microsoft.com/office/drawing/2014/main" id="{DCA72B65-2902-42F6-80B3-D67451D2FD39}"/>
              </a:ext>
            </a:extLst>
          </p:cNvPr>
          <p:cNvSpPr/>
          <p:nvPr/>
        </p:nvSpPr>
        <p:spPr>
          <a:xfrm>
            <a:off x="884256" y="3530172"/>
            <a:ext cx="10353133" cy="79729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3" name="그룹 2">
            <a:extLst>
              <a:ext uri="{FF2B5EF4-FFF2-40B4-BE49-F238E27FC236}">
                <a16:creationId xmlns:a16="http://schemas.microsoft.com/office/drawing/2014/main" id="{558FAAF0-962E-4291-A866-6A6F25AF2871}"/>
              </a:ext>
            </a:extLst>
          </p:cNvPr>
          <p:cNvGrpSpPr/>
          <p:nvPr/>
        </p:nvGrpSpPr>
        <p:grpSpPr>
          <a:xfrm>
            <a:off x="4935235" y="3422027"/>
            <a:ext cx="1838432" cy="1013961"/>
            <a:chOff x="5653183" y="3500384"/>
            <a:chExt cx="1551069" cy="855470"/>
          </a:xfrm>
        </p:grpSpPr>
        <p:sp>
          <p:nvSpPr>
            <p:cNvPr id="14" name="Rounded Rectangle 108">
              <a:extLst>
                <a:ext uri="{FF2B5EF4-FFF2-40B4-BE49-F238E27FC236}">
                  <a16:creationId xmlns:a16="http://schemas.microsoft.com/office/drawing/2014/main" id="{BC88BCB3-0BE9-45F3-9708-E0ACA156986B}"/>
                </a:ext>
              </a:extLst>
            </p:cNvPr>
            <p:cNvSpPr/>
            <p:nvPr/>
          </p:nvSpPr>
          <p:spPr>
            <a:xfrm rot="1800000">
              <a:off x="6844212" y="3500384"/>
              <a:ext cx="360040" cy="85547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Rounded Rectangle 109">
              <a:extLst>
                <a:ext uri="{FF2B5EF4-FFF2-40B4-BE49-F238E27FC236}">
                  <a16:creationId xmlns:a16="http://schemas.microsoft.com/office/drawing/2014/main" id="{C9FC5434-61B7-46D5-BB86-45D66973A414}"/>
                </a:ext>
              </a:extLst>
            </p:cNvPr>
            <p:cNvSpPr/>
            <p:nvPr/>
          </p:nvSpPr>
          <p:spPr>
            <a:xfrm rot="1800000">
              <a:off x="6447203" y="3500384"/>
              <a:ext cx="360040" cy="85547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6" name="Rounded Rectangle 110">
              <a:extLst>
                <a:ext uri="{FF2B5EF4-FFF2-40B4-BE49-F238E27FC236}">
                  <a16:creationId xmlns:a16="http://schemas.microsoft.com/office/drawing/2014/main" id="{C8E43443-8DBB-4820-BD42-DCCD99C78186}"/>
                </a:ext>
              </a:extLst>
            </p:cNvPr>
            <p:cNvSpPr/>
            <p:nvPr/>
          </p:nvSpPr>
          <p:spPr>
            <a:xfrm rot="1800000">
              <a:off x="6050193" y="3500384"/>
              <a:ext cx="360040" cy="85547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ounded Rectangle 111">
              <a:extLst>
                <a:ext uri="{FF2B5EF4-FFF2-40B4-BE49-F238E27FC236}">
                  <a16:creationId xmlns:a16="http://schemas.microsoft.com/office/drawing/2014/main" id="{B3FCE93D-1644-4400-BAD7-64F35A0C9260}"/>
                </a:ext>
              </a:extLst>
            </p:cNvPr>
            <p:cNvSpPr/>
            <p:nvPr/>
          </p:nvSpPr>
          <p:spPr>
            <a:xfrm rot="1800000">
              <a:off x="5653183" y="3500384"/>
              <a:ext cx="360040" cy="8554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8" name="TextBox 17">
            <a:extLst>
              <a:ext uri="{FF2B5EF4-FFF2-40B4-BE49-F238E27FC236}">
                <a16:creationId xmlns:a16="http://schemas.microsoft.com/office/drawing/2014/main" id="{AFE66262-7473-4F94-B35A-3F0FD2E54422}"/>
              </a:ext>
            </a:extLst>
          </p:cNvPr>
          <p:cNvSpPr txBox="1"/>
          <p:nvPr/>
        </p:nvSpPr>
        <p:spPr>
          <a:xfrm>
            <a:off x="1135468" y="3776610"/>
            <a:ext cx="278339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Doctor’s Recommendation</a:t>
            </a:r>
            <a:endParaRPr lang="ko-KR" altLang="en-US" sz="14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id="{57817E76-E8A1-4347-9080-178D6445D405}"/>
              </a:ext>
            </a:extLst>
          </p:cNvPr>
          <p:cNvGrpSpPr/>
          <p:nvPr/>
        </p:nvGrpSpPr>
        <p:grpSpPr>
          <a:xfrm>
            <a:off x="1568383" y="1749031"/>
            <a:ext cx="3055868" cy="691039"/>
            <a:chOff x="2911792" y="4330939"/>
            <a:chExt cx="1996919" cy="691039"/>
          </a:xfrm>
        </p:grpSpPr>
        <p:sp>
          <p:nvSpPr>
            <p:cNvPr id="20" name="TextBox 19">
              <a:extLst>
                <a:ext uri="{FF2B5EF4-FFF2-40B4-BE49-F238E27FC236}">
                  <a16:creationId xmlns:a16="http://schemas.microsoft.com/office/drawing/2014/main" id="{BEAFD808-96D7-4A2E-8ABE-E3B6578B473A}"/>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Referred to medical articles, textbooks and research papers.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30F4C48-47B4-4718-BA92-4EDE9DD17A0E}"/>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Literature Survey</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70A74F8E-35EC-44F5-A8EE-171849E1B0A7}"/>
              </a:ext>
            </a:extLst>
          </p:cNvPr>
          <p:cNvGrpSpPr/>
          <p:nvPr/>
        </p:nvGrpSpPr>
        <p:grpSpPr>
          <a:xfrm>
            <a:off x="954614" y="2757281"/>
            <a:ext cx="3055868" cy="875705"/>
            <a:chOff x="2911792" y="4330939"/>
            <a:chExt cx="1996919" cy="875705"/>
          </a:xfrm>
        </p:grpSpPr>
        <p:sp>
          <p:nvSpPr>
            <p:cNvPr id="23" name="TextBox 22">
              <a:extLst>
                <a:ext uri="{FF2B5EF4-FFF2-40B4-BE49-F238E27FC236}">
                  <a16:creationId xmlns:a16="http://schemas.microsoft.com/office/drawing/2014/main" id="{1BC228A7-D9C5-46D8-B34B-AFEBAC994E90}"/>
                </a:ext>
              </a:extLst>
            </p:cNvPr>
            <p:cNvSpPr txBox="1"/>
            <p:nvPr/>
          </p:nvSpPr>
          <p:spPr>
            <a:xfrm>
              <a:off x="2911795" y="4560313"/>
              <a:ext cx="199691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To obtain the subset of predictors that minimizes prediction error for a quantitative response variables.</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C2540C1-E981-4D5C-B653-18243E60E649}"/>
                </a:ext>
              </a:extLst>
            </p:cNvPr>
            <p:cNvSpPr txBox="1"/>
            <p:nvPr/>
          </p:nvSpPr>
          <p:spPr>
            <a:xfrm>
              <a:off x="2911792" y="4330939"/>
              <a:ext cx="1996914" cy="307777"/>
            </a:xfrm>
            <a:prstGeom prst="rect">
              <a:avLst/>
            </a:prstGeom>
            <a:noFill/>
          </p:spPr>
          <p:txBody>
            <a:bodyPr wrap="square" rtlCol="0">
              <a:spAutoFit/>
            </a:bodyPr>
            <a:lstStyle/>
            <a:p>
              <a:pPr algn="r"/>
              <a:r>
                <a:rPr lang="en-IN" altLang="ko-KR" sz="1400" b="1" dirty="0">
                  <a:solidFill>
                    <a:schemeClr val="tx1">
                      <a:lumMod val="75000"/>
                      <a:lumOff val="25000"/>
                    </a:schemeClr>
                  </a:solidFill>
                  <a:cs typeface="Arial" pitchFamily="34" charset="0"/>
                </a:rPr>
                <a:t>LASSO</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2DC92390-A872-453E-BF56-BDFDB2BA5AF1}"/>
              </a:ext>
            </a:extLst>
          </p:cNvPr>
          <p:cNvGrpSpPr/>
          <p:nvPr/>
        </p:nvGrpSpPr>
        <p:grpSpPr>
          <a:xfrm>
            <a:off x="954614" y="4207641"/>
            <a:ext cx="3055868" cy="691039"/>
            <a:chOff x="2911792" y="4330939"/>
            <a:chExt cx="1996919" cy="691039"/>
          </a:xfrm>
        </p:grpSpPr>
        <p:sp>
          <p:nvSpPr>
            <p:cNvPr id="26" name="TextBox 25">
              <a:extLst>
                <a:ext uri="{FF2B5EF4-FFF2-40B4-BE49-F238E27FC236}">
                  <a16:creationId xmlns:a16="http://schemas.microsoft.com/office/drawing/2014/main" id="{42157309-9E05-4C36-B74C-A8103EF1A570}"/>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Removed the least correlated and insignificant variables.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C4CE98A-8529-4874-8DF2-83516633D33D}"/>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Correlation Matrix</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34176FA1-FC3B-4C7D-99C3-7103A2C39359}"/>
              </a:ext>
            </a:extLst>
          </p:cNvPr>
          <p:cNvGrpSpPr/>
          <p:nvPr/>
        </p:nvGrpSpPr>
        <p:grpSpPr>
          <a:xfrm>
            <a:off x="1568383" y="5225939"/>
            <a:ext cx="3055868" cy="506373"/>
            <a:chOff x="2911792" y="4330939"/>
            <a:chExt cx="1996919" cy="506373"/>
          </a:xfrm>
        </p:grpSpPr>
        <p:sp>
          <p:nvSpPr>
            <p:cNvPr id="29" name="TextBox 28">
              <a:extLst>
                <a:ext uri="{FF2B5EF4-FFF2-40B4-BE49-F238E27FC236}">
                  <a16:creationId xmlns:a16="http://schemas.microsoft.com/office/drawing/2014/main" id="{D9A378A8-91B4-41F8-9E78-2D8B91E4DCEF}"/>
                </a:ext>
              </a:extLst>
            </p:cNvPr>
            <p:cNvSpPr txBox="1"/>
            <p:nvPr/>
          </p:nvSpPr>
          <p:spPr>
            <a:xfrm>
              <a:off x="2911795" y="4560313"/>
              <a:ext cx="199691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Main focus is to reduce the AIC. </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640BCF2-2939-49A8-81F8-36420F6AA562}"/>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Criterion Based Approach</a:t>
              </a:r>
              <a:endParaRPr lang="ko-KR" altLang="en-US" sz="1400" b="1" dirty="0">
                <a:solidFill>
                  <a:schemeClr val="tx1">
                    <a:lumMod val="75000"/>
                    <a:lumOff val="25000"/>
                  </a:schemeClr>
                </a:solidFill>
                <a:cs typeface="Arial" pitchFamily="34" charset="0"/>
              </a:endParaRPr>
            </a:p>
          </p:txBody>
        </p:sp>
      </p:grpSp>
      <p:cxnSp>
        <p:nvCxnSpPr>
          <p:cNvPr id="31" name="Elbow Connector 125">
            <a:extLst>
              <a:ext uri="{FF2B5EF4-FFF2-40B4-BE49-F238E27FC236}">
                <a16:creationId xmlns:a16="http://schemas.microsoft.com/office/drawing/2014/main" id="{41F6C7FF-1316-4662-8CCE-3920311407C9}"/>
              </a:ext>
            </a:extLst>
          </p:cNvPr>
          <p:cNvCxnSpPr>
            <a:cxnSpLocks/>
            <a:stCxn id="17" idx="0"/>
          </p:cNvCxnSpPr>
          <p:nvPr/>
        </p:nvCxnSpPr>
        <p:spPr>
          <a:xfrm rot="16200000" flipV="1">
            <a:off x="4515176" y="2603028"/>
            <a:ext cx="340650" cy="143319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126">
            <a:extLst>
              <a:ext uri="{FF2B5EF4-FFF2-40B4-BE49-F238E27FC236}">
                <a16:creationId xmlns:a16="http://schemas.microsoft.com/office/drawing/2014/main" id="{F681BF12-9372-421E-990A-A54AE1E966FB}"/>
              </a:ext>
            </a:extLst>
          </p:cNvPr>
          <p:cNvCxnSpPr>
            <a:cxnSpLocks/>
            <a:stCxn id="15" idx="0"/>
          </p:cNvCxnSpPr>
          <p:nvPr/>
        </p:nvCxnSpPr>
        <p:spPr>
          <a:xfrm rot="16200000" flipV="1">
            <a:off x="4798861" y="1945586"/>
            <a:ext cx="1369747" cy="1718980"/>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27">
            <a:extLst>
              <a:ext uri="{FF2B5EF4-FFF2-40B4-BE49-F238E27FC236}">
                <a16:creationId xmlns:a16="http://schemas.microsoft.com/office/drawing/2014/main" id="{80D0A0F7-79D6-444A-9A9C-41D0539D198A}"/>
              </a:ext>
            </a:extLst>
          </p:cNvPr>
          <p:cNvCxnSpPr>
            <a:stCxn id="16" idx="2"/>
            <a:endCxn id="26" idx="3"/>
          </p:cNvCxnSpPr>
          <p:nvPr/>
        </p:nvCxnSpPr>
        <p:spPr>
          <a:xfrm rot="5400000">
            <a:off x="4538190" y="3840357"/>
            <a:ext cx="299783" cy="1355198"/>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128">
            <a:extLst>
              <a:ext uri="{FF2B5EF4-FFF2-40B4-BE49-F238E27FC236}">
                <a16:creationId xmlns:a16="http://schemas.microsoft.com/office/drawing/2014/main" id="{4D93B356-5731-4338-95DC-857D7AD1A189}"/>
              </a:ext>
            </a:extLst>
          </p:cNvPr>
          <p:cNvCxnSpPr>
            <a:stCxn id="14" idx="2"/>
            <a:endCxn id="29" idx="3"/>
          </p:cNvCxnSpPr>
          <p:nvPr/>
        </p:nvCxnSpPr>
        <p:spPr>
          <a:xfrm rot="5400000">
            <a:off x="4852654" y="4139662"/>
            <a:ext cx="1225748" cy="168255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58F6CFE-04BD-4B4E-9766-01AF05A74B9D}"/>
              </a:ext>
            </a:extLst>
          </p:cNvPr>
          <p:cNvSpPr/>
          <p:nvPr/>
        </p:nvSpPr>
        <p:spPr>
          <a:xfrm>
            <a:off x="7813943" y="4692889"/>
            <a:ext cx="3035831" cy="369332"/>
          </a:xfrm>
          <a:prstGeom prst="rect">
            <a:avLst/>
          </a:prstGeom>
        </p:spPr>
        <p:txBody>
          <a:bodyPr wrap="none">
            <a:spAutoFit/>
          </a:bodyPr>
          <a:lstStyle/>
          <a:p>
            <a:pPr algn="ctr"/>
            <a:r>
              <a:rPr lang="en-US" altLang="ko-KR" b="1" dirty="0">
                <a:solidFill>
                  <a:schemeClr val="bg1"/>
                </a:solidFill>
                <a:cs typeface="Arial" pitchFamily="34" charset="0"/>
              </a:rPr>
              <a:t>Criterion Based Approach</a:t>
            </a: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5E42F5D3-6FDC-4E11-84B1-DCD0F82FB8D4}"/>
              </a:ext>
            </a:extLst>
          </p:cNvPr>
          <p:cNvSpPr/>
          <p:nvPr/>
        </p:nvSpPr>
        <p:spPr>
          <a:xfrm>
            <a:off x="7728407" y="3737250"/>
            <a:ext cx="3121367" cy="369332"/>
          </a:xfrm>
          <a:prstGeom prst="rect">
            <a:avLst/>
          </a:prstGeom>
        </p:spPr>
        <p:txBody>
          <a:bodyPr wrap="none">
            <a:spAutoFit/>
          </a:bodyPr>
          <a:lstStyle/>
          <a:p>
            <a:pPr algn="ctr"/>
            <a:r>
              <a:rPr lang="en-US" altLang="ko-KR" b="1" dirty="0">
                <a:solidFill>
                  <a:schemeClr val="bg1"/>
                </a:solidFill>
                <a:cs typeface="Arial" pitchFamily="34" charset="0"/>
              </a:rPr>
              <a:t>Doctor’s Recommendation</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37188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chemeClr val="accent2">
                    <a:lumMod val="50000"/>
                  </a:schemeClr>
                </a:solidFill>
              </a:rPr>
              <a:t>Brainstorming Our Final Variables</a:t>
            </a:r>
          </a:p>
        </p:txBody>
      </p:sp>
      <p:sp>
        <p:nvSpPr>
          <p:cNvPr id="16" name="Block Arc 15">
            <a:extLst>
              <a:ext uri="{FF2B5EF4-FFF2-40B4-BE49-F238E27FC236}">
                <a16:creationId xmlns:a16="http://schemas.microsoft.com/office/drawing/2014/main" id="{5D9435BF-688A-4DBE-AB35-59ED859C27A2}"/>
              </a:ext>
            </a:extLst>
          </p:cNvPr>
          <p:cNvSpPr/>
          <p:nvPr/>
        </p:nvSpPr>
        <p:spPr>
          <a:xfrm>
            <a:off x="3884865" y="2215846"/>
            <a:ext cx="4451847" cy="4451846"/>
          </a:xfrm>
          <a:prstGeom prst="blockArc">
            <a:avLst>
              <a:gd name="adj1" fmla="val 10800000"/>
              <a:gd name="adj2" fmla="val 21568928"/>
              <a:gd name="adj3" fmla="val 10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7" name="Block Arc 16">
            <a:extLst>
              <a:ext uri="{FF2B5EF4-FFF2-40B4-BE49-F238E27FC236}">
                <a16:creationId xmlns:a16="http://schemas.microsoft.com/office/drawing/2014/main" id="{AB39865D-2303-470B-9802-F4718873063F}"/>
              </a:ext>
            </a:extLst>
          </p:cNvPr>
          <p:cNvSpPr/>
          <p:nvPr/>
        </p:nvSpPr>
        <p:spPr>
          <a:xfrm>
            <a:off x="5055249" y="3386230"/>
            <a:ext cx="2111078" cy="2111078"/>
          </a:xfrm>
          <a:prstGeom prst="blockArc">
            <a:avLst>
              <a:gd name="adj1" fmla="val 10800000"/>
              <a:gd name="adj2" fmla="val 21560194"/>
              <a:gd name="adj3" fmla="val 2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8" name="Block Arc 17">
            <a:extLst>
              <a:ext uri="{FF2B5EF4-FFF2-40B4-BE49-F238E27FC236}">
                <a16:creationId xmlns:a16="http://schemas.microsoft.com/office/drawing/2014/main" id="{084D3FF7-EEF2-4CFA-9EA5-1EF1E8BABC30}"/>
              </a:ext>
            </a:extLst>
          </p:cNvPr>
          <p:cNvSpPr/>
          <p:nvPr/>
        </p:nvSpPr>
        <p:spPr>
          <a:xfrm>
            <a:off x="4481166" y="2812147"/>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Freeform 18">
            <a:extLst>
              <a:ext uri="{FF2B5EF4-FFF2-40B4-BE49-F238E27FC236}">
                <a16:creationId xmlns:a16="http://schemas.microsoft.com/office/drawing/2014/main" id="{C5E2B0AD-9674-437F-B6B8-07A2879B2C16}"/>
              </a:ext>
            </a:extLst>
          </p:cNvPr>
          <p:cNvSpPr>
            <a:spLocks/>
          </p:cNvSpPr>
          <p:nvPr/>
        </p:nvSpPr>
        <p:spPr bwMode="auto">
          <a:xfrm>
            <a:off x="6491831"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0" name="Freeform 18">
            <a:extLst>
              <a:ext uri="{FF2B5EF4-FFF2-40B4-BE49-F238E27FC236}">
                <a16:creationId xmlns:a16="http://schemas.microsoft.com/office/drawing/2014/main" id="{263B4579-0D98-4AD5-B551-3A0FAD3CA1F2}"/>
              </a:ext>
            </a:extLst>
          </p:cNvPr>
          <p:cNvSpPr>
            <a:spLocks/>
          </p:cNvSpPr>
          <p:nvPr/>
        </p:nvSpPr>
        <p:spPr bwMode="auto">
          <a:xfrm flipH="1">
            <a:off x="3324625"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1" name="Oval 20">
            <a:extLst>
              <a:ext uri="{FF2B5EF4-FFF2-40B4-BE49-F238E27FC236}">
                <a16:creationId xmlns:a16="http://schemas.microsoft.com/office/drawing/2014/main" id="{94EFB998-75BD-4AA3-9AAD-CF68D055E5CE}"/>
              </a:ext>
            </a:extLst>
          </p:cNvPr>
          <p:cNvSpPr/>
          <p:nvPr/>
        </p:nvSpPr>
        <p:spPr>
          <a:xfrm>
            <a:off x="7023976" y="3048697"/>
            <a:ext cx="439759" cy="439759"/>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0FA02557-15FB-4149-A34F-92A5A271444B}"/>
              </a:ext>
            </a:extLst>
          </p:cNvPr>
          <p:cNvSpPr/>
          <p:nvPr/>
        </p:nvSpPr>
        <p:spPr>
          <a:xfrm>
            <a:off x="4876663" y="3041189"/>
            <a:ext cx="439759" cy="45651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4CD93D60-31BF-48CC-9CBA-2887D54CC249}"/>
              </a:ext>
            </a:extLst>
          </p:cNvPr>
          <p:cNvSpPr/>
          <p:nvPr/>
        </p:nvSpPr>
        <p:spPr>
          <a:xfrm>
            <a:off x="6840340" y="2228058"/>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Isosceles Triangle 41">
            <a:extLst>
              <a:ext uri="{FF2B5EF4-FFF2-40B4-BE49-F238E27FC236}">
                <a16:creationId xmlns:a16="http://schemas.microsoft.com/office/drawing/2014/main" id="{0B75878A-A0C2-4D00-B7FD-D32DF2626BE1}"/>
              </a:ext>
            </a:extLst>
          </p:cNvPr>
          <p:cNvSpPr/>
          <p:nvPr/>
        </p:nvSpPr>
        <p:spPr>
          <a:xfrm>
            <a:off x="6983146" y="2333571"/>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ounded Rectangle 29">
            <a:extLst>
              <a:ext uri="{FF2B5EF4-FFF2-40B4-BE49-F238E27FC236}">
                <a16:creationId xmlns:a16="http://schemas.microsoft.com/office/drawing/2014/main" id="{6CB72988-CDB7-416B-8AF5-7C64410BE1CE}"/>
              </a:ext>
            </a:extLst>
          </p:cNvPr>
          <p:cNvSpPr/>
          <p:nvPr/>
        </p:nvSpPr>
        <p:spPr>
          <a:xfrm>
            <a:off x="4976960" y="3152662"/>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ounded Rectangle 24">
            <a:extLst>
              <a:ext uri="{FF2B5EF4-FFF2-40B4-BE49-F238E27FC236}">
                <a16:creationId xmlns:a16="http://schemas.microsoft.com/office/drawing/2014/main" id="{84E284D4-66D9-4AB6-9C77-AE4CD9831BF6}"/>
              </a:ext>
            </a:extLst>
          </p:cNvPr>
          <p:cNvSpPr/>
          <p:nvPr/>
        </p:nvSpPr>
        <p:spPr>
          <a:xfrm>
            <a:off x="7128652" y="3172400"/>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6">
            <a:extLst>
              <a:ext uri="{FF2B5EF4-FFF2-40B4-BE49-F238E27FC236}">
                <a16:creationId xmlns:a16="http://schemas.microsoft.com/office/drawing/2014/main" id="{E607752E-5390-43D6-9E85-57085AF49FDA}"/>
              </a:ext>
            </a:extLst>
          </p:cNvPr>
          <p:cNvSpPr/>
          <p:nvPr/>
        </p:nvSpPr>
        <p:spPr>
          <a:xfrm>
            <a:off x="5101182" y="2215847"/>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1053EBE0-C2ED-496B-8A46-B5E18C327E8B}"/>
              </a:ext>
            </a:extLst>
          </p:cNvPr>
          <p:cNvSpPr/>
          <p:nvPr/>
        </p:nvSpPr>
        <p:spPr>
          <a:xfrm>
            <a:off x="5890907" y="2600387"/>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D7809619-B912-49B2-89F3-C4E6A8A70B47}"/>
              </a:ext>
            </a:extLst>
          </p:cNvPr>
          <p:cNvSpPr/>
          <p:nvPr/>
        </p:nvSpPr>
        <p:spPr>
          <a:xfrm>
            <a:off x="7433165" y="3805312"/>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35032F8-8142-40F1-8565-E3E0A355C4B0}"/>
              </a:ext>
            </a:extLst>
          </p:cNvPr>
          <p:cNvSpPr/>
          <p:nvPr/>
        </p:nvSpPr>
        <p:spPr>
          <a:xfrm>
            <a:off x="4344586" y="3795810"/>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15">
            <a:extLst>
              <a:ext uri="{FF2B5EF4-FFF2-40B4-BE49-F238E27FC236}">
                <a16:creationId xmlns:a16="http://schemas.microsoft.com/office/drawing/2014/main" id="{442DB8F2-4A57-49E1-96AE-4873C0DA8247}"/>
              </a:ext>
            </a:extLst>
          </p:cNvPr>
          <p:cNvSpPr/>
          <p:nvPr/>
        </p:nvSpPr>
        <p:spPr>
          <a:xfrm rot="14270044">
            <a:off x="7533923" y="3900984"/>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22">
            <a:extLst>
              <a:ext uri="{FF2B5EF4-FFF2-40B4-BE49-F238E27FC236}">
                <a16:creationId xmlns:a16="http://schemas.microsoft.com/office/drawing/2014/main" id="{936375E1-5C97-4E03-B16C-AEA7D3CDF465}"/>
              </a:ext>
            </a:extLst>
          </p:cNvPr>
          <p:cNvSpPr/>
          <p:nvPr/>
        </p:nvSpPr>
        <p:spPr>
          <a:xfrm rot="19800000">
            <a:off x="5200909" y="2307472"/>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
            <a:extLst>
              <a:ext uri="{FF2B5EF4-FFF2-40B4-BE49-F238E27FC236}">
                <a16:creationId xmlns:a16="http://schemas.microsoft.com/office/drawing/2014/main" id="{6F34D9EB-299D-47AA-8AB7-A79EA5B5D5B1}"/>
              </a:ext>
            </a:extLst>
          </p:cNvPr>
          <p:cNvSpPr/>
          <p:nvPr/>
        </p:nvSpPr>
        <p:spPr>
          <a:xfrm>
            <a:off x="6006919" y="2708477"/>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ounded Rectangle 24">
            <a:extLst>
              <a:ext uri="{FF2B5EF4-FFF2-40B4-BE49-F238E27FC236}">
                <a16:creationId xmlns:a16="http://schemas.microsoft.com/office/drawing/2014/main" id="{88ACD966-2B57-4975-96BD-2765E7AE64A5}"/>
              </a:ext>
            </a:extLst>
          </p:cNvPr>
          <p:cNvSpPr>
            <a:spLocks noChangeAspect="1"/>
          </p:cNvSpPr>
          <p:nvPr/>
        </p:nvSpPr>
        <p:spPr>
          <a:xfrm>
            <a:off x="4465300" y="3933428"/>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34">
            <a:extLst>
              <a:ext uri="{FF2B5EF4-FFF2-40B4-BE49-F238E27FC236}">
                <a16:creationId xmlns:a16="http://schemas.microsoft.com/office/drawing/2014/main" id="{5723C3B6-3168-4A15-950F-D9E86ACFC677}"/>
              </a:ext>
            </a:extLst>
          </p:cNvPr>
          <p:cNvSpPr/>
          <p:nvPr/>
        </p:nvSpPr>
        <p:spPr>
          <a:xfrm>
            <a:off x="7802961" y="3157973"/>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50E91291-0C43-4FC8-A951-AB9009BE5A20}"/>
              </a:ext>
            </a:extLst>
          </p:cNvPr>
          <p:cNvSpPr/>
          <p:nvPr/>
        </p:nvSpPr>
        <p:spPr>
          <a:xfrm>
            <a:off x="3919187" y="3190442"/>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ounded Rectangle 9">
            <a:extLst>
              <a:ext uri="{FF2B5EF4-FFF2-40B4-BE49-F238E27FC236}">
                <a16:creationId xmlns:a16="http://schemas.microsoft.com/office/drawing/2014/main" id="{D7D0EEB0-C79B-45AB-9D2F-DDCDA9959A52}"/>
              </a:ext>
            </a:extLst>
          </p:cNvPr>
          <p:cNvSpPr>
            <a:spLocks/>
          </p:cNvSpPr>
          <p:nvPr/>
        </p:nvSpPr>
        <p:spPr>
          <a:xfrm>
            <a:off x="4019723" y="3297417"/>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8" name="Freeform 39">
            <a:extLst>
              <a:ext uri="{FF2B5EF4-FFF2-40B4-BE49-F238E27FC236}">
                <a16:creationId xmlns:a16="http://schemas.microsoft.com/office/drawing/2014/main" id="{50175781-A853-445F-9C29-D6C2DC63A7A4}"/>
              </a:ext>
            </a:extLst>
          </p:cNvPr>
          <p:cNvSpPr>
            <a:spLocks noChangeAspect="1"/>
          </p:cNvSpPr>
          <p:nvPr/>
        </p:nvSpPr>
        <p:spPr>
          <a:xfrm rot="8580000">
            <a:off x="7903179" y="3264041"/>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Oval 38">
            <a:extLst>
              <a:ext uri="{FF2B5EF4-FFF2-40B4-BE49-F238E27FC236}">
                <a16:creationId xmlns:a16="http://schemas.microsoft.com/office/drawing/2014/main" id="{80ECCFB3-FE8D-4055-A932-879A44622B97}"/>
              </a:ext>
            </a:extLst>
          </p:cNvPr>
          <p:cNvSpPr/>
          <p:nvPr/>
        </p:nvSpPr>
        <p:spPr>
          <a:xfrm>
            <a:off x="5890908" y="3260199"/>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id="{5C8FB2EB-E906-40E1-9A90-F18622E76749}"/>
              </a:ext>
            </a:extLst>
          </p:cNvPr>
          <p:cNvSpPr/>
          <p:nvPr/>
        </p:nvSpPr>
        <p:spPr>
          <a:xfrm>
            <a:off x="5067467" y="3660698"/>
            <a:ext cx="439759" cy="423521"/>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a16="http://schemas.microsoft.com/office/drawing/2014/main" id="{178C910E-81E0-464D-988C-B9D2F0787C1B}"/>
              </a:ext>
            </a:extLst>
          </p:cNvPr>
          <p:cNvSpPr/>
          <p:nvPr/>
        </p:nvSpPr>
        <p:spPr>
          <a:xfrm>
            <a:off x="6741981" y="3644201"/>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7">
            <a:extLst>
              <a:ext uri="{FF2B5EF4-FFF2-40B4-BE49-F238E27FC236}">
                <a16:creationId xmlns:a16="http://schemas.microsoft.com/office/drawing/2014/main" id="{A79993BD-02F1-4608-A87D-6CF0D95AB1B1}"/>
              </a:ext>
            </a:extLst>
          </p:cNvPr>
          <p:cNvSpPr>
            <a:spLocks noChangeAspect="1"/>
          </p:cNvSpPr>
          <p:nvPr/>
        </p:nvSpPr>
        <p:spPr>
          <a:xfrm>
            <a:off x="5167990" y="3753115"/>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Donut 6">
            <a:extLst>
              <a:ext uri="{FF2B5EF4-FFF2-40B4-BE49-F238E27FC236}">
                <a16:creationId xmlns:a16="http://schemas.microsoft.com/office/drawing/2014/main" id="{3AA61488-6F61-4FF4-B67F-316119F2ADF0}"/>
              </a:ext>
            </a:extLst>
          </p:cNvPr>
          <p:cNvSpPr>
            <a:spLocks noChangeAspect="1"/>
          </p:cNvSpPr>
          <p:nvPr/>
        </p:nvSpPr>
        <p:spPr>
          <a:xfrm>
            <a:off x="6856564" y="3753115"/>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Rounded Rectangle 9">
            <a:extLst>
              <a:ext uri="{FF2B5EF4-FFF2-40B4-BE49-F238E27FC236}">
                <a16:creationId xmlns:a16="http://schemas.microsoft.com/office/drawing/2014/main" id="{C365E374-694B-4735-A440-915DC6ECBDB8}"/>
              </a:ext>
            </a:extLst>
          </p:cNvPr>
          <p:cNvSpPr>
            <a:spLocks/>
          </p:cNvSpPr>
          <p:nvPr/>
        </p:nvSpPr>
        <p:spPr>
          <a:xfrm>
            <a:off x="5991443" y="3374285"/>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aphicFrame>
        <p:nvGraphicFramePr>
          <p:cNvPr id="5" name="Table 5">
            <a:extLst>
              <a:ext uri="{FF2B5EF4-FFF2-40B4-BE49-F238E27FC236}">
                <a16:creationId xmlns:a16="http://schemas.microsoft.com/office/drawing/2014/main" id="{8660EE96-4299-4886-A655-47EB0F8D7583}"/>
              </a:ext>
            </a:extLst>
          </p:cNvPr>
          <p:cNvGraphicFramePr>
            <a:graphicFrameLocks noGrp="1"/>
          </p:cNvGraphicFramePr>
          <p:nvPr>
            <p:extLst>
              <p:ext uri="{D42A27DB-BD31-4B8C-83A1-F6EECF244321}">
                <p14:modId xmlns:p14="http://schemas.microsoft.com/office/powerpoint/2010/main" val="2175201393"/>
              </p:ext>
            </p:extLst>
          </p:nvPr>
        </p:nvGraphicFramePr>
        <p:xfrm>
          <a:off x="688963" y="1239961"/>
          <a:ext cx="2356224" cy="2926080"/>
        </p:xfrm>
        <a:graphic>
          <a:graphicData uri="http://schemas.openxmlformats.org/drawingml/2006/table">
            <a:tbl>
              <a:tblPr firstRow="1" bandRow="1">
                <a:tableStyleId>{5C22544A-7EE6-4342-B048-85BDC9FD1C3A}</a:tableStyleId>
              </a:tblPr>
              <a:tblGrid>
                <a:gridCol w="2356224">
                  <a:extLst>
                    <a:ext uri="{9D8B030D-6E8A-4147-A177-3AD203B41FA5}">
                      <a16:colId xmlns:a16="http://schemas.microsoft.com/office/drawing/2014/main" val="1768863136"/>
                    </a:ext>
                  </a:extLst>
                </a:gridCol>
              </a:tblGrid>
              <a:tr h="355532">
                <a:tc>
                  <a:txBody>
                    <a:bodyPr/>
                    <a:lstStyle/>
                    <a:p>
                      <a:r>
                        <a:rPr lang="en-US"/>
                        <a:t>Variables</a:t>
                      </a:r>
                    </a:p>
                  </a:txBody>
                  <a:tcPr/>
                </a:tc>
                <a:extLst>
                  <a:ext uri="{0D108BD9-81ED-4DB2-BD59-A6C34878D82A}">
                    <a16:rowId xmlns:a16="http://schemas.microsoft.com/office/drawing/2014/main" val="3704204738"/>
                  </a:ext>
                </a:extLst>
              </a:tr>
              <a:tr h="355532">
                <a:tc>
                  <a:txBody>
                    <a:bodyPr/>
                    <a:lstStyle/>
                    <a:p>
                      <a:r>
                        <a:rPr lang="en-US"/>
                        <a:t>Age</a:t>
                      </a:r>
                    </a:p>
                  </a:txBody>
                  <a:tcPr/>
                </a:tc>
                <a:extLst>
                  <a:ext uri="{0D108BD9-81ED-4DB2-BD59-A6C34878D82A}">
                    <a16:rowId xmlns:a16="http://schemas.microsoft.com/office/drawing/2014/main" val="1624578278"/>
                  </a:ext>
                </a:extLst>
              </a:tr>
              <a:tr h="355532">
                <a:tc>
                  <a:txBody>
                    <a:bodyPr/>
                    <a:lstStyle/>
                    <a:p>
                      <a:r>
                        <a:rPr lang="en-US" dirty="0"/>
                        <a:t>BMI</a:t>
                      </a:r>
                    </a:p>
                  </a:txBody>
                  <a:tcPr/>
                </a:tc>
                <a:extLst>
                  <a:ext uri="{0D108BD9-81ED-4DB2-BD59-A6C34878D82A}">
                    <a16:rowId xmlns:a16="http://schemas.microsoft.com/office/drawing/2014/main" val="837944372"/>
                  </a:ext>
                </a:extLst>
              </a:tr>
              <a:tr h="355532">
                <a:tc>
                  <a:txBody>
                    <a:bodyPr/>
                    <a:lstStyle/>
                    <a:p>
                      <a:r>
                        <a:rPr lang="en-US"/>
                        <a:t>PVD</a:t>
                      </a:r>
                    </a:p>
                  </a:txBody>
                  <a:tcPr/>
                </a:tc>
                <a:extLst>
                  <a:ext uri="{0D108BD9-81ED-4DB2-BD59-A6C34878D82A}">
                    <a16:rowId xmlns:a16="http://schemas.microsoft.com/office/drawing/2014/main" val="278234264"/>
                  </a:ext>
                </a:extLst>
              </a:tr>
              <a:tr h="355532">
                <a:tc>
                  <a:txBody>
                    <a:bodyPr/>
                    <a:lstStyle/>
                    <a:p>
                      <a:r>
                        <a:rPr lang="en-US"/>
                        <a:t>Anemia</a:t>
                      </a:r>
                    </a:p>
                  </a:txBody>
                  <a:tcPr/>
                </a:tc>
                <a:extLst>
                  <a:ext uri="{0D108BD9-81ED-4DB2-BD59-A6C34878D82A}">
                    <a16:rowId xmlns:a16="http://schemas.microsoft.com/office/drawing/2014/main" val="4272974903"/>
                  </a:ext>
                </a:extLst>
              </a:tr>
              <a:tr h="355532">
                <a:tc>
                  <a:txBody>
                    <a:bodyPr/>
                    <a:lstStyle/>
                    <a:p>
                      <a:r>
                        <a:rPr lang="en-US"/>
                        <a:t>Fam Diabetes</a:t>
                      </a:r>
                    </a:p>
                  </a:txBody>
                  <a:tcPr/>
                </a:tc>
                <a:extLst>
                  <a:ext uri="{0D108BD9-81ED-4DB2-BD59-A6C34878D82A}">
                    <a16:rowId xmlns:a16="http://schemas.microsoft.com/office/drawing/2014/main" val="3659545777"/>
                  </a:ext>
                </a:extLst>
              </a:tr>
              <a:tr h="355532">
                <a:tc>
                  <a:txBody>
                    <a:bodyPr/>
                    <a:lstStyle/>
                    <a:p>
                      <a:r>
                        <a:rPr lang="en-US"/>
                        <a:t>Fam CVD</a:t>
                      </a:r>
                    </a:p>
                  </a:txBody>
                  <a:tcPr/>
                </a:tc>
                <a:extLst>
                  <a:ext uri="{0D108BD9-81ED-4DB2-BD59-A6C34878D82A}">
                    <a16:rowId xmlns:a16="http://schemas.microsoft.com/office/drawing/2014/main" val="2395562023"/>
                  </a:ext>
                </a:extLst>
              </a:tr>
              <a:tr h="355532">
                <a:tc>
                  <a:txBody>
                    <a:bodyPr/>
                    <a:lstStyle/>
                    <a:p>
                      <a:r>
                        <a:rPr lang="en-US" dirty="0"/>
                        <a:t>Race group (Black)</a:t>
                      </a:r>
                    </a:p>
                  </a:txBody>
                  <a:tcPr/>
                </a:tc>
                <a:extLst>
                  <a:ext uri="{0D108BD9-81ED-4DB2-BD59-A6C34878D82A}">
                    <a16:rowId xmlns:a16="http://schemas.microsoft.com/office/drawing/2014/main" val="3045810055"/>
                  </a:ext>
                </a:extLst>
              </a:tr>
            </a:tbl>
          </a:graphicData>
        </a:graphic>
      </p:graphicFrame>
      <p:graphicFrame>
        <p:nvGraphicFramePr>
          <p:cNvPr id="7" name="Table 7">
            <a:extLst>
              <a:ext uri="{FF2B5EF4-FFF2-40B4-BE49-F238E27FC236}">
                <a16:creationId xmlns:a16="http://schemas.microsoft.com/office/drawing/2014/main" id="{6D6EBF76-BD8E-4548-BD34-F6407EF06BA6}"/>
              </a:ext>
            </a:extLst>
          </p:cNvPr>
          <p:cNvGraphicFramePr>
            <a:graphicFrameLocks noGrp="1"/>
          </p:cNvGraphicFramePr>
          <p:nvPr>
            <p:extLst>
              <p:ext uri="{D42A27DB-BD31-4B8C-83A1-F6EECF244321}">
                <p14:modId xmlns:p14="http://schemas.microsoft.com/office/powerpoint/2010/main" val="2143489799"/>
              </p:ext>
            </p:extLst>
          </p:nvPr>
        </p:nvGraphicFramePr>
        <p:xfrm>
          <a:off x="8720395" y="1193320"/>
          <a:ext cx="2616152" cy="3138168"/>
        </p:xfrm>
        <a:graphic>
          <a:graphicData uri="http://schemas.openxmlformats.org/drawingml/2006/table">
            <a:tbl>
              <a:tblPr firstRow="1" bandRow="1">
                <a:tableStyleId>{5C22544A-7EE6-4342-B048-85BDC9FD1C3A}</a:tableStyleId>
              </a:tblPr>
              <a:tblGrid>
                <a:gridCol w="2616152">
                  <a:extLst>
                    <a:ext uri="{9D8B030D-6E8A-4147-A177-3AD203B41FA5}">
                      <a16:colId xmlns:a16="http://schemas.microsoft.com/office/drawing/2014/main" val="2561944400"/>
                    </a:ext>
                  </a:extLst>
                </a:gridCol>
              </a:tblGrid>
              <a:tr h="335462">
                <a:tc>
                  <a:txBody>
                    <a:bodyPr/>
                    <a:lstStyle/>
                    <a:p>
                      <a:r>
                        <a:rPr lang="en-US"/>
                        <a:t>Variables</a:t>
                      </a:r>
                    </a:p>
                  </a:txBody>
                  <a:tcPr/>
                </a:tc>
                <a:extLst>
                  <a:ext uri="{0D108BD9-81ED-4DB2-BD59-A6C34878D82A}">
                    <a16:rowId xmlns:a16="http://schemas.microsoft.com/office/drawing/2014/main" val="1819224839"/>
                  </a:ext>
                </a:extLst>
              </a:tr>
              <a:tr h="335462">
                <a:tc>
                  <a:txBody>
                    <a:bodyPr/>
                    <a:lstStyle/>
                    <a:p>
                      <a:pPr marL="0" lvl="0" algn="l" rtl="0">
                        <a:spcBef>
                          <a:spcPts val="0"/>
                        </a:spcBef>
                        <a:spcAft>
                          <a:spcPts val="0"/>
                        </a:spcAft>
                        <a:buNone/>
                      </a:pPr>
                      <a:r>
                        <a:rPr lang="en-US" sz="1800" kern="1200">
                          <a:effectLst/>
                        </a:rPr>
                        <a:t>Female</a:t>
                      </a:r>
                      <a:endParaRPr lang="en-US">
                        <a:effectLst/>
                      </a:endParaRPr>
                    </a:p>
                  </a:txBody>
                  <a:tcPr/>
                </a:tc>
                <a:extLst>
                  <a:ext uri="{0D108BD9-81ED-4DB2-BD59-A6C34878D82A}">
                    <a16:rowId xmlns:a16="http://schemas.microsoft.com/office/drawing/2014/main" val="1112185866"/>
                  </a:ext>
                </a:extLst>
              </a:tr>
              <a:tr h="335462">
                <a:tc>
                  <a:txBody>
                    <a:bodyPr/>
                    <a:lstStyle/>
                    <a:p>
                      <a:pPr marL="0" lvl="0" algn="l" rtl="0">
                        <a:spcBef>
                          <a:spcPts val="0"/>
                        </a:spcBef>
                        <a:spcAft>
                          <a:spcPts val="0"/>
                        </a:spcAft>
                        <a:buNone/>
                      </a:pPr>
                      <a:r>
                        <a:rPr lang="en-US" sz="1800" kern="1200">
                          <a:effectLst/>
                        </a:rPr>
                        <a:t>Dyslipidemia</a:t>
                      </a:r>
                      <a:endParaRPr lang="en-US">
                        <a:effectLst/>
                      </a:endParaRPr>
                    </a:p>
                  </a:txBody>
                  <a:tcPr/>
                </a:tc>
                <a:extLst>
                  <a:ext uri="{0D108BD9-81ED-4DB2-BD59-A6C34878D82A}">
                    <a16:rowId xmlns:a16="http://schemas.microsoft.com/office/drawing/2014/main" val="3661189845"/>
                  </a:ext>
                </a:extLst>
              </a:tr>
              <a:tr h="335462">
                <a:tc>
                  <a:txBody>
                    <a:bodyPr/>
                    <a:lstStyle/>
                    <a:p>
                      <a:pPr marL="0" lvl="0" algn="l" rtl="0">
                        <a:spcBef>
                          <a:spcPts val="0"/>
                        </a:spcBef>
                        <a:spcAft>
                          <a:spcPts val="0"/>
                        </a:spcAft>
                        <a:buNone/>
                      </a:pPr>
                      <a:r>
                        <a:rPr lang="en-US" sz="1800" kern="1200">
                          <a:effectLst/>
                        </a:rPr>
                        <a:t>Hypertension</a:t>
                      </a:r>
                      <a:endParaRPr lang="en-US">
                        <a:effectLst/>
                      </a:endParaRPr>
                    </a:p>
                  </a:txBody>
                  <a:tcPr/>
                </a:tc>
                <a:extLst>
                  <a:ext uri="{0D108BD9-81ED-4DB2-BD59-A6C34878D82A}">
                    <a16:rowId xmlns:a16="http://schemas.microsoft.com/office/drawing/2014/main" val="4117629624"/>
                  </a:ext>
                </a:extLst>
              </a:tr>
              <a:tr h="335462">
                <a:tc>
                  <a:txBody>
                    <a:bodyPr/>
                    <a:lstStyle/>
                    <a:p>
                      <a:pPr marL="0" lvl="0" algn="l" rtl="0">
                        <a:spcBef>
                          <a:spcPts val="0"/>
                        </a:spcBef>
                        <a:spcAft>
                          <a:spcPts val="0"/>
                        </a:spcAft>
                        <a:buNone/>
                      </a:pPr>
                      <a:r>
                        <a:rPr lang="en-US" sz="1800" kern="1200" dirty="0">
                          <a:effectLst/>
                        </a:rPr>
                        <a:t>Diabetes</a:t>
                      </a:r>
                      <a:endParaRPr lang="en-US" dirty="0">
                        <a:effectLst/>
                      </a:endParaRPr>
                    </a:p>
                  </a:txBody>
                  <a:tcPr/>
                </a:tc>
                <a:extLst>
                  <a:ext uri="{0D108BD9-81ED-4DB2-BD59-A6C34878D82A}">
                    <a16:rowId xmlns:a16="http://schemas.microsoft.com/office/drawing/2014/main" val="2500018923"/>
                  </a:ext>
                </a:extLst>
              </a:tr>
              <a:tr h="335462">
                <a:tc>
                  <a:txBody>
                    <a:bodyPr/>
                    <a:lstStyle/>
                    <a:p>
                      <a:pPr marL="0" lvl="0" algn="l" rtl="0">
                        <a:spcBef>
                          <a:spcPts val="0"/>
                        </a:spcBef>
                        <a:spcAft>
                          <a:spcPts val="0"/>
                        </a:spcAft>
                        <a:buNone/>
                      </a:pPr>
                      <a:r>
                        <a:rPr lang="en-US" sz="1800" kern="1200">
                          <a:effectLst/>
                        </a:rPr>
                        <a:t>Stroke</a:t>
                      </a:r>
                      <a:endParaRPr lang="en-US">
                        <a:effectLst/>
                      </a:endParaRPr>
                    </a:p>
                  </a:txBody>
                  <a:tcPr/>
                </a:tc>
                <a:extLst>
                  <a:ext uri="{0D108BD9-81ED-4DB2-BD59-A6C34878D82A}">
                    <a16:rowId xmlns:a16="http://schemas.microsoft.com/office/drawing/2014/main" val="543906057"/>
                  </a:ext>
                </a:extLst>
              </a:tr>
              <a:tr h="335462">
                <a:tc>
                  <a:txBody>
                    <a:bodyPr/>
                    <a:lstStyle/>
                    <a:p>
                      <a:pPr marL="0" lvl="0" algn="l" rtl="0">
                        <a:spcBef>
                          <a:spcPts val="0"/>
                        </a:spcBef>
                        <a:spcAft>
                          <a:spcPts val="0"/>
                        </a:spcAft>
                        <a:buNone/>
                      </a:pPr>
                      <a:r>
                        <a:rPr lang="en-US" sz="1800" kern="1200">
                          <a:effectLst/>
                        </a:rPr>
                        <a:t>CHF</a:t>
                      </a:r>
                      <a:endParaRPr lang="en-US">
                        <a:effectLst/>
                      </a:endParaRPr>
                    </a:p>
                  </a:txBody>
                  <a:tcPr/>
                </a:tc>
                <a:extLst>
                  <a:ext uri="{0D108BD9-81ED-4DB2-BD59-A6C34878D82A}">
                    <a16:rowId xmlns:a16="http://schemas.microsoft.com/office/drawing/2014/main" val="1781758372"/>
                  </a:ext>
                </a:extLst>
              </a:tr>
              <a:tr h="577848">
                <a:tc>
                  <a:txBody>
                    <a:bodyPr/>
                    <a:lstStyle/>
                    <a:p>
                      <a:pPr marL="0" lvl="0" algn="l" rtl="0">
                        <a:spcBef>
                          <a:spcPts val="0"/>
                        </a:spcBef>
                        <a:spcAft>
                          <a:spcPts val="0"/>
                        </a:spcAft>
                        <a:buNone/>
                      </a:pPr>
                      <a:r>
                        <a:rPr lang="en-US" sz="1800" kern="1200" dirty="0">
                          <a:effectLst/>
                        </a:rPr>
                        <a:t>Race group (Hispanic)</a:t>
                      </a:r>
                      <a:endParaRPr lang="en-US" dirty="0">
                        <a:effectLst/>
                      </a:endParaRPr>
                    </a:p>
                  </a:txBody>
                  <a:tcPr/>
                </a:tc>
                <a:extLst>
                  <a:ext uri="{0D108BD9-81ED-4DB2-BD59-A6C34878D82A}">
                    <a16:rowId xmlns:a16="http://schemas.microsoft.com/office/drawing/2014/main" val="1934542110"/>
                  </a:ext>
                </a:extLst>
              </a:tr>
            </a:tbl>
          </a:graphicData>
        </a:graphic>
      </p:graphicFrame>
    </p:spTree>
    <p:extLst>
      <p:ext uri="{BB962C8B-B14F-4D97-AF65-F5344CB8AC3E}">
        <p14:creationId xmlns:p14="http://schemas.microsoft.com/office/powerpoint/2010/main" val="136076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Logit Model Framework</a:t>
            </a:r>
          </a:p>
        </p:txBody>
      </p:sp>
      <p:grpSp>
        <p:nvGrpSpPr>
          <p:cNvPr id="9" name="Group 8">
            <a:extLst>
              <a:ext uri="{FF2B5EF4-FFF2-40B4-BE49-F238E27FC236}">
                <a16:creationId xmlns:a16="http://schemas.microsoft.com/office/drawing/2014/main" id="{BDB3D499-4DE0-4C36-AFAD-7ADCF2DD8780}"/>
              </a:ext>
            </a:extLst>
          </p:cNvPr>
          <p:cNvGrpSpPr/>
          <p:nvPr/>
        </p:nvGrpSpPr>
        <p:grpSpPr>
          <a:xfrm rot="16200000">
            <a:off x="2667457" y="4176435"/>
            <a:ext cx="1360266" cy="1113871"/>
            <a:chOff x="971600" y="1733231"/>
            <a:chExt cx="1620000" cy="1440000"/>
          </a:xfrm>
        </p:grpSpPr>
        <p:sp>
          <p:nvSpPr>
            <p:cNvPr id="10" name="Hexagon 9">
              <a:extLst>
                <a:ext uri="{FF2B5EF4-FFF2-40B4-BE49-F238E27FC236}">
                  <a16:creationId xmlns:a16="http://schemas.microsoft.com/office/drawing/2014/main" id="{B1179E29-977D-41C0-BAB0-4234C9073580}"/>
                </a:ext>
              </a:extLst>
            </p:cNvPr>
            <p:cNvSpPr/>
            <p:nvPr/>
          </p:nvSpPr>
          <p:spPr>
            <a:xfrm>
              <a:off x="971600" y="1733231"/>
              <a:ext cx="1620000" cy="1440000"/>
            </a:xfrm>
            <a:prstGeom prst="hexagon">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Hexagon 10">
              <a:extLst>
                <a:ext uri="{FF2B5EF4-FFF2-40B4-BE49-F238E27FC236}">
                  <a16:creationId xmlns:a16="http://schemas.microsoft.com/office/drawing/2014/main" id="{A09CB227-87D3-427E-BA55-50509F50CBE3}"/>
                </a:ext>
              </a:extLst>
            </p:cNvPr>
            <p:cNvSpPr/>
            <p:nvPr/>
          </p:nvSpPr>
          <p:spPr>
            <a:xfrm>
              <a:off x="1061600" y="1805231"/>
              <a:ext cx="1440000" cy="1296000"/>
            </a:xfrm>
            <a:prstGeom prst="hexagon">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2" name="Group 21">
            <a:extLst>
              <a:ext uri="{FF2B5EF4-FFF2-40B4-BE49-F238E27FC236}">
                <a16:creationId xmlns:a16="http://schemas.microsoft.com/office/drawing/2014/main" id="{26C25B29-F81A-473C-AA38-D1E2F8AA8D56}"/>
              </a:ext>
            </a:extLst>
          </p:cNvPr>
          <p:cNvGrpSpPr/>
          <p:nvPr/>
        </p:nvGrpSpPr>
        <p:grpSpPr>
          <a:xfrm>
            <a:off x="2782650" y="4278406"/>
            <a:ext cx="1160017" cy="873244"/>
            <a:chOff x="3256918" y="1701889"/>
            <a:chExt cx="1400519" cy="1347455"/>
          </a:xfrm>
        </p:grpSpPr>
        <p:sp>
          <p:nvSpPr>
            <p:cNvPr id="23" name="TextBox 22">
              <a:extLst>
                <a:ext uri="{FF2B5EF4-FFF2-40B4-BE49-F238E27FC236}">
                  <a16:creationId xmlns:a16="http://schemas.microsoft.com/office/drawing/2014/main" id="{3A03E95E-817B-4050-ABF6-2326BE2B7F56}"/>
                </a:ext>
              </a:extLst>
            </p:cNvPr>
            <p:cNvSpPr txBox="1"/>
            <p:nvPr/>
          </p:nvSpPr>
          <p:spPr>
            <a:xfrm>
              <a:off x="3256918" y="1701889"/>
              <a:ext cx="1400519" cy="324373"/>
            </a:xfrm>
            <a:prstGeom prst="rect">
              <a:avLst/>
            </a:prstGeom>
            <a:noFill/>
          </p:spPr>
          <p:txBody>
            <a:bodyPr wrap="square" rtlCol="0">
              <a:spAutoFit/>
            </a:bodyPr>
            <a:lstStyle/>
            <a:p>
              <a:pPr algn="ctr"/>
              <a:r>
                <a:rPr lang="en-US" altLang="ko-KR" sz="1400" b="1" dirty="0">
                  <a:solidFill>
                    <a:schemeClr val="bg1"/>
                  </a:solidFill>
                  <a:cs typeface="Arial" pitchFamily="34" charset="0"/>
                </a:rPr>
                <a:t>Validation Set</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0745F57A-F55F-45A6-9A15-4AEF2CCDD68F}"/>
                </a:ext>
              </a:extLst>
            </p:cNvPr>
            <p:cNvSpPr txBox="1"/>
            <p:nvPr/>
          </p:nvSpPr>
          <p:spPr>
            <a:xfrm>
              <a:off x="3266430" y="2336974"/>
              <a:ext cx="1381494" cy="712370"/>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7" name="Group 6">
            <a:extLst>
              <a:ext uri="{FF2B5EF4-FFF2-40B4-BE49-F238E27FC236}">
                <a16:creationId xmlns:a16="http://schemas.microsoft.com/office/drawing/2014/main" id="{1D7F49C2-E34F-490E-BCD3-32499A9CCE2F}"/>
              </a:ext>
            </a:extLst>
          </p:cNvPr>
          <p:cNvGrpSpPr/>
          <p:nvPr/>
        </p:nvGrpSpPr>
        <p:grpSpPr>
          <a:xfrm rot="16200000">
            <a:off x="4136592" y="2454052"/>
            <a:ext cx="1496291" cy="1367934"/>
            <a:chOff x="971600" y="1733232"/>
            <a:chExt cx="1620000" cy="1440000"/>
          </a:xfrm>
        </p:grpSpPr>
        <p:sp>
          <p:nvSpPr>
            <p:cNvPr id="14" name="Hexagon 13">
              <a:extLst>
                <a:ext uri="{FF2B5EF4-FFF2-40B4-BE49-F238E27FC236}">
                  <a16:creationId xmlns:a16="http://schemas.microsoft.com/office/drawing/2014/main" id="{5363E980-4C17-498E-A1DB-3F3CEE92CB76}"/>
                </a:ext>
              </a:extLst>
            </p:cNvPr>
            <p:cNvSpPr/>
            <p:nvPr/>
          </p:nvSpPr>
          <p:spPr>
            <a:xfrm>
              <a:off x="971600" y="1733232"/>
              <a:ext cx="1620000" cy="1440000"/>
            </a:xfrm>
            <a:prstGeom prst="hexagon">
              <a:avLst/>
            </a:prstGeom>
            <a:no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Hexagon 14">
              <a:extLst>
                <a:ext uri="{FF2B5EF4-FFF2-40B4-BE49-F238E27FC236}">
                  <a16:creationId xmlns:a16="http://schemas.microsoft.com/office/drawing/2014/main" id="{AAFA6EEA-27C2-432A-8CF1-245B5FFC6356}"/>
                </a:ext>
              </a:extLst>
            </p:cNvPr>
            <p:cNvSpPr/>
            <p:nvPr/>
          </p:nvSpPr>
          <p:spPr>
            <a:xfrm>
              <a:off x="1061600" y="1805231"/>
              <a:ext cx="1440000" cy="1296000"/>
            </a:xfrm>
            <a:prstGeom prst="hex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5" name="Group 24">
            <a:extLst>
              <a:ext uri="{FF2B5EF4-FFF2-40B4-BE49-F238E27FC236}">
                <a16:creationId xmlns:a16="http://schemas.microsoft.com/office/drawing/2014/main" id="{859E911B-A20B-42E5-A714-A337EAF2533C}"/>
              </a:ext>
            </a:extLst>
          </p:cNvPr>
          <p:cNvGrpSpPr/>
          <p:nvPr/>
        </p:nvGrpSpPr>
        <p:grpSpPr>
          <a:xfrm>
            <a:off x="4100476" y="2722142"/>
            <a:ext cx="1568520" cy="860269"/>
            <a:chOff x="3132670" y="1862641"/>
            <a:chExt cx="1612627" cy="974050"/>
          </a:xfrm>
        </p:grpSpPr>
        <p:sp>
          <p:nvSpPr>
            <p:cNvPr id="26" name="TextBox 25">
              <a:extLst>
                <a:ext uri="{FF2B5EF4-FFF2-40B4-BE49-F238E27FC236}">
                  <a16:creationId xmlns:a16="http://schemas.microsoft.com/office/drawing/2014/main" id="{EE77A313-A5E0-4366-A1B6-E132C775EF85}"/>
                </a:ext>
              </a:extLst>
            </p:cNvPr>
            <p:cNvSpPr txBox="1"/>
            <p:nvPr/>
          </p:nvSpPr>
          <p:spPr>
            <a:xfrm>
              <a:off x="3132670" y="1862641"/>
              <a:ext cx="1612627" cy="348484"/>
            </a:xfrm>
            <a:prstGeom prst="rect">
              <a:avLst/>
            </a:prstGeom>
            <a:noFill/>
          </p:spPr>
          <p:txBody>
            <a:bodyPr wrap="square" rtlCol="0">
              <a:spAutoFit/>
            </a:bodyPr>
            <a:lstStyle/>
            <a:p>
              <a:pPr algn="ctr"/>
              <a:r>
                <a:rPr lang="en-US" altLang="ko-KR" sz="1400" b="1" dirty="0">
                  <a:solidFill>
                    <a:schemeClr val="bg1"/>
                  </a:solidFill>
                  <a:cs typeface="Arial" pitchFamily="34" charset="0"/>
                </a:rPr>
                <a:t>Prediction Set</a:t>
              </a:r>
              <a:endParaRPr lang="ko-KR" altLang="en-US" sz="1400" b="1" dirty="0">
                <a:solidFill>
                  <a:schemeClr val="bg1"/>
                </a:solidFill>
                <a:cs typeface="Arial" pitchFamily="34" charset="0"/>
              </a:endParaRPr>
            </a:p>
          </p:txBody>
        </p:sp>
        <p:sp>
          <p:nvSpPr>
            <p:cNvPr id="27" name="TextBox 26">
              <a:extLst>
                <a:ext uri="{FF2B5EF4-FFF2-40B4-BE49-F238E27FC236}">
                  <a16:creationId xmlns:a16="http://schemas.microsoft.com/office/drawing/2014/main" id="{9EF3BD17-A318-49CF-A14D-E9E3C0FCEA13}"/>
                </a:ext>
              </a:extLst>
            </p:cNvPr>
            <p:cNvSpPr txBox="1"/>
            <p:nvPr/>
          </p:nvSpPr>
          <p:spPr>
            <a:xfrm>
              <a:off x="3238726"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2819 observations for predicting CKD</a:t>
              </a:r>
            </a:p>
          </p:txBody>
        </p:sp>
      </p:grpSp>
      <p:grpSp>
        <p:nvGrpSpPr>
          <p:cNvPr id="8" name="Group 7">
            <a:extLst>
              <a:ext uri="{FF2B5EF4-FFF2-40B4-BE49-F238E27FC236}">
                <a16:creationId xmlns:a16="http://schemas.microsoft.com/office/drawing/2014/main" id="{E9750FD7-B270-4137-B787-8C4AA9223F1D}"/>
              </a:ext>
            </a:extLst>
          </p:cNvPr>
          <p:cNvGrpSpPr/>
          <p:nvPr/>
        </p:nvGrpSpPr>
        <p:grpSpPr>
          <a:xfrm rot="16200000">
            <a:off x="1404540" y="4170710"/>
            <a:ext cx="1360266" cy="1130524"/>
            <a:chOff x="971600" y="1733231"/>
            <a:chExt cx="1620000" cy="1440000"/>
          </a:xfrm>
        </p:grpSpPr>
        <p:sp>
          <p:nvSpPr>
            <p:cNvPr id="12" name="Hexagon 11">
              <a:extLst>
                <a:ext uri="{FF2B5EF4-FFF2-40B4-BE49-F238E27FC236}">
                  <a16:creationId xmlns:a16="http://schemas.microsoft.com/office/drawing/2014/main" id="{22874F96-8CF6-409E-8542-067B20FC8F4B}"/>
                </a:ext>
              </a:extLst>
            </p:cNvPr>
            <p:cNvSpPr/>
            <p:nvPr/>
          </p:nvSpPr>
          <p:spPr>
            <a:xfrm>
              <a:off x="971600" y="1733231"/>
              <a:ext cx="1620000" cy="1440000"/>
            </a:xfrm>
            <a:prstGeom prst="hexagon">
              <a:avLst/>
            </a:prstGeom>
            <a:noFill/>
            <a:ln w="635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Hexagon 12">
              <a:extLst>
                <a:ext uri="{FF2B5EF4-FFF2-40B4-BE49-F238E27FC236}">
                  <a16:creationId xmlns:a16="http://schemas.microsoft.com/office/drawing/2014/main" id="{58C96E47-019A-4D78-9A11-FBA6CFDA190A}"/>
                </a:ext>
              </a:extLst>
            </p:cNvPr>
            <p:cNvSpPr/>
            <p:nvPr/>
          </p:nvSpPr>
          <p:spPr>
            <a:xfrm>
              <a:off x="1061600" y="1805231"/>
              <a:ext cx="1440000" cy="1296000"/>
            </a:xfrm>
            <a:prstGeom prst="hexagon">
              <a:avLst/>
            </a:prstGeom>
            <a:solidFill>
              <a:schemeClr val="accent4">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8" name="Group 27">
            <a:extLst>
              <a:ext uri="{FF2B5EF4-FFF2-40B4-BE49-F238E27FC236}">
                <a16:creationId xmlns:a16="http://schemas.microsoft.com/office/drawing/2014/main" id="{ED5946B4-0710-453C-A705-4121B5A2344A}"/>
              </a:ext>
            </a:extLst>
          </p:cNvPr>
          <p:cNvGrpSpPr/>
          <p:nvPr/>
        </p:nvGrpSpPr>
        <p:grpSpPr>
          <a:xfrm>
            <a:off x="1441442" y="4380039"/>
            <a:ext cx="1266308" cy="766804"/>
            <a:chOff x="3233964" y="1911289"/>
            <a:chExt cx="1432109" cy="1050548"/>
          </a:xfrm>
        </p:grpSpPr>
        <p:sp>
          <p:nvSpPr>
            <p:cNvPr id="29" name="TextBox 28">
              <a:extLst>
                <a:ext uri="{FF2B5EF4-FFF2-40B4-BE49-F238E27FC236}">
                  <a16:creationId xmlns:a16="http://schemas.microsoft.com/office/drawing/2014/main" id="{8A2F90A4-63EA-4D06-AE8D-7A19610679C3}"/>
                </a:ext>
              </a:extLst>
            </p:cNvPr>
            <p:cNvSpPr txBox="1"/>
            <p:nvPr/>
          </p:nvSpPr>
          <p:spPr>
            <a:xfrm>
              <a:off x="3233964" y="1911289"/>
              <a:ext cx="1400518"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Test Set</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FD1814F4-B3CF-47EE-870A-0CD4C0B1C89F}"/>
                </a:ext>
              </a:extLst>
            </p:cNvPr>
            <p:cNvSpPr txBox="1"/>
            <p:nvPr/>
          </p:nvSpPr>
          <p:spPr>
            <a:xfrm>
              <a:off x="3265555" y="2266091"/>
              <a:ext cx="1400518" cy="695746"/>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6" name="Group 5">
            <a:extLst>
              <a:ext uri="{FF2B5EF4-FFF2-40B4-BE49-F238E27FC236}">
                <a16:creationId xmlns:a16="http://schemas.microsoft.com/office/drawing/2014/main" id="{EEF68C01-512A-414C-8F0E-9A9D60145F4A}"/>
              </a:ext>
            </a:extLst>
          </p:cNvPr>
          <p:cNvGrpSpPr/>
          <p:nvPr/>
        </p:nvGrpSpPr>
        <p:grpSpPr>
          <a:xfrm rot="16200000">
            <a:off x="143336" y="4153530"/>
            <a:ext cx="1360266" cy="1164886"/>
            <a:chOff x="971600" y="1733231"/>
            <a:chExt cx="1620000" cy="1440000"/>
          </a:xfrm>
        </p:grpSpPr>
        <p:sp>
          <p:nvSpPr>
            <p:cNvPr id="16" name="Hexagon 15">
              <a:extLst>
                <a:ext uri="{FF2B5EF4-FFF2-40B4-BE49-F238E27FC236}">
                  <a16:creationId xmlns:a16="http://schemas.microsoft.com/office/drawing/2014/main" id="{30B01601-E428-4AEE-AA1A-CAB0D6112776}"/>
                </a:ext>
              </a:extLst>
            </p:cNvPr>
            <p:cNvSpPr/>
            <p:nvPr/>
          </p:nvSpPr>
          <p:spPr>
            <a:xfrm>
              <a:off x="971600" y="1733231"/>
              <a:ext cx="1620000" cy="1440000"/>
            </a:xfrm>
            <a:prstGeom prst="hexagon">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Hexagon 16">
              <a:extLst>
                <a:ext uri="{FF2B5EF4-FFF2-40B4-BE49-F238E27FC236}">
                  <a16:creationId xmlns:a16="http://schemas.microsoft.com/office/drawing/2014/main" id="{3C68C33A-9F77-4D0A-B00D-7ACB8434DCFA}"/>
                </a:ext>
              </a:extLst>
            </p:cNvPr>
            <p:cNvSpPr/>
            <p:nvPr/>
          </p:nvSpPr>
          <p:spPr>
            <a:xfrm>
              <a:off x="1061600" y="1805231"/>
              <a:ext cx="1440000" cy="1296000"/>
            </a:xfrm>
            <a:prstGeom prst="hex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1" name="Group 30">
            <a:extLst>
              <a:ext uri="{FF2B5EF4-FFF2-40B4-BE49-F238E27FC236}">
                <a16:creationId xmlns:a16="http://schemas.microsoft.com/office/drawing/2014/main" id="{69CECF8F-4F33-4AC4-8F7B-326F6F067F44}"/>
              </a:ext>
            </a:extLst>
          </p:cNvPr>
          <p:cNvGrpSpPr/>
          <p:nvPr/>
        </p:nvGrpSpPr>
        <p:grpSpPr>
          <a:xfrm>
            <a:off x="181121" y="4380038"/>
            <a:ext cx="1284696" cy="697690"/>
            <a:chOff x="3233964" y="1911289"/>
            <a:chExt cx="1410044" cy="955860"/>
          </a:xfrm>
        </p:grpSpPr>
        <p:sp>
          <p:nvSpPr>
            <p:cNvPr id="32" name="TextBox 31">
              <a:extLst>
                <a:ext uri="{FF2B5EF4-FFF2-40B4-BE49-F238E27FC236}">
                  <a16:creationId xmlns:a16="http://schemas.microsoft.com/office/drawing/2014/main" id="{F05A5EBB-A3F5-4A5F-98A9-5C13F04050F9}"/>
                </a:ext>
              </a:extLst>
            </p:cNvPr>
            <p:cNvSpPr txBox="1"/>
            <p:nvPr/>
          </p:nvSpPr>
          <p:spPr>
            <a:xfrm>
              <a:off x="3233964" y="1911289"/>
              <a:ext cx="1400519"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Train Set</a:t>
              </a: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D6EA7E58-E75D-4F3B-94DC-CA4A8A3C00A0}"/>
                </a:ext>
              </a:extLst>
            </p:cNvPr>
            <p:cNvSpPr txBox="1"/>
            <p:nvPr/>
          </p:nvSpPr>
          <p:spPr>
            <a:xfrm>
              <a:off x="3243489" y="2171402"/>
              <a:ext cx="1400519" cy="695747"/>
            </a:xfrm>
            <a:prstGeom prst="rect">
              <a:avLst/>
            </a:prstGeom>
            <a:noFill/>
          </p:spPr>
          <p:txBody>
            <a:bodyPr wrap="square" rtlCol="0">
              <a:spAutoFit/>
            </a:bodyPr>
            <a:lstStyle/>
            <a:p>
              <a:pPr algn="ctr"/>
              <a:r>
                <a:rPr lang="en-US" altLang="ko-KR" sz="1200" dirty="0">
                  <a:solidFill>
                    <a:schemeClr val="bg1"/>
                  </a:solidFill>
                  <a:cs typeface="Arial" pitchFamily="34" charset="0"/>
                </a:rPr>
                <a:t> 4000 observations</a:t>
              </a:r>
            </a:p>
          </p:txBody>
        </p:sp>
      </p:grpSp>
      <p:grpSp>
        <p:nvGrpSpPr>
          <p:cNvPr id="5" name="Group 4">
            <a:extLst>
              <a:ext uri="{FF2B5EF4-FFF2-40B4-BE49-F238E27FC236}">
                <a16:creationId xmlns:a16="http://schemas.microsoft.com/office/drawing/2014/main" id="{41EBDD33-0C09-4477-8B4A-990004D12012}"/>
              </a:ext>
            </a:extLst>
          </p:cNvPr>
          <p:cNvGrpSpPr/>
          <p:nvPr/>
        </p:nvGrpSpPr>
        <p:grpSpPr>
          <a:xfrm rot="16200000">
            <a:off x="1075171" y="2455399"/>
            <a:ext cx="1496291" cy="1409513"/>
            <a:chOff x="971600" y="1733231"/>
            <a:chExt cx="1620000" cy="1440000"/>
          </a:xfrm>
        </p:grpSpPr>
        <p:sp>
          <p:nvSpPr>
            <p:cNvPr id="18" name="Hexagon 17">
              <a:extLst>
                <a:ext uri="{FF2B5EF4-FFF2-40B4-BE49-F238E27FC236}">
                  <a16:creationId xmlns:a16="http://schemas.microsoft.com/office/drawing/2014/main" id="{5572C40F-AE2A-493B-AF1E-D5F3DEE5AE1A}"/>
                </a:ext>
              </a:extLst>
            </p:cNvPr>
            <p:cNvSpPr/>
            <p:nvPr/>
          </p:nvSpPr>
          <p:spPr>
            <a:xfrm>
              <a:off x="971600" y="1733231"/>
              <a:ext cx="1620000" cy="1440000"/>
            </a:xfrm>
            <a:prstGeom prst="hexagon">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Hexagon 18">
              <a:extLst>
                <a:ext uri="{FF2B5EF4-FFF2-40B4-BE49-F238E27FC236}">
                  <a16:creationId xmlns:a16="http://schemas.microsoft.com/office/drawing/2014/main" id="{BF9A2ED9-0358-4B74-8813-0EF6EA5821BA}"/>
                </a:ext>
              </a:extLst>
            </p:cNvPr>
            <p:cNvSpPr/>
            <p:nvPr/>
          </p:nvSpPr>
          <p:spPr>
            <a:xfrm>
              <a:off x="1061600" y="1805231"/>
              <a:ext cx="1440000" cy="1296000"/>
            </a:xfrm>
            <a:prstGeom prst="hex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34" name="Group 33">
            <a:extLst>
              <a:ext uri="{FF2B5EF4-FFF2-40B4-BE49-F238E27FC236}">
                <a16:creationId xmlns:a16="http://schemas.microsoft.com/office/drawing/2014/main" id="{78070E70-41D2-4DC8-A51F-D91A619F0A08}"/>
              </a:ext>
            </a:extLst>
          </p:cNvPr>
          <p:cNvGrpSpPr/>
          <p:nvPr/>
        </p:nvGrpSpPr>
        <p:grpSpPr>
          <a:xfrm>
            <a:off x="1116734" y="2760714"/>
            <a:ext cx="1413164" cy="817304"/>
            <a:chOff x="3233964" y="1911289"/>
            <a:chExt cx="1410044" cy="925402"/>
          </a:xfrm>
        </p:grpSpPr>
        <p:sp>
          <p:nvSpPr>
            <p:cNvPr id="35" name="TextBox 34">
              <a:extLst>
                <a:ext uri="{FF2B5EF4-FFF2-40B4-BE49-F238E27FC236}">
                  <a16:creationId xmlns:a16="http://schemas.microsoft.com/office/drawing/2014/main" id="{08868AE8-C1CD-4AD4-9E7E-21C7756304B7}"/>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Training Set</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C778A682-6904-452B-A59F-97B7C3646699}"/>
                </a:ext>
              </a:extLst>
            </p:cNvPr>
            <p:cNvSpPr txBox="1"/>
            <p:nvPr/>
          </p:nvSpPr>
          <p:spPr>
            <a:xfrm>
              <a:off x="3243489"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6000 observations with value for CKD </a:t>
              </a:r>
            </a:p>
          </p:txBody>
        </p:sp>
      </p:grpSp>
      <p:grpSp>
        <p:nvGrpSpPr>
          <p:cNvPr id="4" name="Group 3">
            <a:extLst>
              <a:ext uri="{FF2B5EF4-FFF2-40B4-BE49-F238E27FC236}">
                <a16:creationId xmlns:a16="http://schemas.microsoft.com/office/drawing/2014/main" id="{6D66414B-3F0B-4D35-852D-F85532E9BB3C}"/>
              </a:ext>
            </a:extLst>
          </p:cNvPr>
          <p:cNvGrpSpPr/>
          <p:nvPr/>
        </p:nvGrpSpPr>
        <p:grpSpPr>
          <a:xfrm rot="16200000">
            <a:off x="2553596" y="1055796"/>
            <a:ext cx="1645920" cy="1550464"/>
            <a:chOff x="971600" y="1733231"/>
            <a:chExt cx="1620000" cy="1440000"/>
          </a:xfrm>
        </p:grpSpPr>
        <p:sp>
          <p:nvSpPr>
            <p:cNvPr id="20" name="Hexagon 19">
              <a:extLst>
                <a:ext uri="{FF2B5EF4-FFF2-40B4-BE49-F238E27FC236}">
                  <a16:creationId xmlns:a16="http://schemas.microsoft.com/office/drawing/2014/main" id="{87E35F59-D6F7-4386-AFC7-16DD0A51F5C8}"/>
                </a:ext>
              </a:extLst>
            </p:cNvPr>
            <p:cNvSpPr/>
            <p:nvPr/>
          </p:nvSpPr>
          <p:spPr>
            <a:xfrm>
              <a:off x="971600" y="1733231"/>
              <a:ext cx="1620000" cy="1440000"/>
            </a:xfrm>
            <a:prstGeom prst="hexagon">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Hexagon 20">
              <a:extLst>
                <a:ext uri="{FF2B5EF4-FFF2-40B4-BE49-F238E27FC236}">
                  <a16:creationId xmlns:a16="http://schemas.microsoft.com/office/drawing/2014/main" id="{30EC0552-D1A0-49A0-B3C7-A3E8B4CBB8F3}"/>
                </a:ext>
              </a:extLst>
            </p:cNvPr>
            <p:cNvSpPr/>
            <p:nvPr/>
          </p:nvSpPr>
          <p:spPr>
            <a:xfrm>
              <a:off x="1061600" y="1805231"/>
              <a:ext cx="1440000" cy="1296000"/>
            </a:xfrm>
            <a:prstGeom prst="hex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7" name="Group 36">
            <a:extLst>
              <a:ext uri="{FF2B5EF4-FFF2-40B4-BE49-F238E27FC236}">
                <a16:creationId xmlns:a16="http://schemas.microsoft.com/office/drawing/2014/main" id="{227E0540-F5EC-4807-B91B-7FD25DE1D580}"/>
              </a:ext>
            </a:extLst>
          </p:cNvPr>
          <p:cNvGrpSpPr/>
          <p:nvPr/>
        </p:nvGrpSpPr>
        <p:grpSpPr>
          <a:xfrm>
            <a:off x="2598548" y="1495534"/>
            <a:ext cx="1554480" cy="714367"/>
            <a:chOff x="3233964" y="1911289"/>
            <a:chExt cx="1410044" cy="735319"/>
          </a:xfrm>
        </p:grpSpPr>
        <p:sp>
          <p:nvSpPr>
            <p:cNvPr id="38" name="TextBox 37">
              <a:extLst>
                <a:ext uri="{FF2B5EF4-FFF2-40B4-BE49-F238E27FC236}">
                  <a16:creationId xmlns:a16="http://schemas.microsoft.com/office/drawing/2014/main" id="{150F10AD-BA52-43CB-B19A-1250B376703C}"/>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CKD Data Set</a:t>
              </a:r>
              <a:endParaRPr lang="ko-KR" altLang="en-US" sz="1400" b="1" dirty="0">
                <a:solidFill>
                  <a:schemeClr val="bg1"/>
                </a:solidFill>
                <a:cs typeface="Arial" pitchFamily="34" charset="0"/>
              </a:endParaRPr>
            </a:p>
          </p:txBody>
        </p:sp>
        <p:sp>
          <p:nvSpPr>
            <p:cNvPr id="39" name="TextBox 38">
              <a:extLst>
                <a:ext uri="{FF2B5EF4-FFF2-40B4-BE49-F238E27FC236}">
                  <a16:creationId xmlns:a16="http://schemas.microsoft.com/office/drawing/2014/main" id="{3EB6642E-E9D7-4B07-8B39-F11B592ACF99}"/>
                </a:ext>
              </a:extLst>
            </p:cNvPr>
            <p:cNvSpPr txBox="1"/>
            <p:nvPr/>
          </p:nvSpPr>
          <p:spPr>
            <a:xfrm>
              <a:off x="3243489" y="2171403"/>
              <a:ext cx="1400519" cy="475205"/>
            </a:xfrm>
            <a:prstGeom prst="rect">
              <a:avLst/>
            </a:prstGeom>
            <a:noFill/>
          </p:spPr>
          <p:txBody>
            <a:bodyPr wrap="square" rtlCol="0">
              <a:spAutoFit/>
            </a:bodyPr>
            <a:lstStyle/>
            <a:p>
              <a:pPr algn="ctr"/>
              <a:r>
                <a:rPr lang="en-US" altLang="ko-KR" sz="1200" dirty="0">
                  <a:solidFill>
                    <a:schemeClr val="bg1"/>
                  </a:solidFill>
                  <a:cs typeface="Arial" pitchFamily="34" charset="0"/>
                </a:rPr>
                <a:t>Consist of 8819</a:t>
              </a:r>
            </a:p>
            <a:p>
              <a:pPr algn="ctr"/>
              <a:r>
                <a:rPr lang="en-US" altLang="ko-KR" sz="1200" dirty="0">
                  <a:solidFill>
                    <a:schemeClr val="bg1"/>
                  </a:solidFill>
                  <a:cs typeface="Arial" pitchFamily="34" charset="0"/>
                </a:rPr>
                <a:t>observations</a:t>
              </a:r>
            </a:p>
          </p:txBody>
        </p:sp>
      </p:grpSp>
      <p:sp>
        <p:nvSpPr>
          <p:cNvPr id="40" name="Rounded Rectangle 40">
            <a:extLst>
              <a:ext uri="{FF2B5EF4-FFF2-40B4-BE49-F238E27FC236}">
                <a16:creationId xmlns:a16="http://schemas.microsoft.com/office/drawing/2014/main" id="{C3254C2E-DC53-410D-AC70-B2C061F8B6E5}"/>
              </a:ext>
            </a:extLst>
          </p:cNvPr>
          <p:cNvSpPr/>
          <p:nvPr/>
        </p:nvSpPr>
        <p:spPr>
          <a:xfrm>
            <a:off x="7020377" y="3170655"/>
            <a:ext cx="3144556" cy="809797"/>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3" name="Group 42">
            <a:extLst>
              <a:ext uri="{FF2B5EF4-FFF2-40B4-BE49-F238E27FC236}">
                <a16:creationId xmlns:a16="http://schemas.microsoft.com/office/drawing/2014/main" id="{B2271721-E805-43EE-BFFA-8A1B86280BE1}"/>
              </a:ext>
            </a:extLst>
          </p:cNvPr>
          <p:cNvGrpSpPr/>
          <p:nvPr/>
        </p:nvGrpSpPr>
        <p:grpSpPr>
          <a:xfrm>
            <a:off x="6951978" y="3245024"/>
            <a:ext cx="4968524" cy="600164"/>
            <a:chOff x="3247199" y="3220375"/>
            <a:chExt cx="1448839" cy="600164"/>
          </a:xfrm>
        </p:grpSpPr>
        <p:sp>
          <p:nvSpPr>
            <p:cNvPr id="44" name="TextBox 43">
              <a:extLst>
                <a:ext uri="{FF2B5EF4-FFF2-40B4-BE49-F238E27FC236}">
                  <a16:creationId xmlns:a16="http://schemas.microsoft.com/office/drawing/2014/main" id="{99E5ED6C-EAAB-478F-8424-441A7E98D426}"/>
                </a:ext>
              </a:extLst>
            </p:cNvPr>
            <p:cNvSpPr txBox="1"/>
            <p:nvPr/>
          </p:nvSpPr>
          <p:spPr>
            <a:xfrm>
              <a:off x="3295566" y="3220375"/>
              <a:ext cx="1400472" cy="523220"/>
            </a:xfrm>
            <a:prstGeom prst="rect">
              <a:avLst/>
            </a:prstGeom>
            <a:noFill/>
            <a:ln>
              <a:noFill/>
            </a:ln>
          </p:spPr>
          <p:txBody>
            <a:bodyPr wrap="square" rtlCol="0" anchor="t">
              <a:spAutoFit/>
            </a:bodyPr>
            <a:lstStyle/>
            <a:p>
              <a:r>
                <a:rPr lang="en-US" altLang="ko-KR" sz="1400" b="1" dirty="0">
                  <a:solidFill>
                    <a:schemeClr val="tx1">
                      <a:lumMod val="75000"/>
                      <a:lumOff val="25000"/>
                    </a:schemeClr>
                  </a:solidFill>
                  <a:cs typeface="Arial"/>
                </a:rPr>
                <a:t>AIC- </a:t>
              </a:r>
              <a:r>
                <a:rPr lang="en-US" altLang="ko-KR" sz="1400" dirty="0">
                  <a:solidFill>
                    <a:schemeClr val="tx1">
                      <a:lumMod val="75000"/>
                      <a:lumOff val="25000"/>
                    </a:schemeClr>
                  </a:solidFill>
                  <a:cs typeface="Arial" pitchFamily="34" charset="0"/>
                </a:rPr>
                <a:t>Lower the AIC Better the Model</a:t>
              </a:r>
            </a:p>
            <a:p>
              <a:endParaRPr lang="en-US" altLang="ko-KR"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6B3C797E-D5BD-45D5-94D6-D2F909A3FE20}"/>
                </a:ext>
              </a:extLst>
            </p:cNvPr>
            <p:cNvSpPr txBox="1"/>
            <p:nvPr/>
          </p:nvSpPr>
          <p:spPr>
            <a:xfrm>
              <a:off x="3247199" y="3481985"/>
              <a:ext cx="913902" cy="338554"/>
            </a:xfrm>
            <a:prstGeom prst="rect">
              <a:avLst/>
            </a:prstGeom>
            <a:noFill/>
            <a:ln>
              <a:noFill/>
            </a:ln>
          </p:spPr>
          <p:txBody>
            <a:bodyPr wrap="square" rtlCol="0" anchor="t">
              <a:spAutoFit/>
            </a:bodyPr>
            <a:lstStyle/>
            <a:p>
              <a:pPr algn="ctr"/>
              <a:r>
                <a:rPr lang="en-US" altLang="ko-KR" sz="1600" b="1" dirty="0">
                  <a:solidFill>
                    <a:srgbClr val="C00000"/>
                  </a:solidFill>
                  <a:cs typeface="Arial"/>
                </a:rPr>
                <a:t>1482</a:t>
              </a:r>
              <a:endParaRPr lang="en-US" altLang="ko-KR" sz="1600" b="1" dirty="0">
                <a:solidFill>
                  <a:srgbClr val="C00000"/>
                </a:solidFill>
                <a:cs typeface="Arial" pitchFamily="34" charset="0"/>
              </a:endParaRPr>
            </a:p>
          </p:txBody>
        </p:sp>
      </p:grpSp>
      <p:cxnSp>
        <p:nvCxnSpPr>
          <p:cNvPr id="52" name="Straight Arrow Connector 51">
            <a:extLst>
              <a:ext uri="{FF2B5EF4-FFF2-40B4-BE49-F238E27FC236}">
                <a16:creationId xmlns:a16="http://schemas.microsoft.com/office/drawing/2014/main" id="{C1E140DD-AC71-4525-B46D-234F9C4322A0}"/>
              </a:ext>
            </a:extLst>
          </p:cNvPr>
          <p:cNvCxnSpPr>
            <a:cxnSpLocks/>
          </p:cNvCxnSpPr>
          <p:nvPr/>
        </p:nvCxnSpPr>
        <p:spPr>
          <a:xfrm flipH="1">
            <a:off x="2520352" y="2473001"/>
            <a:ext cx="325996"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6BA727E6-7D06-4E34-A89B-79766092C003}"/>
              </a:ext>
            </a:extLst>
          </p:cNvPr>
          <p:cNvCxnSpPr/>
          <p:nvPr/>
        </p:nvCxnSpPr>
        <p:spPr>
          <a:xfrm>
            <a:off x="3942668" y="2473001"/>
            <a:ext cx="326497"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6C348F17-5168-406A-A0AB-ABB7996E5E6C}"/>
              </a:ext>
            </a:extLst>
          </p:cNvPr>
          <p:cNvCxnSpPr/>
          <p:nvPr/>
        </p:nvCxnSpPr>
        <p:spPr>
          <a:xfrm flipH="1">
            <a:off x="1126280" y="3803038"/>
            <a:ext cx="221387" cy="325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E5857352-4525-481D-8C0D-0C03EF6C5E25}"/>
              </a:ext>
            </a:extLst>
          </p:cNvPr>
          <p:cNvCxnSpPr>
            <a:stCxn id="18" idx="3"/>
          </p:cNvCxnSpPr>
          <p:nvPr/>
        </p:nvCxnSpPr>
        <p:spPr>
          <a:xfrm flipH="1">
            <a:off x="1809750" y="3908301"/>
            <a:ext cx="13567" cy="2205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5E3095B1-A1A5-4A37-8070-0DE273E39FA4}"/>
              </a:ext>
            </a:extLst>
          </p:cNvPr>
          <p:cNvCxnSpPr/>
          <p:nvPr/>
        </p:nvCxnSpPr>
        <p:spPr>
          <a:xfrm>
            <a:off x="2457598" y="3657600"/>
            <a:ext cx="609452" cy="4712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93797812"/>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38FBB71A06F740812A106FFAE2D4AE" ma:contentTypeVersion="10" ma:contentTypeDescription="Create a new document." ma:contentTypeScope="" ma:versionID="c94f4d1e3fa7dae1bd5f83c15bc0f03f">
  <xsd:schema xmlns:xsd="http://www.w3.org/2001/XMLSchema" xmlns:xs="http://www.w3.org/2001/XMLSchema" xmlns:p="http://schemas.microsoft.com/office/2006/metadata/properties" xmlns:ns2="202732ce-f333-4336-94ce-02fc25ffbcd9" xmlns:ns3="9f3048c5-9b6e-4f62-a8b1-57d800f660e8" targetNamespace="http://schemas.microsoft.com/office/2006/metadata/properties" ma:root="true" ma:fieldsID="3e7fdf6b0b75e6073bd0a8dfaeddd43a" ns2:_="" ns3:_="">
    <xsd:import namespace="202732ce-f333-4336-94ce-02fc25ffbcd9"/>
    <xsd:import namespace="9f3048c5-9b6e-4f62-a8b1-57d800f660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732ce-f333-4336-94ce-02fc25ffb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3048c5-9b6e-4f62-a8b1-57d800f660e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3697A4-C27A-4510-A215-D8AB4144F8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732ce-f333-4336-94ce-02fc25ffbcd9"/>
    <ds:schemaRef ds:uri="9f3048c5-9b6e-4f62-a8b1-57d800f66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8767E5-5195-4699-9987-A01D2632FD36}">
  <ds:schemaRefs>
    <ds:schemaRef ds:uri="http://schemas.microsoft.com/sharepoint/v3/contenttype/forms"/>
  </ds:schemaRefs>
</ds:datastoreItem>
</file>

<file path=customXml/itemProps3.xml><?xml version="1.0" encoding="utf-8"?>
<ds:datastoreItem xmlns:ds="http://schemas.openxmlformats.org/officeDocument/2006/customXml" ds:itemID="{D3E5C004-DF51-4AF7-9689-52146F1B876C}">
  <ds:schemaRefs>
    <ds:schemaRef ds:uri="http://purl.org/dc/dcmitype/"/>
    <ds:schemaRef ds:uri="http://schemas.microsoft.com/office/infopath/2007/PartnerControls"/>
    <ds:schemaRef ds:uri="da27332c-2b5c-42e5-8d08-364ea519d992"/>
    <ds:schemaRef ds:uri="http://purl.org/dc/elements/1.1/"/>
    <ds:schemaRef ds:uri="http://schemas.microsoft.com/office/2006/metadata/properties"/>
    <ds:schemaRef ds:uri="cc60b956-cf4f-4f96-86d4-bc85069217e8"/>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925</TotalTime>
  <Words>717</Words>
  <Application>Microsoft Office PowerPoint</Application>
  <PresentationFormat>Widescreen</PresentationFormat>
  <Paragraphs>155</Paragraphs>
  <Slides>17</Slides>
  <Notes>1</Notes>
  <HiddenSlides>0</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Cover and End Slide Master</vt:lpstr>
      <vt:lpstr>Contents Slide Master</vt:lpstr>
      <vt:lpstr>Section Break Slide Master</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Sasidhar Sirivella</dc:creator>
  <cp:lastModifiedBy>Nagarajan,Hemachandar</cp:lastModifiedBy>
  <cp:revision>25</cp:revision>
  <dcterms:created xsi:type="dcterms:W3CDTF">2020-02-24T23:28:16Z</dcterms:created>
  <dcterms:modified xsi:type="dcterms:W3CDTF">2020-04-03T04:46:38Z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0x010100A738FBB71A06F740812A106FFAE2D4AE</vt:lpwstr>
  </property>
</Properties>
</file>