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91" r:id="rId5"/>
    <p:sldId id="257" r:id="rId6"/>
    <p:sldId id="281" r:id="rId7"/>
    <p:sldId id="258" r:id="rId8"/>
    <p:sldId id="260" r:id="rId9"/>
    <p:sldId id="282" r:id="rId10"/>
    <p:sldId id="289" r:id="rId11"/>
    <p:sldId id="284" r:id="rId12"/>
    <p:sldId id="285" r:id="rId13"/>
    <p:sldId id="269" r:id="rId14"/>
    <p:sldId id="286" r:id="rId15"/>
    <p:sldId id="288"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7E10A-65DA-08FC-6DF8-021C06EC4CCA}" v="1" dt="2022-11-28T16:50:11.845"/>
    <p1510:client id="{04FBC076-EC2B-CAC4-A271-8DB4A3F6065E}" v="1049" dt="2022-11-28T05:49:16.594"/>
    <p1510:client id="{2EAE4A0F-1EC3-C9A2-1A23-5B2F7E1A2595}" v="41" dt="2022-11-28T03:26:56.259"/>
    <p1510:client id="{2FC8BCE9-662B-D305-02AD-3FF30043987B}" v="7" dt="2022-11-28T20:38:44.667"/>
    <p1510:client id="{48478DFF-9D14-B1FB-6A29-26264DA00BAB}" v="15" dt="2022-11-28T15:51:53.056"/>
    <p1510:client id="{537D272B-648E-115E-FB04-C162E719A177}" v="487" dt="2022-11-28T18:25:01.951"/>
    <p1510:client id="{5832091F-3B89-4539-B9D0-F2AA652C99D7}" v="1484" dt="2022-11-28T04:46:02.181"/>
    <p1510:client id="{62540B66-4F68-6BD3-5C0F-9F517C0D305B}" v="88" dt="2022-11-28T20:22:04.068"/>
    <p1510:client id="{7E291858-AFC2-33D1-2120-09634A0A1072}" v="22" dt="2022-11-28T17:29:06.577"/>
    <p1510:client id="{8EFF6B7C-147B-C249-74D1-1453A466C0E1}" v="79" dt="2022-11-28T20:14:43.897"/>
    <p1510:client id="{A05179E1-4D8C-3B28-5714-10B5B2453659}" v="41" dt="2022-11-28T17:11:41.092"/>
    <p1510:client id="{B4AEF74F-A24D-ECA0-F0F6-BC9A9B2EB715}" v="41" dt="2022-11-28T17:17:03.820"/>
    <p1510:client id="{B8EFDE49-B7A8-60AD-ECDB-04F788E5A9FB}" v="132" dt="2022-11-28T17:45:55.322"/>
    <p1510:client id="{BAA53835-05A4-304F-9083-4EEDD3BCFCD0}" v="1449" dt="2022-11-28T20:40:48.760"/>
    <p1510:client id="{BC79D944-1140-0E1F-15C6-1A8CB0951817}" v="42" dt="2022-11-28T20:32:35.145"/>
    <p1510:client id="{CC169EA4-3347-BAAC-1F8D-BEE7C115ADA8}" v="55" dt="2022-11-28T20:02:51.179"/>
    <p1510:client id="{EB1109D8-1F51-0C4B-FCA5-9DC54C73A612}" v="37" dt="2022-11-28T21:40:38.640"/>
    <p1510:client id="{F90FA885-CF50-2546-A8E8-918648268119}" vWet="2" dt="2022-11-28T21:31:35.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36BE7-DD35-4E72-86B1-3AAE9E91B59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AA42902-5D17-48B5-BC96-6E61148FCBE7}">
      <dgm:prSet custT="1"/>
      <dgm:spPr/>
      <dgm:t>
        <a:bodyPr/>
        <a:lstStyle/>
        <a:p>
          <a:pPr rtl="0"/>
          <a:br>
            <a:rPr lang="en-US" sz="1600" dirty="0">
              <a:latin typeface="Calibri"/>
              <a:cs typeface="Calibri"/>
            </a:rPr>
          </a:br>
          <a:br>
            <a:rPr lang="en-US" sz="1600" dirty="0">
              <a:latin typeface="Calibri"/>
              <a:cs typeface="Calibri"/>
            </a:rPr>
          </a:br>
          <a:r>
            <a:rPr lang="en-US" sz="1600" dirty="0">
              <a:latin typeface="Calibri"/>
              <a:cs typeface="Calibri"/>
            </a:rPr>
            <a:t>The data has been scrapped from a legal source:  </a:t>
          </a:r>
          <a:r>
            <a:rPr lang="en-US" sz="1600" u="sng" dirty="0">
              <a:latin typeface="Calibri"/>
              <a:cs typeface="Calibri"/>
            </a:rPr>
            <a:t>Reddit Website. </a:t>
          </a:r>
          <a:br>
            <a:rPr lang="en-US" sz="1600" b="0" u="sng" dirty="0">
              <a:solidFill>
                <a:srgbClr val="010000"/>
              </a:solidFill>
              <a:latin typeface="Calibri"/>
              <a:cs typeface="Calibri"/>
            </a:rPr>
          </a:br>
          <a:br>
            <a:rPr lang="en-US" sz="1600" b="0" dirty="0">
              <a:latin typeface="Calibri"/>
              <a:cs typeface="Calibri"/>
            </a:rPr>
          </a:br>
          <a:r>
            <a:rPr lang="en-US" sz="1600" b="1" dirty="0">
              <a:latin typeface="Calibri"/>
              <a:cs typeface="Calibri"/>
            </a:rPr>
            <a:t>Reddit's data is publicly available.</a:t>
          </a:r>
        </a:p>
      </dgm:t>
    </dgm:pt>
    <dgm:pt modelId="{EA7A89E6-2D49-4692-B86C-1703FE828C5B}" type="parTrans" cxnId="{B4C68F28-0EAD-4692-957B-5D08DADB2CC7}">
      <dgm:prSet/>
      <dgm:spPr/>
      <dgm:t>
        <a:bodyPr/>
        <a:lstStyle/>
        <a:p>
          <a:endParaRPr lang="en-US"/>
        </a:p>
      </dgm:t>
    </dgm:pt>
    <dgm:pt modelId="{3BA0F4BF-5328-44CA-98D8-409260297289}" type="sibTrans" cxnId="{B4C68F28-0EAD-4692-957B-5D08DADB2CC7}">
      <dgm:prSet/>
      <dgm:spPr/>
      <dgm:t>
        <a:bodyPr/>
        <a:lstStyle/>
        <a:p>
          <a:endParaRPr lang="en-US"/>
        </a:p>
      </dgm:t>
    </dgm:pt>
    <dgm:pt modelId="{F30B4130-1DB9-48BA-AB86-C5BB998B1FAF}">
      <dgm:prSet custT="1"/>
      <dgm:spPr/>
      <dgm:t>
        <a:bodyPr/>
        <a:lstStyle/>
        <a:p>
          <a:pPr rtl="0"/>
          <a:r>
            <a:rPr lang="en-US" sz="1600" b="1" dirty="0" err="1">
              <a:latin typeface="Calibri"/>
              <a:cs typeface="Calibri"/>
            </a:rPr>
            <a:t>Praw</a:t>
          </a:r>
          <a:r>
            <a:rPr lang="en-US" sz="1600" b="1" dirty="0">
              <a:latin typeface="Calibri"/>
              <a:cs typeface="Calibri"/>
            </a:rPr>
            <a:t>:</a:t>
          </a:r>
          <a:br>
            <a:rPr lang="en-US" sz="1600" b="1" dirty="0">
              <a:latin typeface="Calibri"/>
              <a:cs typeface="Calibri"/>
            </a:rPr>
          </a:br>
          <a:r>
            <a:rPr lang="en-US" sz="1600" b="1" dirty="0">
              <a:latin typeface="Calibri"/>
              <a:cs typeface="Calibri"/>
            </a:rPr>
            <a:t> </a:t>
          </a:r>
          <a:br>
            <a:rPr lang="en-US" sz="1600" b="1" dirty="0">
              <a:latin typeface="Calibri"/>
              <a:cs typeface="Calibri"/>
            </a:rPr>
          </a:br>
          <a:r>
            <a:rPr lang="en-US" sz="1600" dirty="0">
              <a:latin typeface="Calibri"/>
              <a:cs typeface="Calibri"/>
            </a:rPr>
            <a:t>A Python wrapper for the official Reddit API. </a:t>
          </a:r>
          <a:br>
            <a:rPr lang="en-US" sz="1600" dirty="0">
              <a:latin typeface="Calibri"/>
              <a:cs typeface="Calibri"/>
            </a:rPr>
          </a:br>
          <a:br>
            <a:rPr lang="en-US" sz="1600" dirty="0">
              <a:latin typeface="Calibri"/>
              <a:cs typeface="Calibri"/>
            </a:rPr>
          </a:br>
          <a:r>
            <a:rPr lang="en-US" sz="1600" dirty="0">
              <a:latin typeface="Calibri"/>
              <a:cs typeface="Calibri"/>
            </a:rPr>
            <a:t>To collect data using PRAW, you will need a Reddit account. </a:t>
          </a:r>
          <a:br>
            <a:rPr lang="en-US" sz="1600" dirty="0">
              <a:latin typeface="Calibri"/>
              <a:cs typeface="Calibri"/>
            </a:rPr>
          </a:br>
          <a:br>
            <a:rPr lang="en-US" sz="1600" dirty="0">
              <a:latin typeface="Calibri"/>
              <a:cs typeface="Calibri"/>
            </a:rPr>
          </a:br>
          <a:r>
            <a:rPr lang="en-US" sz="1600" dirty="0">
              <a:latin typeface="Calibri Light" panose="020F0302020204030204"/>
            </a:rPr>
            <a:t>We need</a:t>
          </a:r>
          <a:r>
            <a:rPr lang="en-US" sz="1600" dirty="0"/>
            <a:t> to register with Reddit as a developer to get an OAuth2 token</a:t>
          </a:r>
        </a:p>
      </dgm:t>
    </dgm:pt>
    <dgm:pt modelId="{75304E19-D385-45EC-9550-CD1EDBBC53A7}" type="parTrans" cxnId="{D2298EE5-B0F6-46B1-A935-53DDA3C3B421}">
      <dgm:prSet/>
      <dgm:spPr/>
      <dgm:t>
        <a:bodyPr/>
        <a:lstStyle/>
        <a:p>
          <a:endParaRPr lang="en-US"/>
        </a:p>
      </dgm:t>
    </dgm:pt>
    <dgm:pt modelId="{D9440BAE-2318-4CC9-BA51-E404C3BF1B00}" type="sibTrans" cxnId="{D2298EE5-B0F6-46B1-A935-53DDA3C3B421}">
      <dgm:prSet/>
      <dgm:spPr/>
      <dgm:t>
        <a:bodyPr/>
        <a:lstStyle/>
        <a:p>
          <a:endParaRPr lang="en-US"/>
        </a:p>
      </dgm:t>
    </dgm:pt>
    <dgm:pt modelId="{5EE41739-F641-4AAF-A84E-50306192056D}">
      <dgm:prSet/>
      <dgm:spPr/>
      <dgm:t>
        <a:bodyPr/>
        <a:lstStyle/>
        <a:p>
          <a:pPr rtl="0"/>
          <a:r>
            <a:rPr lang="en-US" b="1" dirty="0">
              <a:latin typeface="Calibri"/>
              <a:cs typeface="Calibri"/>
            </a:rPr>
            <a:t>Pushshift:</a:t>
          </a:r>
          <a:r>
            <a:rPr lang="en-US" dirty="0">
              <a:latin typeface="Calibri"/>
              <a:cs typeface="Calibri"/>
            </a:rPr>
            <a:t> </a:t>
          </a:r>
          <a:br>
            <a:rPr lang="en-US" dirty="0">
              <a:solidFill>
                <a:srgbClr val="010000"/>
              </a:solidFill>
              <a:latin typeface="Calibri"/>
              <a:cs typeface="Calibri"/>
            </a:rPr>
          </a:br>
          <a:br>
            <a:rPr lang="en-US" dirty="0">
              <a:latin typeface="Calibri"/>
              <a:cs typeface="Calibri"/>
            </a:rPr>
          </a:br>
          <a:r>
            <a:rPr lang="en-US" dirty="0">
              <a:latin typeface="Calibri"/>
              <a:cs typeface="Calibri"/>
            </a:rPr>
            <a:t>An independent API project built to improve upon the limits of the official API. </a:t>
          </a:r>
          <a:br>
            <a:rPr lang="en-US" dirty="0">
              <a:latin typeface="Calibri"/>
              <a:cs typeface="Calibri"/>
            </a:rPr>
          </a:br>
          <a:br>
            <a:rPr lang="en-US" dirty="0">
              <a:latin typeface="Calibri"/>
              <a:cs typeface="Calibri"/>
            </a:rPr>
          </a:br>
          <a:r>
            <a:rPr lang="en-US" dirty="0">
              <a:latin typeface="Calibri"/>
              <a:cs typeface="Calibri"/>
            </a:rPr>
            <a:t>It doesn’t require any authentication, so you will not need an API key to access the data. </a:t>
          </a:r>
        </a:p>
      </dgm:t>
    </dgm:pt>
    <dgm:pt modelId="{6FE15DE4-CBE3-49CC-AF32-10E186B776A2}" type="parTrans" cxnId="{FA0ED3E2-6FE2-4FEE-8E19-300F832014B3}">
      <dgm:prSet/>
      <dgm:spPr/>
      <dgm:t>
        <a:bodyPr/>
        <a:lstStyle/>
        <a:p>
          <a:endParaRPr lang="en-US"/>
        </a:p>
      </dgm:t>
    </dgm:pt>
    <dgm:pt modelId="{14A63A8E-F769-4E0A-ADE4-CA59F7686D5B}" type="sibTrans" cxnId="{FA0ED3E2-6FE2-4FEE-8E19-300F832014B3}">
      <dgm:prSet/>
      <dgm:spPr/>
      <dgm:t>
        <a:bodyPr/>
        <a:lstStyle/>
        <a:p>
          <a:endParaRPr lang="en-US"/>
        </a:p>
      </dgm:t>
    </dgm:pt>
    <dgm:pt modelId="{90F63740-33D6-4F69-A875-E62BFB848C92}" type="pres">
      <dgm:prSet presAssocID="{76536BE7-DD35-4E72-86B1-3AAE9E91B596}" presName="vert0" presStyleCnt="0">
        <dgm:presLayoutVars>
          <dgm:dir/>
          <dgm:animOne val="branch"/>
          <dgm:animLvl val="lvl"/>
        </dgm:presLayoutVars>
      </dgm:prSet>
      <dgm:spPr/>
    </dgm:pt>
    <dgm:pt modelId="{2F83AC69-0BD7-4B31-A588-8F876A121FB4}" type="pres">
      <dgm:prSet presAssocID="{1AA42902-5D17-48B5-BC96-6E61148FCBE7}" presName="thickLine" presStyleLbl="alignNode1" presStyleIdx="0" presStyleCnt="3"/>
      <dgm:spPr/>
    </dgm:pt>
    <dgm:pt modelId="{8C5E55E5-9BEB-4516-80D2-1BED2FAC9C8A}" type="pres">
      <dgm:prSet presAssocID="{1AA42902-5D17-48B5-BC96-6E61148FCBE7}" presName="horz1" presStyleCnt="0"/>
      <dgm:spPr/>
    </dgm:pt>
    <dgm:pt modelId="{1709AEDC-A178-4EEF-A54E-E7ADCAA75991}" type="pres">
      <dgm:prSet presAssocID="{1AA42902-5D17-48B5-BC96-6E61148FCBE7}" presName="tx1" presStyleLbl="revTx" presStyleIdx="0" presStyleCnt="3"/>
      <dgm:spPr/>
    </dgm:pt>
    <dgm:pt modelId="{F2CF7771-9342-440E-BF16-1F2D432EA1D7}" type="pres">
      <dgm:prSet presAssocID="{1AA42902-5D17-48B5-BC96-6E61148FCBE7}" presName="vert1" presStyleCnt="0"/>
      <dgm:spPr/>
    </dgm:pt>
    <dgm:pt modelId="{2BBF441E-127D-4A23-904A-18E8C48316F0}" type="pres">
      <dgm:prSet presAssocID="{F30B4130-1DB9-48BA-AB86-C5BB998B1FAF}" presName="thickLine" presStyleLbl="alignNode1" presStyleIdx="1" presStyleCnt="3"/>
      <dgm:spPr/>
    </dgm:pt>
    <dgm:pt modelId="{3B42B415-0D08-4C78-9AA3-9B90BDF2D343}" type="pres">
      <dgm:prSet presAssocID="{F30B4130-1DB9-48BA-AB86-C5BB998B1FAF}" presName="horz1" presStyleCnt="0"/>
      <dgm:spPr/>
    </dgm:pt>
    <dgm:pt modelId="{65D3BD0C-2B56-49F4-96EC-1D02A3ECB674}" type="pres">
      <dgm:prSet presAssocID="{F30B4130-1DB9-48BA-AB86-C5BB998B1FAF}" presName="tx1" presStyleLbl="revTx" presStyleIdx="1" presStyleCnt="3" custScaleY="135979"/>
      <dgm:spPr/>
    </dgm:pt>
    <dgm:pt modelId="{B507FC13-E99D-4354-B70E-A2092A895FBD}" type="pres">
      <dgm:prSet presAssocID="{F30B4130-1DB9-48BA-AB86-C5BB998B1FAF}" presName="vert1" presStyleCnt="0"/>
      <dgm:spPr/>
    </dgm:pt>
    <dgm:pt modelId="{26D8715B-989E-4401-A724-9FB360FDD267}" type="pres">
      <dgm:prSet presAssocID="{5EE41739-F641-4AAF-A84E-50306192056D}" presName="thickLine" presStyleLbl="alignNode1" presStyleIdx="2" presStyleCnt="3"/>
      <dgm:spPr/>
    </dgm:pt>
    <dgm:pt modelId="{7FC5DE3A-3FC4-4487-A8C4-A855E3C1FDEC}" type="pres">
      <dgm:prSet presAssocID="{5EE41739-F641-4AAF-A84E-50306192056D}" presName="horz1" presStyleCnt="0"/>
      <dgm:spPr/>
    </dgm:pt>
    <dgm:pt modelId="{D91252FE-02E1-45E3-BC5E-19838A54726D}" type="pres">
      <dgm:prSet presAssocID="{5EE41739-F641-4AAF-A84E-50306192056D}" presName="tx1" presStyleLbl="revTx" presStyleIdx="2" presStyleCnt="3" custLinFactNeighborY="24843"/>
      <dgm:spPr/>
    </dgm:pt>
    <dgm:pt modelId="{7173EA70-87BF-4E88-81CF-1DD44BDCD24B}" type="pres">
      <dgm:prSet presAssocID="{5EE41739-F641-4AAF-A84E-50306192056D}" presName="vert1" presStyleCnt="0"/>
      <dgm:spPr/>
    </dgm:pt>
  </dgm:ptLst>
  <dgm:cxnLst>
    <dgm:cxn modelId="{D74E3728-1065-4708-BF5F-09AE89D4AC71}" type="presOf" srcId="{F30B4130-1DB9-48BA-AB86-C5BB998B1FAF}" destId="{65D3BD0C-2B56-49F4-96EC-1D02A3ECB674}" srcOrd="0" destOrd="0" presId="urn:microsoft.com/office/officeart/2008/layout/LinedList"/>
    <dgm:cxn modelId="{B4C68F28-0EAD-4692-957B-5D08DADB2CC7}" srcId="{76536BE7-DD35-4E72-86B1-3AAE9E91B596}" destId="{1AA42902-5D17-48B5-BC96-6E61148FCBE7}" srcOrd="0" destOrd="0" parTransId="{EA7A89E6-2D49-4692-B86C-1703FE828C5B}" sibTransId="{3BA0F4BF-5328-44CA-98D8-409260297289}"/>
    <dgm:cxn modelId="{7EC5E94E-13E5-4C28-A34E-F20E42A58ECF}" type="presOf" srcId="{76536BE7-DD35-4E72-86B1-3AAE9E91B596}" destId="{90F63740-33D6-4F69-A875-E62BFB848C92}" srcOrd="0" destOrd="0" presId="urn:microsoft.com/office/officeart/2008/layout/LinedList"/>
    <dgm:cxn modelId="{8B12E47E-F36F-4096-936D-89EA4B96ABD6}" type="presOf" srcId="{5EE41739-F641-4AAF-A84E-50306192056D}" destId="{D91252FE-02E1-45E3-BC5E-19838A54726D}" srcOrd="0" destOrd="0" presId="urn:microsoft.com/office/officeart/2008/layout/LinedList"/>
    <dgm:cxn modelId="{113081BD-4B58-495E-963B-3FC717370095}" type="presOf" srcId="{1AA42902-5D17-48B5-BC96-6E61148FCBE7}" destId="{1709AEDC-A178-4EEF-A54E-E7ADCAA75991}" srcOrd="0" destOrd="0" presId="urn:microsoft.com/office/officeart/2008/layout/LinedList"/>
    <dgm:cxn modelId="{FA0ED3E2-6FE2-4FEE-8E19-300F832014B3}" srcId="{76536BE7-DD35-4E72-86B1-3AAE9E91B596}" destId="{5EE41739-F641-4AAF-A84E-50306192056D}" srcOrd="2" destOrd="0" parTransId="{6FE15DE4-CBE3-49CC-AF32-10E186B776A2}" sibTransId="{14A63A8E-F769-4E0A-ADE4-CA59F7686D5B}"/>
    <dgm:cxn modelId="{D2298EE5-B0F6-46B1-A935-53DDA3C3B421}" srcId="{76536BE7-DD35-4E72-86B1-3AAE9E91B596}" destId="{F30B4130-1DB9-48BA-AB86-C5BB998B1FAF}" srcOrd="1" destOrd="0" parTransId="{75304E19-D385-45EC-9550-CD1EDBBC53A7}" sibTransId="{D9440BAE-2318-4CC9-BA51-E404C3BF1B00}"/>
    <dgm:cxn modelId="{04ABD887-8379-4FB9-8FB7-FAB14704FE43}" type="presParOf" srcId="{90F63740-33D6-4F69-A875-E62BFB848C92}" destId="{2F83AC69-0BD7-4B31-A588-8F876A121FB4}" srcOrd="0" destOrd="0" presId="urn:microsoft.com/office/officeart/2008/layout/LinedList"/>
    <dgm:cxn modelId="{9EB42B00-9686-4DB2-818A-F4E3F510380D}" type="presParOf" srcId="{90F63740-33D6-4F69-A875-E62BFB848C92}" destId="{8C5E55E5-9BEB-4516-80D2-1BED2FAC9C8A}" srcOrd="1" destOrd="0" presId="urn:microsoft.com/office/officeart/2008/layout/LinedList"/>
    <dgm:cxn modelId="{DF63EC8F-43FF-45DC-B25F-A05A79F0DDC6}" type="presParOf" srcId="{8C5E55E5-9BEB-4516-80D2-1BED2FAC9C8A}" destId="{1709AEDC-A178-4EEF-A54E-E7ADCAA75991}" srcOrd="0" destOrd="0" presId="urn:microsoft.com/office/officeart/2008/layout/LinedList"/>
    <dgm:cxn modelId="{0B510A44-B2E8-4A3F-B62C-F531777D0B68}" type="presParOf" srcId="{8C5E55E5-9BEB-4516-80D2-1BED2FAC9C8A}" destId="{F2CF7771-9342-440E-BF16-1F2D432EA1D7}" srcOrd="1" destOrd="0" presId="urn:microsoft.com/office/officeart/2008/layout/LinedList"/>
    <dgm:cxn modelId="{ACEA2C9B-9A1F-4FC0-BF97-C4F5E1A8C4E6}" type="presParOf" srcId="{90F63740-33D6-4F69-A875-E62BFB848C92}" destId="{2BBF441E-127D-4A23-904A-18E8C48316F0}" srcOrd="2" destOrd="0" presId="urn:microsoft.com/office/officeart/2008/layout/LinedList"/>
    <dgm:cxn modelId="{4C0D1495-9711-4D98-BB1A-5C672A20202C}" type="presParOf" srcId="{90F63740-33D6-4F69-A875-E62BFB848C92}" destId="{3B42B415-0D08-4C78-9AA3-9B90BDF2D343}" srcOrd="3" destOrd="0" presId="urn:microsoft.com/office/officeart/2008/layout/LinedList"/>
    <dgm:cxn modelId="{1F54B7C1-0E5C-4DEF-890B-AED2EF0C8583}" type="presParOf" srcId="{3B42B415-0D08-4C78-9AA3-9B90BDF2D343}" destId="{65D3BD0C-2B56-49F4-96EC-1D02A3ECB674}" srcOrd="0" destOrd="0" presId="urn:microsoft.com/office/officeart/2008/layout/LinedList"/>
    <dgm:cxn modelId="{CBAA717D-9DB9-4CFA-B27F-7BB41FEE10D6}" type="presParOf" srcId="{3B42B415-0D08-4C78-9AA3-9B90BDF2D343}" destId="{B507FC13-E99D-4354-B70E-A2092A895FBD}" srcOrd="1" destOrd="0" presId="urn:microsoft.com/office/officeart/2008/layout/LinedList"/>
    <dgm:cxn modelId="{1309555F-D7F4-47A8-A098-3CC3F66A8BFD}" type="presParOf" srcId="{90F63740-33D6-4F69-A875-E62BFB848C92}" destId="{26D8715B-989E-4401-A724-9FB360FDD267}" srcOrd="4" destOrd="0" presId="urn:microsoft.com/office/officeart/2008/layout/LinedList"/>
    <dgm:cxn modelId="{ECBBE615-5369-44E6-AC4E-984A7264E367}" type="presParOf" srcId="{90F63740-33D6-4F69-A875-E62BFB848C92}" destId="{7FC5DE3A-3FC4-4487-A8C4-A855E3C1FDEC}" srcOrd="5" destOrd="0" presId="urn:microsoft.com/office/officeart/2008/layout/LinedList"/>
    <dgm:cxn modelId="{7E4810DB-F4B3-47C3-8485-BBE707DA2909}" type="presParOf" srcId="{7FC5DE3A-3FC4-4487-A8C4-A855E3C1FDEC}" destId="{D91252FE-02E1-45E3-BC5E-19838A54726D}" srcOrd="0" destOrd="0" presId="urn:microsoft.com/office/officeart/2008/layout/LinedList"/>
    <dgm:cxn modelId="{C87D48F4-35A5-403C-A837-D251DCDA7B84}" type="presParOf" srcId="{7FC5DE3A-3FC4-4487-A8C4-A855E3C1FDEC}" destId="{7173EA70-87BF-4E88-81CF-1DD44BDCD2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3AC69-0BD7-4B31-A588-8F876A121FB4}">
      <dsp:nvSpPr>
        <dsp:cNvPr id="0" name=""/>
        <dsp:cNvSpPr/>
      </dsp:nvSpPr>
      <dsp:spPr>
        <a:xfrm>
          <a:off x="0" y="21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9AEDC-A178-4EEF-A54E-E7ADCAA75991}">
      <dsp:nvSpPr>
        <dsp:cNvPr id="0" name=""/>
        <dsp:cNvSpPr/>
      </dsp:nvSpPr>
      <dsp:spPr>
        <a:xfrm>
          <a:off x="0" y="2175"/>
          <a:ext cx="6900512" cy="1403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br>
            <a:rPr lang="en-US" sz="1600" kern="1200" dirty="0">
              <a:latin typeface="Calibri"/>
              <a:cs typeface="Calibri"/>
            </a:rPr>
          </a:br>
          <a:br>
            <a:rPr lang="en-US" sz="1600" kern="1200" dirty="0">
              <a:latin typeface="Calibri"/>
              <a:cs typeface="Calibri"/>
            </a:rPr>
          </a:br>
          <a:r>
            <a:rPr lang="en-US" sz="1600" kern="1200" dirty="0">
              <a:latin typeface="Calibri"/>
              <a:cs typeface="Calibri"/>
            </a:rPr>
            <a:t>The data has been scrapped from a legal source:  </a:t>
          </a:r>
          <a:r>
            <a:rPr lang="en-US" sz="1600" u="sng" kern="1200" dirty="0">
              <a:latin typeface="Calibri"/>
              <a:cs typeface="Calibri"/>
            </a:rPr>
            <a:t>Reddit Website. </a:t>
          </a:r>
          <a:br>
            <a:rPr lang="en-US" sz="1600" b="0" u="sng" kern="1200" dirty="0">
              <a:solidFill>
                <a:srgbClr val="010000"/>
              </a:solidFill>
              <a:latin typeface="Calibri"/>
              <a:cs typeface="Calibri"/>
            </a:rPr>
          </a:br>
          <a:br>
            <a:rPr lang="en-US" sz="1600" b="0" kern="1200" dirty="0">
              <a:latin typeface="Calibri"/>
              <a:cs typeface="Calibri"/>
            </a:rPr>
          </a:br>
          <a:r>
            <a:rPr lang="en-US" sz="1600" b="1" kern="1200" dirty="0">
              <a:latin typeface="Calibri"/>
              <a:cs typeface="Calibri"/>
            </a:rPr>
            <a:t>Reddit's data is publicly available.</a:t>
          </a:r>
        </a:p>
      </dsp:txBody>
      <dsp:txXfrm>
        <a:off x="0" y="2175"/>
        <a:ext cx="6900512" cy="1403447"/>
      </dsp:txXfrm>
    </dsp:sp>
    <dsp:sp modelId="{2BBF441E-127D-4A23-904A-18E8C48316F0}">
      <dsp:nvSpPr>
        <dsp:cNvPr id="0" name=""/>
        <dsp:cNvSpPr/>
      </dsp:nvSpPr>
      <dsp:spPr>
        <a:xfrm>
          <a:off x="0" y="1405622"/>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3BD0C-2B56-49F4-96EC-1D02A3ECB674}">
      <dsp:nvSpPr>
        <dsp:cNvPr id="0" name=""/>
        <dsp:cNvSpPr/>
      </dsp:nvSpPr>
      <dsp:spPr>
        <a:xfrm>
          <a:off x="0" y="1405622"/>
          <a:ext cx="6893773" cy="190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err="1">
              <a:latin typeface="Calibri"/>
              <a:cs typeface="Calibri"/>
            </a:rPr>
            <a:t>Praw</a:t>
          </a:r>
          <a:r>
            <a:rPr lang="en-US" sz="1600" b="1" kern="1200" dirty="0">
              <a:latin typeface="Calibri"/>
              <a:cs typeface="Calibri"/>
            </a:rPr>
            <a:t>:</a:t>
          </a:r>
          <a:br>
            <a:rPr lang="en-US" sz="1600" b="1" kern="1200" dirty="0">
              <a:latin typeface="Calibri"/>
              <a:cs typeface="Calibri"/>
            </a:rPr>
          </a:br>
          <a:r>
            <a:rPr lang="en-US" sz="1600" b="1" kern="1200" dirty="0">
              <a:latin typeface="Calibri"/>
              <a:cs typeface="Calibri"/>
            </a:rPr>
            <a:t> </a:t>
          </a:r>
          <a:br>
            <a:rPr lang="en-US" sz="1600" b="1" kern="1200" dirty="0">
              <a:latin typeface="Calibri"/>
              <a:cs typeface="Calibri"/>
            </a:rPr>
          </a:br>
          <a:r>
            <a:rPr lang="en-US" sz="1600" kern="1200" dirty="0">
              <a:latin typeface="Calibri"/>
              <a:cs typeface="Calibri"/>
            </a:rPr>
            <a:t>A Python wrapper for the official Reddit API. </a:t>
          </a:r>
          <a:br>
            <a:rPr lang="en-US" sz="1600" kern="1200" dirty="0">
              <a:latin typeface="Calibri"/>
              <a:cs typeface="Calibri"/>
            </a:rPr>
          </a:br>
          <a:br>
            <a:rPr lang="en-US" sz="1600" kern="1200" dirty="0">
              <a:latin typeface="Calibri"/>
              <a:cs typeface="Calibri"/>
            </a:rPr>
          </a:br>
          <a:r>
            <a:rPr lang="en-US" sz="1600" kern="1200" dirty="0">
              <a:latin typeface="Calibri"/>
              <a:cs typeface="Calibri"/>
            </a:rPr>
            <a:t>To collect data using PRAW, you will need a Reddit account. </a:t>
          </a:r>
          <a:br>
            <a:rPr lang="en-US" sz="1600" kern="1200" dirty="0">
              <a:latin typeface="Calibri"/>
              <a:cs typeface="Calibri"/>
            </a:rPr>
          </a:br>
          <a:br>
            <a:rPr lang="en-US" sz="1600" kern="1200" dirty="0">
              <a:latin typeface="Calibri"/>
              <a:cs typeface="Calibri"/>
            </a:rPr>
          </a:br>
          <a:r>
            <a:rPr lang="en-US" sz="1600" kern="1200" dirty="0">
              <a:latin typeface="Calibri Light" panose="020F0302020204030204"/>
            </a:rPr>
            <a:t>We need</a:t>
          </a:r>
          <a:r>
            <a:rPr lang="en-US" sz="1600" kern="1200" dirty="0"/>
            <a:t> to register with Reddit as a developer to get an OAuth2 token</a:t>
          </a:r>
        </a:p>
      </dsp:txBody>
      <dsp:txXfrm>
        <a:off x="0" y="1405622"/>
        <a:ext cx="6893773" cy="1908393"/>
      </dsp:txXfrm>
    </dsp:sp>
    <dsp:sp modelId="{26D8715B-989E-4401-A724-9FB360FDD267}">
      <dsp:nvSpPr>
        <dsp:cNvPr id="0" name=""/>
        <dsp:cNvSpPr/>
      </dsp:nvSpPr>
      <dsp:spPr>
        <a:xfrm>
          <a:off x="0" y="331401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252FE-02E1-45E3-BC5E-19838A54726D}">
      <dsp:nvSpPr>
        <dsp:cNvPr id="0" name=""/>
        <dsp:cNvSpPr/>
      </dsp:nvSpPr>
      <dsp:spPr>
        <a:xfrm>
          <a:off x="0" y="3316190"/>
          <a:ext cx="6900512" cy="1403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b="1" kern="1200" dirty="0">
              <a:latin typeface="Calibri"/>
              <a:cs typeface="Calibri"/>
            </a:rPr>
            <a:t>Pushshift:</a:t>
          </a:r>
          <a:r>
            <a:rPr lang="en-US" sz="1500" kern="1200" dirty="0">
              <a:latin typeface="Calibri"/>
              <a:cs typeface="Calibri"/>
            </a:rPr>
            <a:t> </a:t>
          </a:r>
          <a:br>
            <a:rPr lang="en-US" sz="1500" kern="1200" dirty="0">
              <a:solidFill>
                <a:srgbClr val="010000"/>
              </a:solidFill>
              <a:latin typeface="Calibri"/>
              <a:cs typeface="Calibri"/>
            </a:rPr>
          </a:br>
          <a:br>
            <a:rPr lang="en-US" sz="1500" kern="1200" dirty="0">
              <a:latin typeface="Calibri"/>
              <a:cs typeface="Calibri"/>
            </a:rPr>
          </a:br>
          <a:r>
            <a:rPr lang="en-US" sz="1500" kern="1200" dirty="0">
              <a:latin typeface="Calibri"/>
              <a:cs typeface="Calibri"/>
            </a:rPr>
            <a:t>An independent API project built to improve upon the limits of the official API. </a:t>
          </a:r>
          <a:br>
            <a:rPr lang="en-US" sz="1500" kern="1200" dirty="0">
              <a:latin typeface="Calibri"/>
              <a:cs typeface="Calibri"/>
            </a:rPr>
          </a:br>
          <a:br>
            <a:rPr lang="en-US" sz="1500" kern="1200" dirty="0">
              <a:latin typeface="Calibri"/>
              <a:cs typeface="Calibri"/>
            </a:rPr>
          </a:br>
          <a:r>
            <a:rPr lang="en-US" sz="1500" kern="1200" dirty="0">
              <a:latin typeface="Calibri"/>
              <a:cs typeface="Calibri"/>
            </a:rPr>
            <a:t>It doesn’t require any authentication, so you will not need an API key to access the data. </a:t>
          </a:r>
        </a:p>
      </dsp:txBody>
      <dsp:txXfrm>
        <a:off x="0" y="3316190"/>
        <a:ext cx="6900512" cy="14034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E7C89-6DB9-4805-8481-B01B00745249}"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BD67B-17AC-4302-A075-6FBDD836186E}" type="slidenum">
              <a:rPr lang="en-US" smtClean="0"/>
              <a:t>‹#›</a:t>
            </a:fld>
            <a:endParaRPr lang="en-US"/>
          </a:p>
        </p:txBody>
      </p:sp>
    </p:spTree>
    <p:extLst>
      <p:ext uri="{BB962C8B-B14F-4D97-AF65-F5344CB8AC3E}">
        <p14:creationId xmlns:p14="http://schemas.microsoft.com/office/powerpoint/2010/main" val="147726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ddit.com/r/immigr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a:extLst>
              <a:ext uri="{FF2B5EF4-FFF2-40B4-BE49-F238E27FC236}">
                <a16:creationId xmlns:a16="http://schemas.microsoft.com/office/drawing/2014/main" id="{93693DF7-C1D8-7B8E-4B14-16FBB353EA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2" name="Notes Placeholder 2">
            <a:extLst>
              <a:ext uri="{FF2B5EF4-FFF2-40B4-BE49-F238E27FC236}">
                <a16:creationId xmlns:a16="http://schemas.microsoft.com/office/drawing/2014/main" id="{69515D35-9CC9-642F-3DD7-E8529D6CD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123" name="Slide Number Placeholder 3">
            <a:extLst>
              <a:ext uri="{FF2B5EF4-FFF2-40B4-BE49-F238E27FC236}">
                <a16:creationId xmlns:a16="http://schemas.microsoft.com/office/drawing/2014/main" id="{CE2F0654-AC35-624B-3782-FE3CF576E8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BA37EBF1-8DE6-4F09-ACE7-13846E691946}"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197180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Photo reference: </a:t>
            </a:r>
            <a:r>
              <a:rPr lang="en-US">
                <a:hlinkClick r:id="rId3"/>
              </a:rPr>
              <a:t>reddit.com</a:t>
            </a:r>
            <a:endParaRPr lang="en-US"/>
          </a:p>
        </p:txBody>
      </p:sp>
      <p:sp>
        <p:nvSpPr>
          <p:cNvPr id="4" name="Slide Number Placeholder 3"/>
          <p:cNvSpPr>
            <a:spLocks noGrp="1"/>
          </p:cNvSpPr>
          <p:nvPr>
            <p:ph type="sldNum" sz="quarter" idx="5"/>
          </p:nvPr>
        </p:nvSpPr>
        <p:spPr/>
        <p:txBody>
          <a:bodyPr/>
          <a:lstStyle/>
          <a:p>
            <a:fld id="{27DBD67B-17AC-4302-A075-6FBDD836186E}" type="slidenum">
              <a:rPr lang="en-US" smtClean="0"/>
              <a:t>4</a:t>
            </a:fld>
            <a:endParaRPr lang="en-US"/>
          </a:p>
        </p:txBody>
      </p:sp>
    </p:spTree>
    <p:extLst>
      <p:ext uri="{BB962C8B-B14F-4D97-AF65-F5344CB8AC3E}">
        <p14:creationId xmlns:p14="http://schemas.microsoft.com/office/powerpoint/2010/main" val="368109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DBD67B-17AC-4302-A075-6FBDD836186E}" type="slidenum">
              <a:rPr lang="en-US" smtClean="0"/>
              <a:t>8</a:t>
            </a:fld>
            <a:endParaRPr lang="en-US"/>
          </a:p>
        </p:txBody>
      </p:sp>
    </p:spTree>
    <p:extLst>
      <p:ext uri="{BB962C8B-B14F-4D97-AF65-F5344CB8AC3E}">
        <p14:creationId xmlns:p14="http://schemas.microsoft.com/office/powerpoint/2010/main" val="16657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DBD67B-17AC-4302-A075-6FBDD836186E}" type="slidenum">
              <a:rPr lang="en-US" smtClean="0"/>
              <a:t>14</a:t>
            </a:fld>
            <a:endParaRPr lang="en-US"/>
          </a:p>
        </p:txBody>
      </p:sp>
    </p:spTree>
    <p:extLst>
      <p:ext uri="{BB962C8B-B14F-4D97-AF65-F5344CB8AC3E}">
        <p14:creationId xmlns:p14="http://schemas.microsoft.com/office/powerpoint/2010/main" val="147000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11/28/2022</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11/28/2022</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elleferrari.medium.com/collecting-data-from-reddit-e019d1dece6a" TargetMode="External"/><Relationship Id="rId7" Type="http://schemas.openxmlformats.org/officeDocument/2006/relationships/hyperlink" Target="https://blog.apify.com/pros-and-cons-of-web-scraping/" TargetMode="External"/><Relationship Id="rId2" Type="http://schemas.openxmlformats.org/officeDocument/2006/relationships/hyperlink" Target="https://reddit-api.readthedocs.io/en/latest/" TargetMode="External"/><Relationship Id="rId1" Type="http://schemas.openxmlformats.org/officeDocument/2006/relationships/slideLayout" Target="../slideLayouts/slideLayout2.xml"/><Relationship Id="rId6" Type="http://schemas.openxmlformats.org/officeDocument/2006/relationships/hyperlink" Target="https://www.scrapingbee.com/blog/web-scraping-101-with-python/" TargetMode="External"/><Relationship Id="rId5" Type="http://schemas.openxmlformats.org/officeDocument/2006/relationships/hyperlink" Target="https://www.pewresearch.org/fact-tank/2020/08/20/key-findings-about-u-s-immigrants/" TargetMode="External"/><Relationship Id="rId4" Type="http://schemas.openxmlformats.org/officeDocument/2006/relationships/hyperlink" Target="https://www.reddit.com/r/immigr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ddit.com/r/immi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i.pushshift.io/reddit/search/comment" TargetMode="External"/><Relationship Id="rId2" Type="http://schemas.openxmlformats.org/officeDocument/2006/relationships/hyperlink" Target="https://api.pushshift.io/reddit/search/submiss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28DF4-1FE1-8ED2-C77E-3CB229F27622}"/>
              </a:ext>
            </a:extLst>
          </p:cNvPr>
          <p:cNvSpPr>
            <a:spLocks noChangeArrowheads="1"/>
          </p:cNvSpPr>
          <p:nvPr/>
        </p:nvSpPr>
        <p:spPr bwMode="auto">
          <a:xfrm>
            <a:off x="2283604" y="2466975"/>
            <a:ext cx="7624790" cy="113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eaLnBrk="1" hangingPunct="1">
              <a:spcAft>
                <a:spcPts val="600"/>
              </a:spcAft>
            </a:pPr>
            <a:r>
              <a:rPr lang="en-US" altLang="en-US" sz="2800" b="1" dirty="0">
                <a:solidFill>
                  <a:srgbClr val="07294D"/>
                </a:solidFill>
                <a:latin typeface="Arial"/>
                <a:ea typeface="Futura"/>
                <a:cs typeface="Futura"/>
              </a:rPr>
              <a:t>DSCI 511</a:t>
            </a:r>
          </a:p>
          <a:p>
            <a:pPr algn="ctr">
              <a:spcAft>
                <a:spcPts val="600"/>
              </a:spcAft>
            </a:pPr>
            <a:r>
              <a:rPr lang="en-US" altLang="en-US" sz="2400" b="1" dirty="0">
                <a:solidFill>
                  <a:srgbClr val="07294D"/>
                </a:solidFill>
                <a:latin typeface="Arial"/>
              </a:rPr>
              <a:t>DATA ACQUISITION AND PREPROCESSING</a:t>
            </a:r>
            <a:endParaRPr lang="en-US" altLang="en-US" sz="2400" b="1" dirty="0">
              <a:solidFill>
                <a:srgbClr val="07294D"/>
              </a:solidFill>
              <a:latin typeface="Arial"/>
              <a:cs typeface="Arial"/>
            </a:endParaRPr>
          </a:p>
        </p:txBody>
      </p:sp>
      <p:sp>
        <p:nvSpPr>
          <p:cNvPr id="3" name="Rectangle 2">
            <a:extLst>
              <a:ext uri="{FF2B5EF4-FFF2-40B4-BE49-F238E27FC236}">
                <a16:creationId xmlns:a16="http://schemas.microsoft.com/office/drawing/2014/main" id="{B9D10EA0-A148-B2CC-BE1F-F1B6C3869C82}"/>
              </a:ext>
            </a:extLst>
          </p:cNvPr>
          <p:cNvSpPr>
            <a:spLocks noChangeArrowheads="1"/>
          </p:cNvSpPr>
          <p:nvPr/>
        </p:nvSpPr>
        <p:spPr bwMode="auto">
          <a:xfrm>
            <a:off x="1353242" y="3760299"/>
            <a:ext cx="9656965" cy="79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ormAutofit fontScale="92500" lnSpcReduction="10000"/>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gn="ctr">
              <a:spcAft>
                <a:spcPts val="600"/>
              </a:spcAft>
            </a:pPr>
            <a:r>
              <a:rPr lang="en-US" sz="2400" b="1" dirty="0">
                <a:solidFill>
                  <a:srgbClr val="07294D"/>
                </a:solidFill>
                <a:latin typeface="Arial"/>
              </a:rPr>
              <a:t>Akshay Jain, Sunita Barik, Utsav Pradhan, </a:t>
            </a:r>
          </a:p>
          <a:p>
            <a:pPr algn="ctr">
              <a:spcAft>
                <a:spcPts val="600"/>
              </a:spcAft>
            </a:pPr>
            <a:r>
              <a:rPr lang="en-US" sz="2400" b="1" dirty="0">
                <a:solidFill>
                  <a:srgbClr val="07294D"/>
                </a:solidFill>
                <a:latin typeface="Arial"/>
              </a:rPr>
              <a:t>Partheepsiva Prasad</a:t>
            </a:r>
            <a:endParaRPr lang="en-US" altLang="en-US" sz="2400" b="1" dirty="0">
              <a:solidFill>
                <a:srgbClr val="07294D"/>
              </a:solidFill>
              <a:latin typeface="Arial"/>
            </a:endParaRPr>
          </a:p>
        </p:txBody>
      </p:sp>
      <p:sp>
        <p:nvSpPr>
          <p:cNvPr id="4099" name="Title 1">
            <a:extLst>
              <a:ext uri="{FF2B5EF4-FFF2-40B4-BE49-F238E27FC236}">
                <a16:creationId xmlns:a16="http://schemas.microsoft.com/office/drawing/2014/main" id="{726774D6-A2F0-DC6E-ABB5-6A0DCDA02C3A}"/>
              </a:ext>
            </a:extLst>
          </p:cNvPr>
          <p:cNvSpPr>
            <a:spLocks noGrp="1"/>
          </p:cNvSpPr>
          <p:nvPr>
            <p:ph type="ctrTitle"/>
          </p:nvPr>
        </p:nvSpPr>
        <p:spPr>
          <a:xfrm>
            <a:off x="1769744" y="1198604"/>
            <a:ext cx="8642984" cy="868823"/>
          </a:xfrm>
        </p:spPr>
        <p:txBody>
          <a:bodyPr vert="horz" lIns="91440" tIns="45720" rIns="91440" bIns="45720" rtlCol="0" anchor="ctr">
            <a:noAutofit/>
          </a:bodyPr>
          <a:lstStyle/>
          <a:p>
            <a:pPr>
              <a:spcAft>
                <a:spcPts val="600"/>
              </a:spcAft>
            </a:pPr>
            <a:r>
              <a:rPr lang="en-US" altLang="en-US" sz="3200" b="1" dirty="0">
                <a:solidFill>
                  <a:srgbClr val="07294D"/>
                </a:solidFill>
                <a:latin typeface="Arial"/>
                <a:ea typeface="+mn-ea"/>
                <a:cs typeface="+mn-cs"/>
              </a:rPr>
              <a:t>Scrapping and Segregation of Immigration Data from Reddit</a:t>
            </a:r>
            <a:endParaRPr lang="en-US" sz="3200" b="1" dirty="0">
              <a:solidFill>
                <a:srgbClr val="07294D"/>
              </a:solidFill>
              <a:latin typeface="Arial"/>
              <a:ea typeface="+mn-ea"/>
              <a:cs typeface="+mn-cs"/>
            </a:endParaRPr>
          </a:p>
        </p:txBody>
      </p:sp>
      <p:sp>
        <p:nvSpPr>
          <p:cNvPr id="4" name="Subtitle 2">
            <a:extLst>
              <a:ext uri="{FF2B5EF4-FFF2-40B4-BE49-F238E27FC236}">
                <a16:creationId xmlns:a16="http://schemas.microsoft.com/office/drawing/2014/main" id="{7984FB18-F65A-C5E2-DFEE-94E091EB1507}"/>
              </a:ext>
            </a:extLst>
          </p:cNvPr>
          <p:cNvSpPr>
            <a:spLocks noGrp="1"/>
          </p:cNvSpPr>
          <p:nvPr>
            <p:ph type="subTitle" idx="1"/>
          </p:nvPr>
        </p:nvSpPr>
        <p:spPr>
          <a:xfrm>
            <a:off x="2615738" y="4778032"/>
            <a:ext cx="6960524" cy="598516"/>
          </a:xfrm>
        </p:spPr>
        <p:txBody>
          <a:bodyPr vert="horz" lIns="91440" tIns="45720" rIns="91440" bIns="45720" rtlCol="0" anchor="ctr">
            <a:normAutofit/>
          </a:bodyPr>
          <a:lstStyle/>
          <a:p>
            <a:pPr fontAlgn="auto">
              <a:spcAft>
                <a:spcPts val="0"/>
              </a:spcAft>
              <a:defRPr/>
            </a:pPr>
            <a:r>
              <a:rPr lang="en-US" b="1" kern="1200" dirty="0">
                <a:solidFill>
                  <a:schemeClr val="accent2"/>
                </a:solidFill>
                <a:latin typeface="+mn-lt"/>
                <a:ea typeface="+mn-ea"/>
                <a:cs typeface="+mn-cs"/>
              </a:rPr>
              <a:t>28</a:t>
            </a:r>
            <a:r>
              <a:rPr lang="en-US" b="1" kern="1200" baseline="30000" dirty="0">
                <a:solidFill>
                  <a:schemeClr val="accent2"/>
                </a:solidFill>
                <a:latin typeface="+mn-lt"/>
                <a:ea typeface="+mn-ea"/>
                <a:cs typeface="+mn-cs"/>
              </a:rPr>
              <a:t>th</a:t>
            </a:r>
            <a:r>
              <a:rPr lang="en-US" b="1" kern="1200" dirty="0">
                <a:solidFill>
                  <a:schemeClr val="accent2"/>
                </a:solidFill>
                <a:latin typeface="+mn-lt"/>
                <a:ea typeface="+mn-ea"/>
                <a:cs typeface="+mn-cs"/>
              </a:rPr>
              <a:t> November 2022</a:t>
            </a:r>
            <a:endParaRPr lang="en-US" b="1" kern="1200" dirty="0">
              <a:solidFill>
                <a:schemeClr val="accent2"/>
              </a:solidFill>
              <a:latin typeface="+mn-lt"/>
              <a:cs typeface="Calibri"/>
            </a:endParaRPr>
          </a:p>
        </p:txBody>
      </p:sp>
      <p:pic>
        <p:nvPicPr>
          <p:cNvPr id="9" name="Picture 8">
            <a:extLst>
              <a:ext uri="{FF2B5EF4-FFF2-40B4-BE49-F238E27FC236}">
                <a16:creationId xmlns:a16="http://schemas.microsoft.com/office/drawing/2014/main" id="{778586E9-209B-2413-3F13-2AA7CD4238FE}"/>
              </a:ext>
            </a:extLst>
          </p:cNvPr>
          <p:cNvPicPr>
            <a:picLocks noChangeAspect="1"/>
          </p:cNvPicPr>
          <p:nvPr/>
        </p:nvPicPr>
        <p:blipFill>
          <a:blip r:embed="rId3"/>
          <a:stretch>
            <a:fillRect/>
          </a:stretch>
        </p:blipFill>
        <p:spPr>
          <a:xfrm>
            <a:off x="380586" y="5894429"/>
            <a:ext cx="2848802" cy="613765"/>
          </a:xfrm>
          <a:prstGeom prst="rect">
            <a:avLst/>
          </a:prstGeom>
        </p:spPr>
      </p:pic>
    </p:spTree>
    <p:extLst>
      <p:ext uri="{BB962C8B-B14F-4D97-AF65-F5344CB8AC3E}">
        <p14:creationId xmlns:p14="http://schemas.microsoft.com/office/powerpoint/2010/main" val="6265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Data Limitations</a:t>
            </a:r>
            <a:br>
              <a:rPr lang="en-US" dirty="0">
                <a:solidFill>
                  <a:srgbClr val="FFFFFF"/>
                </a:solidFill>
              </a:rPr>
            </a:br>
            <a:r>
              <a:rPr lang="en-US" dirty="0">
                <a:solidFill>
                  <a:srgbClr val="FFFFFF"/>
                </a:solidFill>
              </a:rPr>
              <a:t>&amp;</a:t>
            </a:r>
            <a:br>
              <a:rPr lang="en-US" dirty="0">
                <a:solidFill>
                  <a:srgbClr val="FFFFFF"/>
                </a:solidFill>
              </a:rPr>
            </a:br>
            <a:r>
              <a:rPr lang="en-US" dirty="0">
                <a:solidFill>
                  <a:srgbClr val="FFFFFF"/>
                </a:solidFill>
              </a:rPr>
              <a:t>Challenges</a:t>
            </a:r>
            <a:endParaRPr lang="en-US" dirty="0">
              <a:solidFill>
                <a:srgbClr val="FFFFFF"/>
              </a:solidFill>
              <a:cs typeface="Calibri Light" panose="020F0302020204030204"/>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panose="020F0502020204030204"/>
              </a:rPr>
              <a:t>Broad Spectrum of Users and Scenarios</a:t>
            </a:r>
          </a:p>
          <a:p>
            <a:r>
              <a:rPr lang="en-US" dirty="0">
                <a:cs typeface="Calibri" panose="020F0502020204030204"/>
              </a:rPr>
              <a:t>Potential for Extreme Cases which might influence the audience</a:t>
            </a:r>
          </a:p>
          <a:p>
            <a:r>
              <a:rPr lang="en-US" dirty="0">
                <a:cs typeface="Calibri" panose="020F0502020204030204"/>
              </a:rPr>
              <a:t>Solutions provided by users may not be applicable in general scenario</a:t>
            </a:r>
          </a:p>
          <a:p>
            <a:pPr lvl="1"/>
            <a:r>
              <a:rPr lang="en-US" sz="2000" dirty="0">
                <a:cs typeface="Calibri" panose="020F0502020204030204"/>
              </a:rPr>
              <a:t>Could lead to loss of time or demotivating results</a:t>
            </a:r>
          </a:p>
          <a:p>
            <a:pPr marL="228600" lvl="1"/>
            <a:r>
              <a:rPr lang="en-US" sz="2800" dirty="0">
                <a:cs typeface="Calibri" panose="020F0502020204030204"/>
              </a:rPr>
              <a:t>Dataset cannot be comprehensive enough to cater everyone's needs</a:t>
            </a:r>
          </a:p>
        </p:txBody>
      </p:sp>
    </p:spTree>
    <p:extLst>
      <p:ext uri="{BB962C8B-B14F-4D97-AF65-F5344CB8AC3E}">
        <p14:creationId xmlns:p14="http://schemas.microsoft.com/office/powerpoint/2010/main" val="310197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ea typeface="+mj-lt"/>
                <a:cs typeface="+mj-lt"/>
              </a:rPr>
              <a:t>Other Data Extraction Techniques</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r>
              <a:rPr lang="en-US" sz="2000" b="1">
                <a:ea typeface="+mn-lt"/>
                <a:cs typeface="+mn-lt"/>
              </a:rPr>
              <a:t>HTTP(with socket and regex)</a:t>
            </a:r>
            <a:r>
              <a:rPr lang="en-US" sz="2000">
                <a:ea typeface="+mn-lt"/>
                <a:cs typeface="+mn-lt"/>
              </a:rPr>
              <a:t>:  Although it is possible to send an HTTP request manually using a socket and parse the HTTP response using regular expression, there are higher-level APIs that can make this work simpler.</a:t>
            </a:r>
            <a:endParaRPr lang="en-US">
              <a:cs typeface="Calibri" panose="020F0502020204030204"/>
            </a:endParaRPr>
          </a:p>
          <a:p>
            <a:pPr algn="just">
              <a:lnSpc>
                <a:spcPct val="110000"/>
              </a:lnSpc>
              <a:spcBef>
                <a:spcPts val="0"/>
              </a:spcBef>
              <a:buFont typeface="Arial"/>
              <a:buChar char="•"/>
            </a:pPr>
            <a:r>
              <a:rPr lang="en-US" sz="2000" b="1">
                <a:ea typeface="+mn-lt"/>
                <a:cs typeface="+mn-lt"/>
              </a:rPr>
              <a:t>urllib3 &amp; LXML</a:t>
            </a:r>
            <a:r>
              <a:rPr lang="en-US" sz="2000">
                <a:ea typeface="+mn-lt"/>
                <a:cs typeface="+mn-lt"/>
              </a:rPr>
              <a:t>: Urllib3 can handle requests like creating and managing pools and proxy pools, for example. Since Urllib3 is divided into several modules, it might not soon be included in the standard library. Certain fundamentals are difficult for Urllib3 to manage, such as the necessity to manually build headers and add requests in order to extract cookies. </a:t>
            </a:r>
          </a:p>
          <a:p>
            <a:pPr algn="just">
              <a:lnSpc>
                <a:spcPct val="110000"/>
              </a:lnSpc>
              <a:spcBef>
                <a:spcPts val="0"/>
              </a:spcBef>
              <a:buFont typeface="Arial"/>
              <a:buChar char="•"/>
            </a:pPr>
            <a:r>
              <a:rPr lang="en-US" sz="2000" b="1">
                <a:ea typeface="+mn-lt"/>
                <a:cs typeface="+mn-lt"/>
              </a:rPr>
              <a:t>Grequests</a:t>
            </a:r>
            <a:r>
              <a:rPr lang="en-US" sz="2000">
                <a:ea typeface="+mn-lt"/>
                <a:cs typeface="+mn-lt"/>
              </a:rPr>
              <a:t>: processes asynchronous Python APIs, which enables simultaneous processing of several requests. Small scripts benefit from this, while high level scrapping is less desirable.</a:t>
            </a:r>
          </a:p>
          <a:p>
            <a:pPr algn="just">
              <a:lnSpc>
                <a:spcPct val="110000"/>
              </a:lnSpc>
              <a:spcBef>
                <a:spcPts val="0"/>
              </a:spcBef>
              <a:buFont typeface="Arial"/>
              <a:buChar char="•"/>
            </a:pPr>
            <a:r>
              <a:rPr lang="en-US" sz="2000" b="1">
                <a:ea typeface="+mn-lt"/>
                <a:cs typeface="+mn-lt"/>
              </a:rPr>
              <a:t>Scrappy</a:t>
            </a:r>
            <a:r>
              <a:rPr lang="en-US" sz="2000">
                <a:ea typeface="+mn-lt"/>
                <a:cs typeface="+mn-lt"/>
              </a:rPr>
              <a:t>: several applications, such as sitemaps, multiple data processing, asynchronous web page downloads, etc. The drawback of scrappy is that it has a steep learning curve and requires a lot of learning, making it a dynamic approach for data extraction. </a:t>
            </a:r>
            <a:endParaRPr lang="en-US" sz="2000" dirty="0">
              <a:ea typeface="+mn-lt"/>
              <a:cs typeface="+mn-lt"/>
            </a:endParaRPr>
          </a:p>
        </p:txBody>
      </p:sp>
    </p:spTree>
    <p:extLst>
      <p:ext uri="{BB962C8B-B14F-4D97-AF65-F5344CB8AC3E}">
        <p14:creationId xmlns:p14="http://schemas.microsoft.com/office/powerpoint/2010/main" val="104690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rPr>
              <a:t>References</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endParaRPr lang="en-US" sz="2000" dirty="0">
              <a:ea typeface="+mn-lt"/>
              <a:cs typeface="+mn-lt"/>
            </a:endParaRPr>
          </a:p>
        </p:txBody>
      </p:sp>
      <p:sp>
        <p:nvSpPr>
          <p:cNvPr id="6" name="Content Placeholder 2">
            <a:extLst>
              <a:ext uri="{FF2B5EF4-FFF2-40B4-BE49-F238E27FC236}">
                <a16:creationId xmlns:a16="http://schemas.microsoft.com/office/drawing/2014/main" id="{CB511EB4-7E5C-29F4-6920-BD5BCCC26B85}"/>
              </a:ext>
            </a:extLst>
          </p:cNvPr>
          <p:cNvSpPr txBox="1">
            <a:spLocks/>
          </p:cNvSpPr>
          <p:nvPr/>
        </p:nvSpPr>
        <p:spPr>
          <a:xfrm>
            <a:off x="4555433" y="888302"/>
            <a:ext cx="6567235" cy="51457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b="1" dirty="0">
              <a:latin typeface="Arial"/>
              <a:cs typeface="Arial"/>
            </a:endParaRPr>
          </a:p>
        </p:txBody>
      </p:sp>
      <p:sp>
        <p:nvSpPr>
          <p:cNvPr id="7" name="Content Placeholder 2">
            <a:extLst>
              <a:ext uri="{FF2B5EF4-FFF2-40B4-BE49-F238E27FC236}">
                <a16:creationId xmlns:a16="http://schemas.microsoft.com/office/drawing/2014/main" id="{E0829471-1C84-4FCA-F7F2-C0D1C93C903B}"/>
              </a:ext>
            </a:extLst>
          </p:cNvPr>
          <p:cNvSpPr txBox="1">
            <a:spLocks/>
          </p:cNvSpPr>
          <p:nvPr/>
        </p:nvSpPr>
        <p:spPr>
          <a:xfrm>
            <a:off x="4545908" y="758872"/>
            <a:ext cx="6367210" cy="5250561"/>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2200">
              <a:cs typeface="Calibri" panose="020F0502020204030204"/>
            </a:endParaRPr>
          </a:p>
          <a:p>
            <a:pPr>
              <a:lnSpc>
                <a:spcPct val="150000"/>
              </a:lnSpc>
            </a:pPr>
            <a:endParaRPr lang="en-US" sz="2200">
              <a:cs typeface="Calibri" panose="020F0502020204030204"/>
            </a:endParaRPr>
          </a:p>
          <a:p>
            <a:pPr>
              <a:lnSpc>
                <a:spcPct val="150000"/>
              </a:lnSpc>
            </a:pPr>
            <a:r>
              <a:rPr lang="en-US" sz="2000">
                <a:ea typeface="+mn-lt"/>
                <a:cs typeface="+mn-lt"/>
                <a:hlinkClick r:id="rId2"/>
              </a:rPr>
              <a:t>https://reddit-api.readthedocs.io/en/latest/</a:t>
            </a:r>
            <a:endParaRPr lang="en-US" sz="2000">
              <a:ea typeface="+mn-lt"/>
              <a:cs typeface="+mn-lt"/>
            </a:endParaRPr>
          </a:p>
          <a:p>
            <a:pPr>
              <a:lnSpc>
                <a:spcPct val="150000"/>
              </a:lnSpc>
            </a:pPr>
            <a:r>
              <a:rPr lang="en-US" sz="2000">
                <a:ea typeface="+mn-lt"/>
                <a:cs typeface="+mn-lt"/>
                <a:hlinkClick r:id="rId3"/>
              </a:rPr>
              <a:t>https://noelleferrari.medium.com/collecting-data-from-reddit-e019d1dece6a</a:t>
            </a:r>
            <a:endParaRPr lang="en-US" sz="2000">
              <a:ea typeface="+mn-lt"/>
              <a:cs typeface="+mn-lt"/>
            </a:endParaRPr>
          </a:p>
          <a:p>
            <a:pPr>
              <a:lnSpc>
                <a:spcPct val="150000"/>
              </a:lnSpc>
            </a:pPr>
            <a:r>
              <a:rPr lang="en-US" sz="2000">
                <a:ea typeface="+mn-lt"/>
                <a:cs typeface="+mn-lt"/>
                <a:hlinkClick r:id="rId4"/>
              </a:rPr>
              <a:t>https://www.reddit.com/r/immigration</a:t>
            </a:r>
            <a:endParaRPr lang="en-US" sz="2000">
              <a:ea typeface="+mn-lt"/>
              <a:cs typeface="+mn-lt"/>
            </a:endParaRPr>
          </a:p>
          <a:p>
            <a:pPr>
              <a:lnSpc>
                <a:spcPct val="150000"/>
              </a:lnSpc>
            </a:pPr>
            <a:r>
              <a:rPr lang="en-US" sz="2000">
                <a:ea typeface="+mn-lt"/>
                <a:cs typeface="+mn-lt"/>
                <a:hlinkClick r:id="rId5"/>
              </a:rPr>
              <a:t>https://www.pewresearch.org/fact-tank/2020/08/20/key-findings-about-u-s-immigrants/</a:t>
            </a:r>
            <a:endParaRPr lang="en-US" sz="2000">
              <a:ea typeface="+mn-lt"/>
              <a:cs typeface="+mn-lt"/>
            </a:endParaRPr>
          </a:p>
          <a:p>
            <a:pPr>
              <a:lnSpc>
                <a:spcPct val="150000"/>
              </a:lnSpc>
            </a:pPr>
            <a:r>
              <a:rPr lang="en-US" sz="2000">
                <a:cs typeface="Calibri"/>
                <a:hlinkClick r:id="rId6"/>
              </a:rPr>
              <a:t>https://www.scrapingbee.com/blog/web-scraping-101-with-python/</a:t>
            </a:r>
            <a:endParaRPr lang="en-US" sz="2000">
              <a:ea typeface="+mn-lt"/>
              <a:cs typeface="+mn-lt"/>
            </a:endParaRPr>
          </a:p>
          <a:p>
            <a:pPr>
              <a:lnSpc>
                <a:spcPct val="150000"/>
              </a:lnSpc>
            </a:pPr>
            <a:r>
              <a:rPr lang="en-US" sz="2000">
                <a:cs typeface="Calibri"/>
                <a:hlinkClick r:id="rId7"/>
              </a:rPr>
              <a:t>https://blog.apify.com/pros-and-cons-of-web-scraping/</a:t>
            </a:r>
            <a:endParaRPr lang="en-US" sz="2000">
              <a:ea typeface="+mn-lt"/>
              <a:cs typeface="+mn-lt"/>
            </a:endParaRPr>
          </a:p>
          <a:p>
            <a:pPr>
              <a:lnSpc>
                <a:spcPct val="150000"/>
              </a:lnSpc>
            </a:pPr>
            <a:endParaRPr lang="en-US" sz="2200">
              <a:ea typeface="+mn-lt"/>
              <a:cs typeface="+mn-lt"/>
            </a:endParaRPr>
          </a:p>
          <a:p>
            <a:pPr>
              <a:lnSpc>
                <a:spcPct val="150000"/>
              </a:lnSpc>
            </a:pPr>
            <a:endParaRPr lang="en-US" sz="2200" dirty="0">
              <a:ea typeface="+mn-lt"/>
              <a:cs typeface="+mn-lt"/>
            </a:endParaRPr>
          </a:p>
        </p:txBody>
      </p:sp>
    </p:spTree>
    <p:extLst>
      <p:ext uri="{BB962C8B-B14F-4D97-AF65-F5344CB8AC3E}">
        <p14:creationId xmlns:p14="http://schemas.microsoft.com/office/powerpoint/2010/main" val="301343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sz="4400" dirty="0">
                <a:solidFill>
                  <a:schemeClr val="bg1"/>
                </a:solidFill>
                <a:ea typeface="+mj-lt"/>
                <a:cs typeface="+mj-lt"/>
              </a:rPr>
              <a:t>Team </a:t>
            </a:r>
            <a:br>
              <a:rPr lang="en-US" sz="4400" dirty="0">
                <a:solidFill>
                  <a:schemeClr val="bg1"/>
                </a:solidFill>
                <a:ea typeface="+mj-lt"/>
                <a:cs typeface="+mj-lt"/>
              </a:rPr>
            </a:br>
            <a:r>
              <a:rPr lang="en-US" sz="4400" dirty="0">
                <a:solidFill>
                  <a:schemeClr val="bg1"/>
                </a:solidFill>
                <a:ea typeface="+mj-lt"/>
                <a:cs typeface="+mj-lt"/>
              </a:rPr>
              <a:t>&amp; Contribution</a:t>
            </a:r>
            <a:endParaRPr lang="en-US" dirty="0">
              <a:solidFill>
                <a:schemeClr val="bg1"/>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cs typeface="Calibri"/>
            </a:endParaRPr>
          </a:p>
        </p:txBody>
      </p:sp>
      <p:sp>
        <p:nvSpPr>
          <p:cNvPr id="5" name="Content Placeholder 2">
            <a:extLst>
              <a:ext uri="{FF2B5EF4-FFF2-40B4-BE49-F238E27FC236}">
                <a16:creationId xmlns:a16="http://schemas.microsoft.com/office/drawing/2014/main" id="{E85BB65A-D819-A289-1CDF-58583C64D2E7}"/>
              </a:ext>
            </a:extLst>
          </p:cNvPr>
          <p:cNvSpPr txBox="1">
            <a:spLocks/>
          </p:cNvSpPr>
          <p:nvPr/>
        </p:nvSpPr>
        <p:spPr>
          <a:xfrm>
            <a:off x="4469708" y="745427"/>
            <a:ext cx="6233860" cy="54315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0"/>
              </a:spcBef>
              <a:buFont typeface="Arial"/>
              <a:buChar char="•"/>
            </a:pPr>
            <a:endParaRPr lang="en-US" sz="2000" dirty="0">
              <a:ea typeface="+mn-lt"/>
              <a:cs typeface="+mn-lt"/>
            </a:endParaRPr>
          </a:p>
        </p:txBody>
      </p:sp>
      <p:sp>
        <p:nvSpPr>
          <p:cNvPr id="6" name="Content Placeholder 2">
            <a:extLst>
              <a:ext uri="{FF2B5EF4-FFF2-40B4-BE49-F238E27FC236}">
                <a16:creationId xmlns:a16="http://schemas.microsoft.com/office/drawing/2014/main" id="{CB511EB4-7E5C-29F4-6920-BD5BCCC26B85}"/>
              </a:ext>
            </a:extLst>
          </p:cNvPr>
          <p:cNvSpPr txBox="1">
            <a:spLocks/>
          </p:cNvSpPr>
          <p:nvPr/>
        </p:nvSpPr>
        <p:spPr>
          <a:xfrm>
            <a:off x="4555433" y="888302"/>
            <a:ext cx="6567235" cy="51457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cs typeface="Calibri"/>
            </a:endParaRPr>
          </a:p>
          <a:p>
            <a:pPr marL="0" indent="0">
              <a:buNone/>
            </a:pPr>
            <a:endParaRPr lang="en-US" sz="2200" dirty="0">
              <a:cs typeface="Calibri"/>
            </a:endParaRPr>
          </a:p>
          <a:p>
            <a:r>
              <a:rPr lang="en-US" sz="2200" dirty="0" err="1">
                <a:cs typeface="Calibri"/>
              </a:rPr>
              <a:t>Akshay</a:t>
            </a:r>
            <a:r>
              <a:rPr lang="en-US" sz="2200" dirty="0">
                <a:cs typeface="Calibri"/>
              </a:rPr>
              <a:t> Jain : Data Scrapping, Data Preprocessing, Presentation.</a:t>
            </a:r>
            <a:endParaRPr lang="en-US" dirty="0">
              <a:cs typeface="Calibri" panose="020F0502020204030204"/>
            </a:endParaRPr>
          </a:p>
          <a:p>
            <a:r>
              <a:rPr lang="en-US" sz="2200" dirty="0">
                <a:cs typeface="Calibri"/>
              </a:rPr>
              <a:t>Sunita Barik : </a:t>
            </a:r>
            <a:r>
              <a:rPr lang="en-US" sz="2200" dirty="0">
                <a:ea typeface="+mn-lt"/>
                <a:cs typeface="+mn-lt"/>
              </a:rPr>
              <a:t>Data Scrapping,</a:t>
            </a:r>
            <a:r>
              <a:rPr lang="en-US" sz="2200" dirty="0">
                <a:cs typeface="Calibri"/>
              </a:rPr>
              <a:t> Data Preprocessing, Data Segregation, </a:t>
            </a:r>
            <a:r>
              <a:rPr lang="en-US" sz="2200" dirty="0">
                <a:ea typeface="+mn-lt"/>
                <a:cs typeface="+mn-lt"/>
              </a:rPr>
              <a:t>Presentation.</a:t>
            </a:r>
          </a:p>
          <a:p>
            <a:r>
              <a:rPr lang="en-US" sz="2200" dirty="0">
                <a:cs typeface="Calibri"/>
              </a:rPr>
              <a:t>Utsav Pradhan : Research, Presentation.</a:t>
            </a:r>
          </a:p>
          <a:p>
            <a:r>
              <a:rPr lang="en-US" sz="2200" dirty="0">
                <a:cs typeface="Calibri"/>
              </a:rPr>
              <a:t>Partheepsiva Prasad : Research, Analysis</a:t>
            </a:r>
          </a:p>
          <a:p>
            <a:endParaRPr lang="en-US" sz="2200" dirty="0">
              <a:cs typeface="Calibri"/>
            </a:endParaRPr>
          </a:p>
          <a:p>
            <a:pPr marL="0" indent="0">
              <a:buFont typeface="Arial" panose="020B0604020202020204" pitchFamily="34" charset="0"/>
              <a:buNone/>
            </a:pPr>
            <a:endParaRPr lang="en-US" sz="2200" b="1" dirty="0">
              <a:latin typeface="Arial"/>
              <a:cs typeface="Arial"/>
            </a:endParaRPr>
          </a:p>
          <a:p>
            <a:endParaRPr lang="en-US" sz="2200" b="1" dirty="0">
              <a:latin typeface="Arial"/>
              <a:cs typeface="Arial"/>
            </a:endParaRPr>
          </a:p>
        </p:txBody>
      </p:sp>
    </p:spTree>
    <p:extLst>
      <p:ext uri="{BB962C8B-B14F-4D97-AF65-F5344CB8AC3E}">
        <p14:creationId xmlns:p14="http://schemas.microsoft.com/office/powerpoint/2010/main" val="174564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 !</a:t>
            </a:r>
          </a:p>
        </p:txBody>
      </p:sp>
      <p:sp>
        <p:nvSpPr>
          <p:cNvPr id="74" name="Rectangle: Rounded Corners 73">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09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Introduction &amp;</a:t>
            </a:r>
            <a:br>
              <a:rPr lang="en-US" dirty="0">
                <a:solidFill>
                  <a:srgbClr val="FFFFFF"/>
                </a:solidFill>
              </a:rPr>
            </a:br>
            <a:r>
              <a:rPr lang="en-US" dirty="0">
                <a:solidFill>
                  <a:srgbClr val="FFFFFF"/>
                </a:solidFill>
              </a:rPr>
              <a:t>Purpose of Dataset</a:t>
            </a:r>
          </a:p>
        </p:txBody>
      </p:sp>
      <p:sp>
        <p:nvSpPr>
          <p:cNvPr id="35"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3A721E59-1DC4-3845-9DB3-10F69E64143F}"/>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a:p>
            <a:r>
              <a:rPr lang="en-US" sz="2000" dirty="0">
                <a:cs typeface="Calibri"/>
              </a:rPr>
              <a:t>USA is home one fifth of the entire migrant populace(more than 40 million)</a:t>
            </a:r>
          </a:p>
          <a:p>
            <a:r>
              <a:rPr lang="en-US" sz="2000" dirty="0">
                <a:cs typeface="Calibri"/>
              </a:rPr>
              <a:t>Main Origin Countries: Mexico(25%), China(6%) and India</a:t>
            </a:r>
            <a:r>
              <a:rPr lang="en-US" sz="2000" dirty="0">
                <a:ea typeface="+mn-lt"/>
                <a:cs typeface="+mn-lt"/>
              </a:rPr>
              <a:t>(6%)</a:t>
            </a:r>
            <a:endParaRPr lang="en-US" sz="2000" dirty="0">
              <a:cs typeface="Calibri"/>
            </a:endParaRPr>
          </a:p>
          <a:p>
            <a:r>
              <a:rPr lang="en-US" sz="2000" dirty="0">
                <a:cs typeface="Calibri"/>
              </a:rPr>
              <a:t>Immigrants face varying issues and have differing scenarios</a:t>
            </a:r>
          </a:p>
          <a:p>
            <a:r>
              <a:rPr lang="en-US" sz="2000" dirty="0">
                <a:cs typeface="Calibri"/>
              </a:rPr>
              <a:t>Identify major issues occurring in immigration process</a:t>
            </a:r>
          </a:p>
          <a:p>
            <a:r>
              <a:rPr lang="en-US" sz="2000" dirty="0">
                <a:cs typeface="Calibri"/>
              </a:rPr>
              <a:t>Repository for understanding migration procedures</a:t>
            </a:r>
          </a:p>
          <a:p>
            <a:r>
              <a:rPr lang="en-US" sz="2000" dirty="0">
                <a:cs typeface="Calibri"/>
              </a:rPr>
              <a:t>Educate the audience with potential issues</a:t>
            </a:r>
          </a:p>
          <a:p>
            <a:r>
              <a:rPr lang="en-US" sz="2000" dirty="0">
                <a:cs typeface="Calibri"/>
              </a:rPr>
              <a:t>Educate the audience with respective solutions</a:t>
            </a:r>
          </a:p>
          <a:p>
            <a:endParaRPr lang="en-US" sz="2000" dirty="0">
              <a:cs typeface="Calibri"/>
            </a:endParaRPr>
          </a:p>
          <a:p>
            <a:endParaRPr lang="en-US" sz="2000" dirty="0">
              <a:cs typeface="Calibri"/>
            </a:endParaRPr>
          </a:p>
          <a:p>
            <a:pPr marL="0" indent="0">
              <a:buNone/>
            </a:pP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Potential Users</a:t>
            </a:r>
            <a:endParaRPr lang="en-US" dirty="0">
              <a:solidFill>
                <a:srgbClr val="FFFFFF"/>
              </a:solidFill>
              <a:cs typeface="Calibri Light" panose="020F0302020204030204"/>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panose="020F0502020204030204"/>
              </a:rPr>
              <a:t>Students</a:t>
            </a:r>
          </a:p>
          <a:p>
            <a:r>
              <a:rPr lang="en-US" dirty="0">
                <a:cs typeface="Calibri" panose="020F0502020204030204"/>
              </a:rPr>
              <a:t>Families</a:t>
            </a:r>
          </a:p>
          <a:p>
            <a:r>
              <a:rPr lang="en-US" dirty="0">
                <a:cs typeface="Calibri" panose="020F0502020204030204"/>
              </a:rPr>
              <a:t>Employees</a:t>
            </a:r>
            <a:endParaRPr lang="en-US" sz="2000" dirty="0">
              <a:cs typeface="Calibri" panose="020F0502020204030204"/>
            </a:endParaRPr>
          </a:p>
          <a:p>
            <a:pPr marL="228600" lvl="1"/>
            <a:r>
              <a:rPr lang="en-US" sz="2800" dirty="0">
                <a:cs typeface="Calibri" panose="020F0502020204030204"/>
              </a:rPr>
              <a:t>Employers</a:t>
            </a:r>
          </a:p>
          <a:p>
            <a:pPr marL="228600" lvl="1"/>
            <a:r>
              <a:rPr lang="en-US" sz="2800" dirty="0">
                <a:cs typeface="Calibri" panose="020F0502020204030204"/>
              </a:rPr>
              <a:t>Government Agencies</a:t>
            </a:r>
          </a:p>
          <a:p>
            <a:pPr marL="228600" lvl="1"/>
            <a:r>
              <a:rPr lang="en-US" sz="2800" dirty="0">
                <a:cs typeface="Calibri" panose="020F0502020204030204"/>
              </a:rPr>
              <a:t>Educational Institutions</a:t>
            </a:r>
          </a:p>
        </p:txBody>
      </p:sp>
    </p:spTree>
    <p:extLst>
      <p:ext uri="{BB962C8B-B14F-4D97-AF65-F5344CB8AC3E}">
        <p14:creationId xmlns:p14="http://schemas.microsoft.com/office/powerpoint/2010/main" val="20322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686834" y="591344"/>
            <a:ext cx="3200400" cy="5585619"/>
          </a:xfrm>
        </p:spPr>
        <p:txBody>
          <a:bodyPr>
            <a:normAutofit/>
          </a:bodyPr>
          <a:lstStyle/>
          <a:p>
            <a:pPr algn="ctr"/>
            <a:r>
              <a:rPr lang="en-US" dirty="0">
                <a:solidFill>
                  <a:srgbClr val="FFFFFF"/>
                </a:solidFill>
              </a:rPr>
              <a:t>Source </a:t>
            </a:r>
            <a:br>
              <a:rPr lang="en-US" dirty="0">
                <a:solidFill>
                  <a:srgbClr val="FFFFFF"/>
                </a:solidFill>
              </a:rPr>
            </a:br>
            <a:r>
              <a:rPr lang="en-US" dirty="0">
                <a:solidFill>
                  <a:srgbClr val="FFFFFF"/>
                </a:solidFill>
              </a:rPr>
              <a:t>of </a:t>
            </a:r>
            <a:br>
              <a:rPr lang="en-US" dirty="0">
                <a:solidFill>
                  <a:srgbClr val="FFFFFF"/>
                </a:solidFill>
              </a:rPr>
            </a:br>
            <a:r>
              <a:rPr lang="en-US" dirty="0">
                <a:solidFill>
                  <a:srgbClr val="FFFFFF"/>
                </a:solidFill>
              </a:rPr>
              <a:t>Data</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4447308" y="591344"/>
            <a:ext cx="6906491" cy="5585619"/>
          </a:xfrm>
        </p:spPr>
        <p:txBody>
          <a:bodyPr anchor="ctr">
            <a:normAutofit/>
          </a:bodyPr>
          <a:lstStyle/>
          <a:p>
            <a:r>
              <a:rPr lang="en-US" dirty="0"/>
              <a:t>Reddit</a:t>
            </a:r>
          </a:p>
          <a:p>
            <a:r>
              <a:rPr lang="en-US" dirty="0"/>
              <a:t>The data was extracted from user posts in the "Immigration" subreddit (</a:t>
            </a:r>
            <a:r>
              <a:rPr lang="en-US" dirty="0">
                <a:hlinkClick r:id="rId3"/>
              </a:rPr>
              <a:t>https://www.reddit.com/r/immigration</a:t>
            </a:r>
            <a:r>
              <a:rPr lang="en-US" dirty="0"/>
              <a:t>). </a:t>
            </a:r>
          </a:p>
          <a:p>
            <a:r>
              <a:rPr lang="en-US" dirty="0"/>
              <a:t>Reddit allows public access through its various API’s, and we have utilized that feature. </a:t>
            </a:r>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rPr>
              <a:t>Approach to Acquiring the Data</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r>
              <a:rPr lang="en-US" sz="2200" dirty="0"/>
              <a:t>Pushshift Reddit API</a:t>
            </a:r>
            <a:endParaRPr lang="en-US" sz="2200" dirty="0">
              <a:cs typeface="Calibri"/>
            </a:endParaRPr>
          </a:p>
          <a:p>
            <a:pPr marL="0" indent="0">
              <a:buNone/>
            </a:pPr>
            <a:r>
              <a:rPr lang="en-US" sz="2200" dirty="0"/>
              <a:t>        a. Posts</a:t>
            </a:r>
            <a:r>
              <a:rPr lang="en-US" sz="2200" dirty="0">
                <a:latin typeface="Calibri"/>
                <a:cs typeface="Calibri"/>
              </a:rPr>
              <a:t>:</a:t>
            </a:r>
          </a:p>
          <a:p>
            <a:pPr marL="0" indent="0">
              <a:buNone/>
            </a:pPr>
            <a:r>
              <a:rPr lang="en-US" sz="2200" dirty="0">
                <a:latin typeface="-apple-system"/>
              </a:rPr>
              <a:t>             </a:t>
            </a:r>
            <a:r>
              <a:rPr lang="en-US" sz="2200" dirty="0">
                <a:hlinkClick r:id="rId2">
                  <a:extLst>
                    <a:ext uri="{A12FA001-AC4F-418D-AE19-62706E023703}">
                      <ahyp:hlinkClr xmlns:ahyp="http://schemas.microsoft.com/office/drawing/2018/hyperlinkcolor" val="tx"/>
                    </a:ext>
                  </a:extLst>
                </a:hlinkClick>
              </a:rPr>
              <a:t>https://api.pushshift.io/reddit/search/submisson</a:t>
            </a:r>
            <a:endParaRPr lang="en-US" sz="2200" dirty="0">
              <a:cs typeface="Calibri"/>
            </a:endParaRPr>
          </a:p>
          <a:p>
            <a:pPr marL="0" indent="0">
              <a:buNone/>
            </a:pPr>
            <a:r>
              <a:rPr lang="en-US" sz="2200" dirty="0"/>
              <a:t>        b. Comments: </a:t>
            </a:r>
            <a:endParaRPr lang="en-US" sz="2200" dirty="0">
              <a:cs typeface="Calibri"/>
            </a:endParaRPr>
          </a:p>
          <a:p>
            <a:pPr marL="0" indent="0">
              <a:buNone/>
            </a:pPr>
            <a:r>
              <a:rPr lang="en-US" sz="2200" dirty="0">
                <a:cs typeface="Calibri"/>
              </a:rPr>
              <a:t>             </a:t>
            </a:r>
            <a:r>
              <a:rPr lang="en-US" sz="2200" dirty="0">
                <a:ea typeface="+mn-lt"/>
                <a:cs typeface="+mn-lt"/>
                <a:hlinkClick r:id="rId3">
                  <a:extLst>
                    <a:ext uri="{A12FA001-AC4F-418D-AE19-62706E023703}">
                      <ahyp:hlinkClr xmlns:ahyp="http://schemas.microsoft.com/office/drawing/2018/hyperlinkcolor" val="tx"/>
                    </a:ext>
                  </a:extLst>
                </a:hlinkClick>
              </a:rPr>
              <a:t>https://api.pushshift.io/reddit/search/comment</a:t>
            </a:r>
            <a:endParaRPr lang="en-US" sz="2200" dirty="0">
              <a:ea typeface="+mn-lt"/>
              <a:cs typeface="+mn-lt"/>
            </a:endParaRPr>
          </a:p>
          <a:p>
            <a:r>
              <a:rPr lang="en-US" sz="2200" dirty="0"/>
              <a:t>Extracted all posts and comments between initialized date range.</a:t>
            </a:r>
            <a:endParaRPr lang="en-US" sz="2200" dirty="0">
              <a:cs typeface="Calibri"/>
            </a:endParaRPr>
          </a:p>
          <a:p>
            <a:r>
              <a:rPr lang="en-US" sz="2200" dirty="0">
                <a:ea typeface="+mn-lt"/>
                <a:cs typeface="+mn-lt"/>
              </a:rPr>
              <a:t>To get around the 250-request limit, I iterated the function by increasing the initial time by 864000 seconds</a:t>
            </a:r>
          </a:p>
          <a:p>
            <a:r>
              <a:rPr lang="en-US" sz="2200" dirty="0"/>
              <a:t>Converted JSON into dataframe</a:t>
            </a:r>
            <a:endParaRPr lang="en-US" sz="2200" dirty="0">
              <a:cs typeface="Calibri"/>
            </a:endParaRPr>
          </a:p>
          <a:p>
            <a:endParaRPr lang="en-US" sz="2200" dirty="0">
              <a:cs typeface="Calibri"/>
            </a:endParaRPr>
          </a:p>
          <a:p>
            <a:endParaRPr lang="en-US" sz="2200" dirty="0"/>
          </a:p>
        </p:txBody>
      </p:sp>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67833" y="591344"/>
            <a:ext cx="3419401" cy="5585619"/>
          </a:xfrm>
        </p:spPr>
        <p:txBody>
          <a:bodyPr>
            <a:normAutofit/>
          </a:bodyPr>
          <a:lstStyle/>
          <a:p>
            <a:pPr algn="ctr"/>
            <a:r>
              <a:rPr lang="en-US" dirty="0">
                <a:solidFill>
                  <a:srgbClr val="FFFFFF"/>
                </a:solidFill>
              </a:rPr>
              <a:t>Approach to Data Preprocessing</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7">
            <a:extLst>
              <a:ext uri="{FF2B5EF4-FFF2-40B4-BE49-F238E27FC236}">
                <a16:creationId xmlns:a16="http://schemas.microsoft.com/office/drawing/2014/main" id="{A77C7E1D-C2A7-CABA-0DBC-6B8C6D57F238}"/>
              </a:ext>
            </a:extLst>
          </p:cNvPr>
          <p:cNvSpPr txBox="1">
            <a:spLocks/>
          </p:cNvSpPr>
          <p:nvPr/>
        </p:nvSpPr>
        <p:spPr>
          <a:xfrm>
            <a:off x="4699818" y="640082"/>
            <a:ext cx="6848715" cy="248488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Missing Value analysis:</a:t>
            </a:r>
            <a:endParaRPr lang="en-US" sz="1600" dirty="0"/>
          </a:p>
          <a:p>
            <a:pPr marL="0" indent="0">
              <a:buFont typeface="Arial" panose="020B0604020202020204" pitchFamily="34" charset="0"/>
              <a:buNone/>
            </a:pPr>
            <a:r>
              <a:rPr lang="en-US" sz="1600" dirty="0"/>
              <a:t>The reddit data contained 0.08% of missing value.</a:t>
            </a:r>
            <a:endParaRPr lang="en-US" sz="1600" dirty="0">
              <a:cs typeface="Calibri" panose="020F0502020204030204"/>
            </a:endParaRPr>
          </a:p>
          <a:p>
            <a:r>
              <a:rPr lang="en-US" sz="1600" b="1" dirty="0"/>
              <a:t>Handling missing values: Drop rows with missing values</a:t>
            </a:r>
            <a:endParaRPr lang="en-US" sz="1600" b="1" dirty="0">
              <a:cs typeface="Calibri" panose="020F0502020204030204"/>
            </a:endParaRPr>
          </a:p>
          <a:p>
            <a:pPr marL="0" indent="0">
              <a:buFont typeface="Arial" panose="020B0604020202020204" pitchFamily="34" charset="0"/>
              <a:buNone/>
            </a:pPr>
            <a:r>
              <a:rPr lang="en-US" sz="1600" dirty="0"/>
              <a:t>As the % missing data was negligible, we deleted the rows that had missing values</a:t>
            </a:r>
            <a:endParaRPr lang="en-US" sz="1600" dirty="0">
              <a:cs typeface="Calibri" panose="020F0502020204030204"/>
            </a:endParaRPr>
          </a:p>
          <a:p>
            <a:r>
              <a:rPr lang="en-US" sz="1600" b="1" dirty="0"/>
              <a:t>Data Formatting:</a:t>
            </a:r>
            <a:endParaRPr lang="en-US" sz="1600" b="1" dirty="0">
              <a:cs typeface="Calibri" panose="020F0502020204030204"/>
            </a:endParaRPr>
          </a:p>
          <a:p>
            <a:pPr marL="0" indent="0">
              <a:buFont typeface="Arial" panose="020B0604020202020204" pitchFamily="34" charset="0"/>
              <a:buNone/>
            </a:pPr>
            <a:r>
              <a:rPr lang="en-US" sz="1600" dirty="0"/>
              <a:t>The raw data contained Unix time to data time</a:t>
            </a:r>
            <a:endParaRPr lang="en-US" sz="1600" dirty="0">
              <a:cs typeface="Calibri" panose="020F0502020204030204"/>
            </a:endParaRPr>
          </a:p>
          <a:p>
            <a:r>
              <a:rPr lang="en-US" sz="1600" b="1" dirty="0"/>
              <a:t>Feature selection and Data Segregation</a:t>
            </a:r>
            <a:endParaRPr lang="en-US" sz="1600" b="1" dirty="0">
              <a:cs typeface="Calibri" panose="020F0502020204030204"/>
            </a:endParaRPr>
          </a:p>
          <a:p>
            <a:pPr marL="0" indent="0">
              <a:buFont typeface="Arial" panose="020B0604020202020204" pitchFamily="34" charset="0"/>
              <a:buNone/>
            </a:pPr>
            <a:r>
              <a:rPr lang="en-US" sz="1600" dirty="0"/>
              <a:t>Filtered the data on basis of number of comments and upvote ratio.</a:t>
            </a:r>
            <a:endParaRPr lang="en-US" sz="1600" dirty="0">
              <a:cs typeface="Calibri" panose="020F0502020204030204"/>
            </a:endParaRPr>
          </a:p>
        </p:txBody>
      </p:sp>
      <p:pic>
        <p:nvPicPr>
          <p:cNvPr id="5" name="Picture 4">
            <a:extLst>
              <a:ext uri="{FF2B5EF4-FFF2-40B4-BE49-F238E27FC236}">
                <a16:creationId xmlns:a16="http://schemas.microsoft.com/office/drawing/2014/main" id="{AA66F337-D71A-F7D2-0096-B6CFD80C4071}"/>
              </a:ext>
            </a:extLst>
          </p:cNvPr>
          <p:cNvPicPr>
            <a:picLocks noChangeAspect="1"/>
          </p:cNvPicPr>
          <p:nvPr/>
        </p:nvPicPr>
        <p:blipFill>
          <a:blip r:embed="rId2"/>
          <a:stretch>
            <a:fillRect/>
          </a:stretch>
        </p:blipFill>
        <p:spPr>
          <a:xfrm>
            <a:off x="5253388" y="3384153"/>
            <a:ext cx="5294330" cy="2488335"/>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3954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a:xfrm>
            <a:off x="640581" y="639520"/>
            <a:ext cx="3535101" cy="1719072"/>
          </a:xfrm>
        </p:spPr>
        <p:txBody>
          <a:bodyPr anchor="b">
            <a:normAutofit/>
          </a:bodyPr>
          <a:lstStyle/>
          <a:p>
            <a:r>
              <a:rPr lang="en-US" sz="5400"/>
              <a:t>Distribution Approach</a:t>
            </a:r>
          </a:p>
        </p:txBody>
      </p:sp>
      <p:sp>
        <p:nvSpPr>
          <p:cNvPr id="3" name="Content Placeholder 2">
            <a:extLst>
              <a:ext uri="{FF2B5EF4-FFF2-40B4-BE49-F238E27FC236}">
                <a16:creationId xmlns:a16="http://schemas.microsoft.com/office/drawing/2014/main" id="{05E2C9C3-D3B6-134D-A713-56229C7F4D3B}"/>
              </a:ext>
            </a:extLst>
          </p:cNvPr>
          <p:cNvSpPr>
            <a:spLocks noGrp="1"/>
          </p:cNvSpPr>
          <p:nvPr>
            <p:ph idx="1"/>
          </p:nvPr>
        </p:nvSpPr>
        <p:spPr>
          <a:xfrm>
            <a:off x="542926" y="3833778"/>
            <a:ext cx="4170158" cy="2413960"/>
          </a:xfrm>
        </p:spPr>
        <p:txBody>
          <a:bodyPr anchor="t">
            <a:normAutofit/>
          </a:bodyPr>
          <a:lstStyle/>
          <a:p>
            <a:r>
              <a:rPr lang="en-US" sz="1600" dirty="0">
                <a:ea typeface="+mn-lt"/>
                <a:cs typeface="+mn-lt"/>
              </a:rPr>
              <a:t>Top commented posts.</a:t>
            </a:r>
          </a:p>
          <a:p>
            <a:r>
              <a:rPr lang="en-US" sz="1600" dirty="0">
                <a:ea typeface="+mn-lt"/>
                <a:cs typeface="+mn-lt"/>
              </a:rPr>
              <a:t>Top upvoted posts.</a:t>
            </a:r>
          </a:p>
          <a:p>
            <a:r>
              <a:rPr lang="en-US" sz="1600" dirty="0">
                <a:ea typeface="+mn-lt"/>
                <a:cs typeface="+mn-lt"/>
              </a:rPr>
              <a:t>All F1 visa related posts.</a:t>
            </a:r>
          </a:p>
          <a:p>
            <a:r>
              <a:rPr lang="en-US" sz="1600" dirty="0">
                <a:ea typeface="+mn-lt"/>
                <a:cs typeface="+mn-lt"/>
              </a:rPr>
              <a:t>All H1B visa related posts.</a:t>
            </a:r>
          </a:p>
          <a:p>
            <a:r>
              <a:rPr lang="en-US" sz="1600" dirty="0">
                <a:ea typeface="+mn-lt"/>
                <a:cs typeface="+mn-lt"/>
              </a:rPr>
              <a:t>All Green card related posts.</a:t>
            </a:r>
          </a:p>
          <a:p>
            <a:r>
              <a:rPr lang="en-US" sz="1600" dirty="0">
                <a:ea typeface="+mn-lt"/>
                <a:cs typeface="+mn-lt"/>
              </a:rPr>
              <a:t>All Immigration related posts.</a:t>
            </a:r>
          </a:p>
          <a:p>
            <a:r>
              <a:rPr lang="en-US" sz="1600" dirty="0">
                <a:ea typeface="+mn-lt"/>
                <a:cs typeface="+mn-lt"/>
              </a:rPr>
              <a:t>Word Cloud for most used words in posts.</a:t>
            </a:r>
          </a:p>
        </p:txBody>
      </p:sp>
      <p:pic>
        <p:nvPicPr>
          <p:cNvPr id="4" name="Picture 3">
            <a:extLst>
              <a:ext uri="{FF2B5EF4-FFF2-40B4-BE49-F238E27FC236}">
                <a16:creationId xmlns:a16="http://schemas.microsoft.com/office/drawing/2014/main" id="{EEE206D5-0D90-B01F-B206-2BCB58A463AD}"/>
              </a:ext>
            </a:extLst>
          </p:cNvPr>
          <p:cNvPicPr>
            <a:picLocks noChangeAspect="1"/>
          </p:cNvPicPr>
          <p:nvPr/>
        </p:nvPicPr>
        <p:blipFill>
          <a:blip r:embed="rId2"/>
          <a:stretch>
            <a:fillRect/>
          </a:stretch>
        </p:blipFill>
        <p:spPr>
          <a:xfrm>
            <a:off x="4713084" y="485508"/>
            <a:ext cx="6935991" cy="2413960"/>
          </a:xfrm>
          <a:prstGeom prst="rect">
            <a:avLst/>
          </a:prstGeom>
        </p:spPr>
      </p:pic>
      <p:pic>
        <p:nvPicPr>
          <p:cNvPr id="6" name="Picture 5" descr="Text&#10;&#10;Description automatically generated">
            <a:extLst>
              <a:ext uri="{FF2B5EF4-FFF2-40B4-BE49-F238E27FC236}">
                <a16:creationId xmlns:a16="http://schemas.microsoft.com/office/drawing/2014/main" id="{C65B7E3E-1CE8-C36A-CAFC-CECAEC4DBADE}"/>
              </a:ext>
            </a:extLst>
          </p:cNvPr>
          <p:cNvPicPr>
            <a:picLocks noChangeAspect="1"/>
          </p:cNvPicPr>
          <p:nvPr/>
        </p:nvPicPr>
        <p:blipFill>
          <a:blip r:embed="rId3"/>
          <a:stretch>
            <a:fillRect/>
          </a:stretch>
        </p:blipFill>
        <p:spPr>
          <a:xfrm>
            <a:off x="4837814" y="3212911"/>
            <a:ext cx="6811260" cy="302412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48695760-D4B2-3BA7-D73F-D65509EA4FB0}"/>
              </a:ext>
            </a:extLst>
          </p:cNvPr>
          <p:cNvSpPr txBox="1"/>
          <p:nvPr/>
        </p:nvSpPr>
        <p:spPr>
          <a:xfrm>
            <a:off x="542925" y="2674302"/>
            <a:ext cx="4029075" cy="1077218"/>
          </a:xfrm>
          <a:prstGeom prst="rect">
            <a:avLst/>
          </a:prstGeom>
          <a:noFill/>
        </p:spPr>
        <p:txBody>
          <a:bodyPr wrap="square" rtlCol="0">
            <a:spAutoFit/>
          </a:bodyPr>
          <a:lstStyle/>
          <a:p>
            <a:pPr algn="just"/>
            <a:r>
              <a:rPr lang="en-US" sz="1600">
                <a:ea typeface="+mn-lt"/>
                <a:cs typeface="+mn-lt"/>
              </a:rPr>
              <a:t>We distributed the data by considering the important keywords of immigration like H1B, F1, Green Card, Immigration, etc. and features like Number of Comments and Upvote Ratio.</a:t>
            </a:r>
            <a:endParaRPr lang="en-US"/>
          </a:p>
        </p:txBody>
      </p:sp>
    </p:spTree>
    <p:extLst>
      <p:ext uri="{BB962C8B-B14F-4D97-AF65-F5344CB8AC3E}">
        <p14:creationId xmlns:p14="http://schemas.microsoft.com/office/powerpoint/2010/main" val="49962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rPr>
              <a:t>Discussion </a:t>
            </a:r>
            <a:br>
              <a:rPr lang="en-US" dirty="0">
                <a:solidFill>
                  <a:srgbClr val="FFFFFF"/>
                </a:solidFill>
              </a:rPr>
            </a:br>
            <a:r>
              <a:rPr lang="en-US" dirty="0">
                <a:solidFill>
                  <a:srgbClr val="FFFFFF"/>
                </a:solidFill>
              </a:rPr>
              <a:t>of </a:t>
            </a:r>
            <a:br>
              <a:rPr lang="en-US" dirty="0">
                <a:solidFill>
                  <a:srgbClr val="FFFFFF"/>
                </a:solidFill>
              </a:rPr>
            </a:br>
            <a:r>
              <a:rPr lang="en-US" dirty="0">
                <a:solidFill>
                  <a:srgbClr val="FFFFFF"/>
                </a:solidFill>
              </a:rPr>
              <a:t>Access Rights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graphicFrame>
        <p:nvGraphicFramePr>
          <p:cNvPr id="5" name="Content Placeholder 2">
            <a:extLst>
              <a:ext uri="{FF2B5EF4-FFF2-40B4-BE49-F238E27FC236}">
                <a16:creationId xmlns:a16="http://schemas.microsoft.com/office/drawing/2014/main" id="{E72DFBC5-691F-D717-907A-CD3D1270570B}"/>
              </a:ext>
            </a:extLst>
          </p:cNvPr>
          <p:cNvGraphicFramePr>
            <a:graphicFrameLocks/>
          </p:cNvGraphicFramePr>
          <p:nvPr>
            <p:extLst>
              <p:ext uri="{D42A27DB-BD31-4B8C-83A1-F6EECF244321}">
                <p14:modId xmlns:p14="http://schemas.microsoft.com/office/powerpoint/2010/main" val="2891570338"/>
              </p:ext>
            </p:extLst>
          </p:nvPr>
        </p:nvGraphicFramePr>
        <p:xfrm>
          <a:off x="4447308" y="1069179"/>
          <a:ext cx="6900512" cy="471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67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a:xfrm>
            <a:off x="457200" y="591344"/>
            <a:ext cx="3430034" cy="5585619"/>
          </a:xfrm>
        </p:spPr>
        <p:txBody>
          <a:bodyPr>
            <a:normAutofit/>
          </a:bodyPr>
          <a:lstStyle/>
          <a:p>
            <a:pPr algn="ctr"/>
            <a:r>
              <a:rPr lang="en-US" dirty="0">
                <a:solidFill>
                  <a:srgbClr val="FFFFFF"/>
                </a:solidFill>
                <a:ea typeface="+mj-lt"/>
                <a:cs typeface="+mj-lt"/>
              </a:rPr>
              <a:t>Limitations</a:t>
            </a:r>
            <a:br>
              <a:rPr lang="en-US" dirty="0">
                <a:solidFill>
                  <a:srgbClr val="FFFFFF"/>
                </a:solidFill>
                <a:ea typeface="+mj-lt"/>
                <a:cs typeface="+mj-lt"/>
              </a:rPr>
            </a:br>
            <a:r>
              <a:rPr lang="en-US" dirty="0">
                <a:solidFill>
                  <a:srgbClr val="FFFFFF"/>
                </a:solidFill>
                <a:ea typeface="+mj-lt"/>
                <a:cs typeface="+mj-lt"/>
              </a:rPr>
              <a:t> &amp;</a:t>
            </a:r>
            <a:br>
              <a:rPr lang="en-US" dirty="0">
                <a:solidFill>
                  <a:srgbClr val="FFFFFF"/>
                </a:solidFill>
                <a:ea typeface="+mj-lt"/>
                <a:cs typeface="+mj-lt"/>
              </a:rPr>
            </a:br>
            <a:r>
              <a:rPr lang="en-US" dirty="0">
                <a:solidFill>
                  <a:srgbClr val="FFFFFF"/>
                </a:solidFill>
                <a:ea typeface="+mj-lt"/>
                <a:cs typeface="+mj-lt"/>
              </a:rPr>
              <a:t>Issues</a:t>
            </a:r>
            <a:endParaRPr lang="en-US" dirty="0">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sz="2200" dirty="0"/>
          </a:p>
          <a:p>
            <a:endParaRPr lang="en-US" sz="2200" dirty="0"/>
          </a:p>
          <a:p>
            <a:endParaRPr lang="en-US" sz="2200" dirty="0">
              <a:cs typeface="Calibri"/>
            </a:endParaRPr>
          </a:p>
          <a:p>
            <a:endParaRPr lang="en-US" sz="2200" dirty="0"/>
          </a:p>
        </p:txBody>
      </p:sp>
      <p:sp>
        <p:nvSpPr>
          <p:cNvPr id="4" name="Content Placeholder 45">
            <a:extLst>
              <a:ext uri="{FF2B5EF4-FFF2-40B4-BE49-F238E27FC236}">
                <a16:creationId xmlns:a16="http://schemas.microsoft.com/office/drawing/2014/main" id="{52C648A2-EB1D-53E0-76A6-DE1779CA0595}"/>
              </a:ext>
            </a:extLst>
          </p:cNvPr>
          <p:cNvSpPr txBox="1">
            <a:spLocks/>
          </p:cNvSpPr>
          <p:nvPr/>
        </p:nvSpPr>
        <p:spPr>
          <a:xfrm>
            <a:off x="4341386" y="1569058"/>
            <a:ext cx="6362182" cy="37198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ea typeface="+mn-lt"/>
                <a:cs typeface="+mn-lt"/>
              </a:rPr>
              <a:t>PRAW library could only extract 1000 posts</a:t>
            </a:r>
            <a:endParaRPr lang="en-US" sz="2400" dirty="0"/>
          </a:p>
          <a:p>
            <a:pPr>
              <a:spcBef>
                <a:spcPts val="0"/>
              </a:spcBef>
            </a:pPr>
            <a:endParaRPr lang="en-US" sz="2400" dirty="0">
              <a:ea typeface="+mn-lt"/>
              <a:cs typeface="+mn-lt"/>
            </a:endParaRPr>
          </a:p>
          <a:p>
            <a:pPr>
              <a:spcBef>
                <a:spcPts val="0"/>
              </a:spcBef>
            </a:pPr>
            <a:r>
              <a:rPr lang="en-US" sz="2400" dirty="0">
                <a:ea typeface="+mn-lt"/>
                <a:cs typeface="+mn-lt"/>
              </a:rPr>
              <a:t>Only 250 extractions per request and code throws “</a:t>
            </a:r>
            <a:r>
              <a:rPr lang="en-US" sz="2400" dirty="0" err="1">
                <a:ea typeface="+mn-lt"/>
                <a:cs typeface="+mn-lt"/>
              </a:rPr>
              <a:t>JSONcodeError</a:t>
            </a:r>
            <a:r>
              <a:rPr lang="en-US" sz="2400" dirty="0">
                <a:ea typeface="+mn-lt"/>
                <a:cs typeface="+mn-lt"/>
              </a:rPr>
              <a:t>” randomly sometimes.</a:t>
            </a:r>
          </a:p>
          <a:p>
            <a:pPr>
              <a:spcBef>
                <a:spcPts val="0"/>
              </a:spcBef>
            </a:pPr>
            <a:endParaRPr lang="en-US" sz="2400" dirty="0">
              <a:ea typeface="+mn-lt"/>
              <a:cs typeface="+mn-lt"/>
            </a:endParaRPr>
          </a:p>
          <a:p>
            <a:pPr>
              <a:spcBef>
                <a:spcPts val="0"/>
              </a:spcBef>
            </a:pPr>
            <a:r>
              <a:rPr lang="en-US" sz="2400" dirty="0">
                <a:ea typeface="+mn-lt"/>
                <a:cs typeface="+mn-lt"/>
              </a:rPr>
              <a:t>Loss in data extraction if we increment the time by a lot.</a:t>
            </a:r>
          </a:p>
          <a:p>
            <a:pPr>
              <a:spcBef>
                <a:spcPts val="0"/>
              </a:spcBef>
            </a:pPr>
            <a:endParaRPr lang="en-US" sz="2400" dirty="0">
              <a:ea typeface="+mn-lt"/>
              <a:cs typeface="+mn-lt"/>
            </a:endParaRPr>
          </a:p>
          <a:p>
            <a:pPr>
              <a:spcBef>
                <a:spcPts val="0"/>
              </a:spcBef>
            </a:pPr>
            <a:r>
              <a:rPr lang="en-US" sz="2400" dirty="0">
                <a:ea typeface="+mn-lt"/>
                <a:cs typeface="+mn-lt"/>
              </a:rPr>
              <a:t>Can have lots of duplicates if incremental time is less.</a:t>
            </a:r>
          </a:p>
          <a:p>
            <a:endParaRPr lang="en-US" sz="2600" dirty="0">
              <a:cs typeface="Calibri"/>
            </a:endParaRPr>
          </a:p>
        </p:txBody>
      </p:sp>
    </p:spTree>
    <p:extLst>
      <p:ext uri="{BB962C8B-B14F-4D97-AF65-F5344CB8AC3E}">
        <p14:creationId xmlns:p14="http://schemas.microsoft.com/office/powerpoint/2010/main" val="189068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E2A4B2A494DA44A0D4E119369DC67E" ma:contentTypeVersion="14" ma:contentTypeDescription="Create a new document." ma:contentTypeScope="" ma:versionID="226d8bf2164fa2563ed94c3647a80dc0">
  <xsd:schema xmlns:xsd="http://www.w3.org/2001/XMLSchema" xmlns:xs="http://www.w3.org/2001/XMLSchema" xmlns:p="http://schemas.microsoft.com/office/2006/metadata/properties" xmlns:ns3="b14c7109-c735-4b97-b9cd-b36ad67bcfd0" xmlns:ns4="3f8d52dc-dbf3-467c-b2ec-00ac4a8f9a10" targetNamespace="http://schemas.microsoft.com/office/2006/metadata/properties" ma:root="true" ma:fieldsID="6442d136099ba04575ca428917a98c35" ns3:_="" ns4:_="">
    <xsd:import namespace="b14c7109-c735-4b97-b9cd-b36ad67bcfd0"/>
    <xsd:import namespace="3f8d52dc-dbf3-467c-b2ec-00ac4a8f9a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4c7109-c735-4b97-b9cd-b36ad67bcf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8d52dc-dbf3-467c-b2ec-00ac4a8f9a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6722A1-08B7-4FC1-B943-E69F4BBCB0B7}">
  <ds:schemaRefs>
    <ds:schemaRef ds:uri="3f8d52dc-dbf3-467c-b2ec-00ac4a8f9a10"/>
    <ds:schemaRef ds:uri="b14c7109-c735-4b97-b9cd-b36ad67bcf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4DFF9B1-B125-4F13-ACBE-E6BA678EF602}">
  <ds:schemaRefs>
    <ds:schemaRef ds:uri="3f8d52dc-dbf3-467c-b2ec-00ac4a8f9a10"/>
    <ds:schemaRef ds:uri="b14c7109-c735-4b97-b9cd-b36ad67bcf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F42BDC-500F-464E-AA00-ECD887813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TotalTime>
  <Words>909</Words>
  <Application>Microsoft Office PowerPoint</Application>
  <PresentationFormat>Widescreen</PresentationFormat>
  <Paragraphs>119</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Scrapping and Segregation of Immigration Data from Reddit</vt:lpstr>
      <vt:lpstr>Introduction &amp; Purpose of Dataset</vt:lpstr>
      <vt:lpstr>Potential Users</vt:lpstr>
      <vt:lpstr>Source  of  Data</vt:lpstr>
      <vt:lpstr>Approach to Acquiring the Data</vt:lpstr>
      <vt:lpstr>Approach to Data Preprocessing</vt:lpstr>
      <vt:lpstr>Distribution Approach</vt:lpstr>
      <vt:lpstr>Discussion  of  Access Rights</vt:lpstr>
      <vt:lpstr>Limitations  &amp; Issues</vt:lpstr>
      <vt:lpstr>Data Limitations &amp; Challenges</vt:lpstr>
      <vt:lpstr>Other Data Extraction Techniques</vt:lpstr>
      <vt:lpstr>References</vt:lpstr>
      <vt:lpstr>Team  &amp; Contribution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Barik,Sunita</cp:lastModifiedBy>
  <cp:revision>54</cp:revision>
  <dcterms:created xsi:type="dcterms:W3CDTF">2020-11-27T17:46:31Z</dcterms:created>
  <dcterms:modified xsi:type="dcterms:W3CDTF">2022-11-28T22:34:45Z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0x0101005AE2A4B2A494DA44A0D4E119369DC67E</vt:lpwstr>
  </property>
</Properties>
</file>