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02" autoAdjust="0"/>
  </p:normalViewPr>
  <p:slideViewPr>
    <p:cSldViewPr>
      <p:cViewPr varScale="1"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Customers Data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5433775" cy="140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+mn-lt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27781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090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IN" dirty="0"/>
              <a:t> – Customer Age Distribution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4396" y="797787"/>
            <a:ext cx="14164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0" y="797787"/>
            <a:ext cx="1546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</a:p>
        </p:txBody>
      </p:sp>
      <p:sp>
        <p:nvSpPr>
          <p:cNvPr id="16" name="Shape 82">
            <a:extLst>
              <a:ext uri="{FF2B5EF4-FFF2-40B4-BE49-F238E27FC236}">
                <a16:creationId xmlns:a16="http://schemas.microsoft.com/office/drawing/2014/main" id="{17AF953B-B33C-4E5B-A869-8BCB66AA35DB}"/>
              </a:ext>
            </a:extLst>
          </p:cNvPr>
          <p:cNvSpPr/>
          <p:nvPr/>
        </p:nvSpPr>
        <p:spPr>
          <a:xfrm>
            <a:off x="54513" y="1090014"/>
            <a:ext cx="3526887" cy="295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Arial"/>
              </a:rPr>
              <a:t>Customers under the age of 30 and between age 40 to 60 are equally same for New and Old Customers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Arial"/>
              </a:rPr>
              <a:t>Number of customers above the age of 60 are higher in New Customers than Old Customers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+mn-lt"/>
              <a:sym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Arial"/>
              </a:rPr>
              <a:t>The customers between the age 30 to 45 are higher in Old Customers than New Customers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sym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Arial"/>
              </a:rPr>
              <a:t>It is clearly seen that the customers in Female category are more interested in purchasing bikes.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n-lt"/>
              <a:sym typeface="Arial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+mn-lt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199B2-C74A-4F8D-A41F-0591D865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47" y="1085992"/>
            <a:ext cx="2362554" cy="1824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F45B69-C041-4B97-98FA-C079F0EE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46" y="2952750"/>
            <a:ext cx="2362555" cy="2190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589BBD-578C-4F8A-B659-414FFB1C7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09" y="1085992"/>
            <a:ext cx="2248978" cy="1824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14E7D1-DE45-4CB3-9EA1-52814E7E8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508" y="2952750"/>
            <a:ext cx="2248979" cy="21907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IN" dirty="0"/>
              <a:t> - </a:t>
            </a:r>
            <a:r>
              <a:rPr lang="en-US" dirty="0"/>
              <a:t>Bike purchases last 3 years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52664" y="1105562"/>
            <a:ext cx="3681175" cy="264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count of customers who has purchased more than 50 and less than 75 bikes in last 3 years is higher in New Customers than Old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count of customers who has purchased less than 25 bikes in last 3 years is as higher in Old Customers than New Customers</a:t>
            </a:r>
          </a:p>
          <a:p>
            <a:endParaRPr lang="en-US" sz="1200" dirty="0">
              <a:latin typeface="+mn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sym typeface="Arial"/>
              </a:rPr>
              <a:t>It is clearly seen that the customers in Female category have purchased more bikes in past 3 years.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B0293-8357-42C4-9504-FD3B8A5E94DD}"/>
              </a:ext>
            </a:extLst>
          </p:cNvPr>
          <p:cNvSpPr txBox="1"/>
          <p:nvPr/>
        </p:nvSpPr>
        <p:spPr>
          <a:xfrm>
            <a:off x="4854396" y="797787"/>
            <a:ext cx="14164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8276F-C6B2-47CC-AF36-288214296655}"/>
              </a:ext>
            </a:extLst>
          </p:cNvPr>
          <p:cNvSpPr txBox="1"/>
          <p:nvPr/>
        </p:nvSpPr>
        <p:spPr>
          <a:xfrm>
            <a:off x="7315200" y="803094"/>
            <a:ext cx="1546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B8C1D-6D71-410D-ABDB-97BD0832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726" y="1052731"/>
            <a:ext cx="2593536" cy="1976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8ECFD-16E9-4C0C-B1D7-4EEB20C7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26" y="2952750"/>
            <a:ext cx="2593536" cy="213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7C044-5A81-4A5D-856C-D47556EA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427" y="1095785"/>
            <a:ext cx="2298373" cy="1856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3480F-29B2-492F-8D0F-9D59472A4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27" y="3028950"/>
            <a:ext cx="2298372" cy="205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- </a:t>
            </a:r>
            <a:r>
              <a:rPr lang="en-US" dirty="0"/>
              <a:t>Job Industry Category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76200" y="4503491"/>
            <a:ext cx="8991600" cy="59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The Customer purchasing bikes in Finance, Health and Manufacturing industries are higher compared to other industries for both New and existing customers. Focus more on these industry customers.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96DDD-F18E-483C-B30B-B36A39DFA273}"/>
              </a:ext>
            </a:extLst>
          </p:cNvPr>
          <p:cNvSpPr txBox="1"/>
          <p:nvPr/>
        </p:nvSpPr>
        <p:spPr>
          <a:xfrm>
            <a:off x="7620" y="811810"/>
            <a:ext cx="14164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361CE-37C1-4C55-9372-87CF8403D920}"/>
              </a:ext>
            </a:extLst>
          </p:cNvPr>
          <p:cNvSpPr txBox="1"/>
          <p:nvPr/>
        </p:nvSpPr>
        <p:spPr>
          <a:xfrm>
            <a:off x="7589499" y="824615"/>
            <a:ext cx="1546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24ACE-B87C-450A-A4CA-FBF887C1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1295666"/>
            <a:ext cx="4426604" cy="2887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6B4D0A-CA5B-4D4F-801F-2C3A2399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95665"/>
            <a:ext cx="4640580" cy="3023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– </a:t>
            </a:r>
            <a:r>
              <a:rPr lang="en-US" dirty="0"/>
              <a:t>Wealth Segment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76200" y="4503491"/>
            <a:ext cx="8991600" cy="59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The Customer purchasing bikes in Mass wealth category are higher compared to other wealth segments for both New and existing customers. Focus more on these wealth segment customers.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96DDD-F18E-483C-B30B-B36A39DFA273}"/>
              </a:ext>
            </a:extLst>
          </p:cNvPr>
          <p:cNvSpPr txBox="1"/>
          <p:nvPr/>
        </p:nvSpPr>
        <p:spPr>
          <a:xfrm>
            <a:off x="7620" y="811810"/>
            <a:ext cx="14164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361CE-37C1-4C55-9372-87CF8403D920}"/>
              </a:ext>
            </a:extLst>
          </p:cNvPr>
          <p:cNvSpPr txBox="1"/>
          <p:nvPr/>
        </p:nvSpPr>
        <p:spPr>
          <a:xfrm>
            <a:off x="7589499" y="824615"/>
            <a:ext cx="1546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7C985-4826-4AFA-918C-F3EB0575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" y="1236635"/>
            <a:ext cx="2362200" cy="30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AE4F1-E69A-4641-976A-47DA0E9B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90" y="1272215"/>
            <a:ext cx="2251710" cy="295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6DED0-1650-47B2-9A8A-408909CF9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307796"/>
            <a:ext cx="2251710" cy="2952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2B005-D3C9-480D-9ABB-CD87B58CA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80" y="1272214"/>
            <a:ext cx="2209800" cy="29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8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IN" dirty="0"/>
              <a:t> – </a:t>
            </a:r>
            <a:r>
              <a:rPr lang="en-US" dirty="0"/>
              <a:t>Car owned in each State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76200" y="4503491"/>
            <a:ext cx="8991600" cy="59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+mn-cs"/>
              </a:rPr>
              <a:t>The Customers purchasing bikes in New South Wales state owns higher number of cars compared to other states. Focus more on this state of customers.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96DDD-F18E-483C-B30B-B36A39DFA273}"/>
              </a:ext>
            </a:extLst>
          </p:cNvPr>
          <p:cNvSpPr txBox="1"/>
          <p:nvPr/>
        </p:nvSpPr>
        <p:spPr>
          <a:xfrm>
            <a:off x="2057400" y="827685"/>
            <a:ext cx="14164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Customers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361CE-37C1-4C55-9372-87CF8403D920}"/>
              </a:ext>
            </a:extLst>
          </p:cNvPr>
          <p:cNvSpPr txBox="1"/>
          <p:nvPr/>
        </p:nvSpPr>
        <p:spPr>
          <a:xfrm>
            <a:off x="6019800" y="827685"/>
            <a:ext cx="1546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Existing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Customer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77EE2A-DA69-40FA-9C84-BD883CC3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014"/>
            <a:ext cx="3930673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9D25BE-4857-4FC4-A1F6-C0B1FA4E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9" y="1194014"/>
            <a:ext cx="360579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65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665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Sunita Pandharmise</cp:lastModifiedBy>
  <cp:revision>34</cp:revision>
  <dcterms:modified xsi:type="dcterms:W3CDTF">2020-10-31T12:49:12Z</dcterms:modified>
</cp:coreProperties>
</file>