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1045" r:id="rId2"/>
    <p:sldId id="1050" r:id="rId3"/>
    <p:sldId id="1058" r:id="rId4"/>
    <p:sldId id="1059" r:id="rId5"/>
    <p:sldId id="1052" r:id="rId6"/>
    <p:sldId id="1053" r:id="rId7"/>
    <p:sldId id="1055" r:id="rId8"/>
    <p:sldId id="1056" r:id="rId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>
          <p15:clr>
            <a:srgbClr val="A4A3A4"/>
          </p15:clr>
        </p15:guide>
        <p15:guide id="2" pos="2213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rakash Koramangala" initials="" lastIdx="1" clrIdx="0"/>
  <p:cmAuthor id="1" name=" Arun Palit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99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457" autoAdjust="0"/>
    <p:restoredTop sz="99112" autoAdjust="0"/>
  </p:normalViewPr>
  <p:slideViewPr>
    <p:cSldViewPr>
      <p:cViewPr varScale="1">
        <p:scale>
          <a:sx n="74" d="100"/>
          <a:sy n="74" d="100"/>
        </p:scale>
        <p:origin x="86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20"/>
    </p:cViewPr>
  </p:sorterViewPr>
  <p:notesViewPr>
    <p:cSldViewPr>
      <p:cViewPr varScale="1">
        <p:scale>
          <a:sx n="82" d="100"/>
          <a:sy n="82" d="100"/>
        </p:scale>
        <p:origin x="-1938" y="-96"/>
      </p:cViewPr>
      <p:guideLst>
        <p:guide orient="horz" pos="2933"/>
        <p:guide pos="2213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946" cy="464345"/>
          </a:xfrm>
          <a:prstGeom prst="rect">
            <a:avLst/>
          </a:prstGeom>
        </p:spPr>
        <p:txBody>
          <a:bodyPr vert="horz" lIns="93000" tIns="46501" rIns="93000" bIns="4650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872" y="0"/>
            <a:ext cx="3037946" cy="464345"/>
          </a:xfrm>
          <a:prstGeom prst="rect">
            <a:avLst/>
          </a:prstGeom>
        </p:spPr>
        <p:txBody>
          <a:bodyPr vert="horz" lIns="93000" tIns="46501" rIns="93000" bIns="4650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D60419D-1697-46E8-BF5D-E61B8D7182E0}" type="datetimeFigureOut">
              <a:rPr lang="en-US"/>
              <a:pPr>
                <a:defRPr/>
              </a:pPr>
              <a:t>4/5/2016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00" tIns="46501" rIns="93000" bIns="46501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86" y="4415247"/>
            <a:ext cx="5607053" cy="4183855"/>
          </a:xfrm>
          <a:prstGeom prst="rect">
            <a:avLst/>
          </a:prstGeom>
        </p:spPr>
        <p:txBody>
          <a:bodyPr vert="horz" lIns="93000" tIns="46501" rIns="93000" bIns="4650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30485"/>
            <a:ext cx="3037946" cy="464345"/>
          </a:xfrm>
          <a:prstGeom prst="rect">
            <a:avLst/>
          </a:prstGeom>
        </p:spPr>
        <p:txBody>
          <a:bodyPr vert="horz" lIns="93000" tIns="46501" rIns="93000" bIns="4650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872" y="8830485"/>
            <a:ext cx="3037946" cy="464345"/>
          </a:xfrm>
          <a:prstGeom prst="rect">
            <a:avLst/>
          </a:prstGeom>
        </p:spPr>
        <p:txBody>
          <a:bodyPr vert="horz" lIns="93000" tIns="46501" rIns="93000" bIns="4650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CA1EE36-ECA0-4DA2-88BC-740BC66150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040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015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OS:  remove OS &gt; OMS/OC to OM</a:t>
            </a:r>
          </a:p>
          <a:p>
            <a:r>
              <a:rPr lang="en-US" dirty="0"/>
              <a:t>April 25, 2015 : Joy &gt; quality 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966972-FB53-4036-9001-75E9F806014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395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OS:  remove OS &gt; OMS/OC to OM</a:t>
            </a:r>
          </a:p>
          <a:p>
            <a:r>
              <a:rPr lang="en-US" dirty="0"/>
              <a:t>April 25, 2015 : Joy &gt; quality 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966972-FB53-4036-9001-75E9F806014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268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OS:  remove OS &gt; OMS/OC to OM</a:t>
            </a:r>
          </a:p>
          <a:p>
            <a:r>
              <a:rPr lang="en-US" dirty="0"/>
              <a:t>April 25, 2015 : Joy &gt; quality 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966972-FB53-4036-9001-75E9F806014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055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OS:  remove OS &gt; OMS/OC to OM</a:t>
            </a:r>
          </a:p>
          <a:p>
            <a:r>
              <a:rPr lang="en-US" dirty="0"/>
              <a:t>April 25, 2015 : Joy &gt; quality 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966972-FB53-4036-9001-75E9F806014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598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OS:  remove OS &gt; OMS/OC to OM</a:t>
            </a:r>
          </a:p>
          <a:p>
            <a:r>
              <a:rPr lang="en-US" dirty="0"/>
              <a:t>April 25, 2015 : Joy &gt; quality 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966972-FB53-4036-9001-75E9F806014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958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OS:  remove OS &gt; OMS/OC to OM</a:t>
            </a:r>
          </a:p>
          <a:p>
            <a:r>
              <a:rPr lang="en-US" dirty="0"/>
              <a:t>April 25, 2015 : Joy &gt; quality 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966972-FB53-4036-9001-75E9F806014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625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OS:  remove OS &gt; OMS/OC to OM</a:t>
            </a:r>
          </a:p>
          <a:p>
            <a:r>
              <a:rPr lang="en-US" dirty="0"/>
              <a:t>April 25, 2015 : Joy &gt; quality 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966972-FB53-4036-9001-75E9F806014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511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 bwMode="black">
          <a:xfrm>
            <a:off x="182563" y="6586538"/>
            <a:ext cx="366712" cy="1841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+mn-lt"/>
                <a:cs typeface="+mn-cs"/>
              </a:defRPr>
            </a:lvl1pPr>
          </a:lstStyle>
          <a:p>
            <a:pPr>
              <a:defRPr/>
            </a:pPr>
            <a:fld id="{E7401902-A64F-4D51-AA22-6288581854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 userDrawn="1"/>
        </p:nvSpPr>
        <p:spPr bwMode="black">
          <a:xfrm>
            <a:off x="182563" y="6586538"/>
            <a:ext cx="3667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F80B2CE-14C5-4073-B908-E258219E3AA3}" type="slidenum">
              <a:rPr lang="en-US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 userDrawn="1"/>
        </p:nvSpPr>
        <p:spPr bwMode="black">
          <a:xfrm>
            <a:off x="152400" y="6553200"/>
            <a:ext cx="366713" cy="1841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lIns="92075" tIns="46038" rIns="92075" bIns="46038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5A09C24C-E6FA-4970-AFAC-CEB0866786C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848637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6"/>
          <p:cNvSpPr>
            <a:spLocks noChangeArrowheads="1"/>
          </p:cNvSpPr>
          <p:nvPr/>
        </p:nvSpPr>
        <p:spPr bwMode="black">
          <a:xfrm>
            <a:off x="7589838" y="6537325"/>
            <a:ext cx="1371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latin typeface="+mn-lt"/>
                <a:cs typeface="+mn-cs"/>
              </a:rPr>
              <a:t>© 2015 IBM Corporation</a:t>
            </a:r>
            <a:endParaRPr lang="en-US" dirty="0">
              <a:latin typeface="+mn-lt"/>
              <a:cs typeface="+mn-cs"/>
            </a:endParaRP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655638"/>
            <a:ext cx="86868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3" name="Line 6"/>
          <p:cNvSpPr>
            <a:spLocks noChangeShapeType="1"/>
          </p:cNvSpPr>
          <p:nvPr/>
        </p:nvSpPr>
        <p:spPr bwMode="auto">
          <a:xfrm>
            <a:off x="577850" y="6586538"/>
            <a:ext cx="0" cy="18415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pic>
        <p:nvPicPr>
          <p:cNvPr id="1029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4050" y="6557963"/>
            <a:ext cx="2921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857250" y="6627813"/>
            <a:ext cx="13763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latin typeface="+mn-lt"/>
                <a:cs typeface="+mn-cs"/>
              </a:rPr>
              <a:t>Let’s build a smarter planet.</a:t>
            </a:r>
          </a:p>
        </p:txBody>
      </p:sp>
      <p:pic>
        <p:nvPicPr>
          <p:cNvPr id="1031" name="Picture 10"/>
          <p:cNvPicPr>
            <a:picLocks noChangeAspect="1" noChangeArrowheads="1"/>
          </p:cNvPicPr>
          <p:nvPr/>
        </p:nvPicPr>
        <p:blipFill>
          <a:blip r:embed="rId6"/>
          <a:srcRect b="20352"/>
          <a:stretch>
            <a:fillRect/>
          </a:stretch>
        </p:blipFill>
        <p:spPr bwMode="auto">
          <a:xfrm>
            <a:off x="-12700" y="-38100"/>
            <a:ext cx="91567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 descr="C:\Users\462485\Documents\DirecTV\IBM-QuarterlyMeeting\2015\Q2\logo_DIRECTV_ATT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7" y="23808"/>
            <a:ext cx="1589087" cy="550864"/>
          </a:xfrm>
          <a:prstGeom prst="round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7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0"/>
            <a:ext cx="9134475" cy="6858000"/>
          </a:xfrm>
          <a:prstGeom prst="rect">
            <a:avLst/>
          </a:prstGeom>
        </p:spPr>
      </p:pic>
      <p:sp>
        <p:nvSpPr>
          <p:cNvPr id="512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211638" y="1970088"/>
            <a:ext cx="4460875" cy="1252537"/>
          </a:xfrm>
        </p:spPr>
        <p:txBody>
          <a:bodyPr anchor="ctr"/>
          <a:lstStyle/>
          <a:p>
            <a:pPr eaLnBrk="1" hangingPunct="1"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400" dirty="0"/>
              <a:t>DIRECTV – IBM EFFORT ANALYSIS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267200" y="3505200"/>
            <a:ext cx="4495800" cy="5000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indent="0" eaLnBrk="1" hangingPunct="1">
              <a:buClr>
                <a:srgbClr val="003399"/>
              </a:buClr>
              <a:buFont typeface="Wingdings" pitchFamily="2" charset="2"/>
              <a:buNone/>
            </a:pPr>
            <a:r>
              <a:rPr lang="en-US" sz="1400" b="1" dirty="0"/>
              <a:t>2016-CAC2 (2/13/2016 to 4/8/2016)</a:t>
            </a:r>
          </a:p>
          <a:p>
            <a:pPr marL="0" indent="0" eaLnBrk="1" hangingPunct="1">
              <a:buClr>
                <a:srgbClr val="003399"/>
              </a:buClr>
              <a:buFont typeface="Wingdings" pitchFamily="2" charset="2"/>
              <a:buNone/>
            </a:pPr>
            <a:r>
              <a:rPr lang="en-US" sz="900" b="1" dirty="0"/>
              <a:t>V1.0 DRAFT</a:t>
            </a:r>
          </a:p>
        </p:txBody>
      </p:sp>
      <p:pic>
        <p:nvPicPr>
          <p:cNvPr id="5124" name="Picture 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3" y="4945063"/>
            <a:ext cx="2047875" cy="115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462485\Documents\DirecTV\IBM-QuarterlyMeeting\2015\Q2\logo_DIRECTV_AT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" y="121920"/>
            <a:ext cx="1443838" cy="80772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45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655638"/>
            <a:ext cx="9144000" cy="320675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19050">
            <a:noFill/>
            <a:miter lim="800000"/>
            <a:headEnd/>
            <a:tailEnd/>
          </a:ln>
        </p:spPr>
        <p:txBody>
          <a:bodyPr anchor="ctr"/>
          <a:lstStyle/>
          <a:p>
            <a:pPr marL="173038" indent="-173038" fontAlgn="auto">
              <a:spcBef>
                <a:spcPct val="5000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sz="2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2016-CAC2 (2/13/2016 to 4/8/2016)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1308100"/>
            <a:ext cx="8229600" cy="514985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marL="166687" lvl="2" defTabSz="820738" fontAlgn="auto">
              <a:spcBef>
                <a:spcPct val="10000"/>
              </a:spcBef>
              <a:spcAft>
                <a:spcPts val="0"/>
              </a:spcAft>
              <a:buClr>
                <a:schemeClr val="accent2"/>
              </a:buClr>
              <a:buSzPct val="150000"/>
              <a:tabLst>
                <a:tab pos="1951038" algn="l"/>
              </a:tabLst>
              <a:defRPr/>
            </a:pP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338137" lvl="2" indent="-171450" defTabSz="820738" fontAlgn="auto">
              <a:spcBef>
                <a:spcPct val="100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Wingdings" panose="05000000000000000000" pitchFamily="2" charset="2"/>
              <a:buChar char="ü"/>
              <a:tabLst>
                <a:tab pos="1951038" algn="l"/>
              </a:tabLst>
              <a:defRPr/>
            </a:pP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338137" lvl="2" indent="-171450" defTabSz="820738" fontAlgn="auto">
              <a:spcBef>
                <a:spcPct val="100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Wingdings" panose="05000000000000000000" pitchFamily="2" charset="2"/>
              <a:buChar char="ü"/>
              <a:tabLst>
                <a:tab pos="1951038" algn="l"/>
              </a:tabLst>
              <a:defRPr/>
            </a:pP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338137" lvl="2" indent="-171450" defTabSz="820738" fontAlgn="auto">
              <a:spcBef>
                <a:spcPct val="100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Wingdings" panose="05000000000000000000" pitchFamily="2" charset="2"/>
              <a:buChar char="ü"/>
              <a:tabLst>
                <a:tab pos="1951038" algn="l"/>
              </a:tabLst>
              <a:defRPr/>
            </a:pPr>
            <a:endParaRPr lang="en-US" sz="1400" b="1" dirty="0">
              <a:solidFill>
                <a:schemeClr val="tx1"/>
              </a:solidFill>
            </a:endParaRPr>
          </a:p>
          <a:p>
            <a:pPr marL="568325" lvl="2" indent="-401638" defTabSz="820738" fontAlgn="auto">
              <a:spcBef>
                <a:spcPct val="100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Wingdings" panose="05000000000000000000" pitchFamily="2" charset="2"/>
              <a:buChar char="ü"/>
              <a:tabLst>
                <a:tab pos="1951038" algn="l"/>
              </a:tabLst>
              <a:defRPr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200" y="976313"/>
            <a:ext cx="8229600" cy="33178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7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Effort Comparison across CAC, PTS and Actual</a:t>
            </a:r>
          </a:p>
        </p:txBody>
      </p:sp>
      <p:sp>
        <p:nvSpPr>
          <p:cNvPr id="8" name="Rectangle 7"/>
          <p:cNvSpPr/>
          <p:nvPr/>
        </p:nvSpPr>
        <p:spPr>
          <a:xfrm>
            <a:off x="533400" y="1447800"/>
            <a:ext cx="67818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A quick high level comparison of CAC estimated hours, PTS hours vs Actual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However we came over by 3960 when compared to PTS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We came under by 3461 hours when compared to CAC estimation (Next Slide show as where 3461 hours was spent)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719144"/>
              </p:ext>
            </p:extLst>
          </p:nvPr>
        </p:nvGraphicFramePr>
        <p:xfrm>
          <a:off x="1447799" y="2120900"/>
          <a:ext cx="6248401" cy="3678555"/>
        </p:xfrm>
        <a:graphic>
          <a:graphicData uri="http://schemas.openxmlformats.org/drawingml/2006/table">
            <a:tbl>
              <a:tblPr firstRow="1" firstCol="1" lastRow="1">
                <a:tableStyleId>{5C22544A-7EE6-4342-B048-85BDC9FD1C3A}</a:tableStyleId>
              </a:tblPr>
              <a:tblGrid>
                <a:gridCol w="888549">
                  <a:extLst>
                    <a:ext uri="{9D8B030D-6E8A-4147-A177-3AD203B41FA5}">
                      <a16:colId xmlns:a16="http://schemas.microsoft.com/office/drawing/2014/main" val="468364390"/>
                    </a:ext>
                  </a:extLst>
                </a:gridCol>
                <a:gridCol w="1066258">
                  <a:extLst>
                    <a:ext uri="{9D8B030D-6E8A-4147-A177-3AD203B41FA5}">
                      <a16:colId xmlns:a16="http://schemas.microsoft.com/office/drawing/2014/main" val="1585513359"/>
                    </a:ext>
                  </a:extLst>
                </a:gridCol>
                <a:gridCol w="1028178">
                  <a:extLst>
                    <a:ext uri="{9D8B030D-6E8A-4147-A177-3AD203B41FA5}">
                      <a16:colId xmlns:a16="http://schemas.microsoft.com/office/drawing/2014/main" val="3653835461"/>
                    </a:ext>
                  </a:extLst>
                </a:gridCol>
                <a:gridCol w="647371">
                  <a:extLst>
                    <a:ext uri="{9D8B030D-6E8A-4147-A177-3AD203B41FA5}">
                      <a16:colId xmlns:a16="http://schemas.microsoft.com/office/drawing/2014/main" val="1015490922"/>
                    </a:ext>
                  </a:extLst>
                </a:gridCol>
                <a:gridCol w="1332823">
                  <a:extLst>
                    <a:ext uri="{9D8B030D-6E8A-4147-A177-3AD203B41FA5}">
                      <a16:colId xmlns:a16="http://schemas.microsoft.com/office/drawing/2014/main" val="2336047567"/>
                    </a:ext>
                  </a:extLst>
                </a:gridCol>
                <a:gridCol w="1285222">
                  <a:extLst>
                    <a:ext uri="{9D8B030D-6E8A-4147-A177-3AD203B41FA5}">
                      <a16:colId xmlns:a16="http://schemas.microsoft.com/office/drawing/2014/main" val="3339179028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Application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CAC Estimated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Planned (PTS)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Actual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Difference Between CAC and Actual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Difference Between PTS and Actual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349699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BPT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25328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1978.5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-1051.5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46854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Directv.com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36243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DWS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-468.5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88620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83450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FS Scheduler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39673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IVR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81610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670.5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38389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RIO CC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788.5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352.5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04726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RIO FSS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65840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RIO LTE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-188.5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-148.5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43254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724.5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-706.5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33917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TAOS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1083.5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-63.5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53999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25032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Test Data Management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99198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16766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9344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13304.5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-3461.5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3960.5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4872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130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655638"/>
            <a:ext cx="9144000" cy="320675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19050">
            <a:noFill/>
            <a:miter lim="800000"/>
            <a:headEnd/>
            <a:tailEnd/>
          </a:ln>
        </p:spPr>
        <p:txBody>
          <a:bodyPr anchor="ctr"/>
          <a:lstStyle/>
          <a:p>
            <a:pPr marL="173038" indent="-173038" fontAlgn="auto">
              <a:spcBef>
                <a:spcPct val="5000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sz="2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2016-CAC2 (2/13/2016 to 4/8/2016)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1308100"/>
            <a:ext cx="8229600" cy="514985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marL="166687" lvl="2" defTabSz="820738" fontAlgn="auto">
              <a:spcBef>
                <a:spcPct val="10000"/>
              </a:spcBef>
              <a:spcAft>
                <a:spcPts val="0"/>
              </a:spcAft>
              <a:buClr>
                <a:schemeClr val="accent2"/>
              </a:buClr>
              <a:buSzPct val="150000"/>
              <a:tabLst>
                <a:tab pos="1951038" algn="l"/>
              </a:tabLst>
              <a:defRPr/>
            </a:pP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338137" lvl="2" indent="-171450" defTabSz="820738" fontAlgn="auto">
              <a:spcBef>
                <a:spcPct val="100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Wingdings" panose="05000000000000000000" pitchFamily="2" charset="2"/>
              <a:buChar char="ü"/>
              <a:tabLst>
                <a:tab pos="1951038" algn="l"/>
              </a:tabLst>
              <a:defRPr/>
            </a:pP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338137" lvl="2" indent="-171450" defTabSz="820738" fontAlgn="auto">
              <a:spcBef>
                <a:spcPct val="100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Wingdings" panose="05000000000000000000" pitchFamily="2" charset="2"/>
              <a:buChar char="ü"/>
              <a:tabLst>
                <a:tab pos="1951038" algn="l"/>
              </a:tabLst>
              <a:defRPr/>
            </a:pP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338137" lvl="2" indent="-171450" defTabSz="820738" fontAlgn="auto">
              <a:spcBef>
                <a:spcPct val="100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Wingdings" panose="05000000000000000000" pitchFamily="2" charset="2"/>
              <a:buChar char="ü"/>
              <a:tabLst>
                <a:tab pos="1951038" algn="l"/>
              </a:tabLst>
              <a:defRPr/>
            </a:pPr>
            <a:endParaRPr lang="en-US" sz="1400" b="1" dirty="0">
              <a:solidFill>
                <a:schemeClr val="tx1"/>
              </a:solidFill>
            </a:endParaRPr>
          </a:p>
          <a:p>
            <a:pPr marL="568325" lvl="2" indent="-401638" defTabSz="820738" fontAlgn="auto">
              <a:spcBef>
                <a:spcPct val="100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Wingdings" panose="05000000000000000000" pitchFamily="2" charset="2"/>
              <a:buChar char="ü"/>
              <a:tabLst>
                <a:tab pos="1951038" algn="l"/>
              </a:tabLst>
              <a:defRPr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200" y="976313"/>
            <a:ext cx="8229600" cy="33178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7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Effort spent on additional capacity</a:t>
            </a:r>
          </a:p>
        </p:txBody>
      </p:sp>
      <p:sp>
        <p:nvSpPr>
          <p:cNvPr id="8" name="Rectangle 7"/>
          <p:cNvSpPr/>
          <p:nvPr/>
        </p:nvSpPr>
        <p:spPr>
          <a:xfrm>
            <a:off x="533400" y="1447800"/>
            <a:ext cx="67818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Of the 3461 additional hours that was reserved during CAC is spent across below areas and counting until 4/8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393506"/>
              </p:ext>
            </p:extLst>
          </p:nvPr>
        </p:nvGraphicFramePr>
        <p:xfrm>
          <a:off x="762000" y="2209796"/>
          <a:ext cx="6934201" cy="3671307"/>
        </p:xfrm>
        <a:graphic>
          <a:graphicData uri="http://schemas.openxmlformats.org/drawingml/2006/table">
            <a:tbl>
              <a:tblPr firstRow="1" firstCol="1" lastRow="1" lastCol="1">
                <a:tableStyleId>{5C22544A-7EE6-4342-B048-85BDC9FD1C3A}</a:tableStyleId>
              </a:tblPr>
              <a:tblGrid>
                <a:gridCol w="1515818">
                  <a:extLst>
                    <a:ext uri="{9D8B030D-6E8A-4147-A177-3AD203B41FA5}">
                      <a16:colId xmlns:a16="http://schemas.microsoft.com/office/drawing/2014/main" val="2717584115"/>
                    </a:ext>
                  </a:extLst>
                </a:gridCol>
                <a:gridCol w="1143512">
                  <a:extLst>
                    <a:ext uri="{9D8B030D-6E8A-4147-A177-3AD203B41FA5}">
                      <a16:colId xmlns:a16="http://schemas.microsoft.com/office/drawing/2014/main" val="1004405121"/>
                    </a:ext>
                  </a:extLst>
                </a:gridCol>
                <a:gridCol w="651535">
                  <a:extLst>
                    <a:ext uri="{9D8B030D-6E8A-4147-A177-3AD203B41FA5}">
                      <a16:colId xmlns:a16="http://schemas.microsoft.com/office/drawing/2014/main" val="4219844997"/>
                    </a:ext>
                  </a:extLst>
                </a:gridCol>
                <a:gridCol w="545162">
                  <a:extLst>
                    <a:ext uri="{9D8B030D-6E8A-4147-A177-3AD203B41FA5}">
                      <a16:colId xmlns:a16="http://schemas.microsoft.com/office/drawing/2014/main" val="3411374607"/>
                    </a:ext>
                  </a:extLst>
                </a:gridCol>
                <a:gridCol w="1143512">
                  <a:extLst>
                    <a:ext uri="{9D8B030D-6E8A-4147-A177-3AD203B41FA5}">
                      <a16:colId xmlns:a16="http://schemas.microsoft.com/office/drawing/2014/main" val="905626165"/>
                    </a:ext>
                  </a:extLst>
                </a:gridCol>
                <a:gridCol w="669775">
                  <a:extLst>
                    <a:ext uri="{9D8B030D-6E8A-4147-A177-3AD203B41FA5}">
                      <a16:colId xmlns:a16="http://schemas.microsoft.com/office/drawing/2014/main" val="708012537"/>
                    </a:ext>
                  </a:extLst>
                </a:gridCol>
                <a:gridCol w="1264887">
                  <a:extLst>
                    <a:ext uri="{9D8B030D-6E8A-4147-A177-3AD203B41FA5}">
                      <a16:colId xmlns:a16="http://schemas.microsoft.com/office/drawing/2014/main" val="2463995656"/>
                    </a:ext>
                  </a:extLst>
                </a:gridCol>
              </a:tblGrid>
              <a:tr h="3788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Application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8288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Enablement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Initiatives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Process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 Accelerators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Idle Time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53430242"/>
                  </a:ext>
                </a:extLst>
              </a:tr>
              <a:tr h="1942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BPT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8288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2288963"/>
                  </a:ext>
                </a:extLst>
              </a:tr>
              <a:tr h="1942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8288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217.5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7602824"/>
                  </a:ext>
                </a:extLst>
              </a:tr>
              <a:tr h="1942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Directv.com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8288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278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7300492"/>
                  </a:ext>
                </a:extLst>
              </a:tr>
              <a:tr h="1942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DWS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8288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338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4115392"/>
                  </a:ext>
                </a:extLst>
              </a:tr>
              <a:tr h="1942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8288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159.5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0764282"/>
                  </a:ext>
                </a:extLst>
              </a:tr>
              <a:tr h="1942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FS Scheduler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8288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118.5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5287140"/>
                  </a:ext>
                </a:extLst>
              </a:tr>
              <a:tr h="1942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IVR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8288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557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6527372"/>
                  </a:ext>
                </a:extLst>
              </a:tr>
              <a:tr h="1942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8288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728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65594"/>
                  </a:ext>
                </a:extLst>
              </a:tr>
              <a:tr h="1942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RIO CC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8288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285.5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01444450"/>
                  </a:ext>
                </a:extLst>
              </a:tr>
              <a:tr h="1942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RIO FSS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8288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103.5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48096554"/>
                  </a:ext>
                </a:extLst>
              </a:tr>
              <a:tr h="1942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RIO LTE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82880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2040309"/>
                  </a:ext>
                </a:extLst>
              </a:tr>
              <a:tr h="1942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STMS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8288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09889685"/>
                  </a:ext>
                </a:extLst>
              </a:tr>
              <a:tr h="1942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TAOS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8288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159.5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7579115"/>
                  </a:ext>
                </a:extLst>
              </a:tr>
              <a:tr h="1942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TCS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8288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22.5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21582159"/>
                  </a:ext>
                </a:extLst>
              </a:tr>
              <a:tr h="37886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Test Data Management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8288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413.5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0608561"/>
                  </a:ext>
                </a:extLst>
              </a:tr>
              <a:tr h="19423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Grand Total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8288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1961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1168.5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102.5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3792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7967782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791200" y="1981200"/>
            <a:ext cx="635358" cy="4038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934200" y="5638800"/>
            <a:ext cx="9906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7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655638"/>
            <a:ext cx="9144000" cy="320675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19050">
            <a:noFill/>
            <a:miter lim="800000"/>
            <a:headEnd/>
            <a:tailEnd/>
          </a:ln>
        </p:spPr>
        <p:txBody>
          <a:bodyPr anchor="ctr"/>
          <a:lstStyle/>
          <a:p>
            <a:pPr marL="173038" indent="-173038" fontAlgn="auto">
              <a:spcBef>
                <a:spcPct val="5000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sz="2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2016-CAC2 (2/13/2016 to 4/8/2016)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1308100"/>
            <a:ext cx="8229600" cy="514985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marL="166687" lvl="2" defTabSz="820738" fontAlgn="auto">
              <a:spcBef>
                <a:spcPct val="10000"/>
              </a:spcBef>
              <a:spcAft>
                <a:spcPts val="0"/>
              </a:spcAft>
              <a:buClr>
                <a:schemeClr val="accent2"/>
              </a:buClr>
              <a:buSzPct val="150000"/>
              <a:tabLst>
                <a:tab pos="1951038" algn="l"/>
              </a:tabLst>
              <a:defRPr/>
            </a:pP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338137" lvl="2" indent="-171450" defTabSz="820738" fontAlgn="auto">
              <a:spcBef>
                <a:spcPct val="100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Wingdings" panose="05000000000000000000" pitchFamily="2" charset="2"/>
              <a:buChar char="ü"/>
              <a:tabLst>
                <a:tab pos="1951038" algn="l"/>
              </a:tabLst>
              <a:defRPr/>
            </a:pP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338137" lvl="2" indent="-171450" defTabSz="820738" fontAlgn="auto">
              <a:spcBef>
                <a:spcPct val="100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Wingdings" panose="05000000000000000000" pitchFamily="2" charset="2"/>
              <a:buChar char="ü"/>
              <a:tabLst>
                <a:tab pos="1951038" algn="l"/>
              </a:tabLst>
              <a:defRPr/>
            </a:pP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338137" lvl="2" indent="-171450" defTabSz="820738" fontAlgn="auto">
              <a:spcBef>
                <a:spcPct val="100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Wingdings" panose="05000000000000000000" pitchFamily="2" charset="2"/>
              <a:buChar char="ü"/>
              <a:tabLst>
                <a:tab pos="1951038" algn="l"/>
              </a:tabLst>
              <a:defRPr/>
            </a:pPr>
            <a:endParaRPr lang="en-US" sz="1400" b="1" dirty="0">
              <a:solidFill>
                <a:schemeClr val="tx1"/>
              </a:solidFill>
            </a:endParaRPr>
          </a:p>
          <a:p>
            <a:pPr marL="568325" lvl="2" indent="-401638" defTabSz="820738" fontAlgn="auto">
              <a:spcBef>
                <a:spcPct val="100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Wingdings" panose="05000000000000000000" pitchFamily="2" charset="2"/>
              <a:buChar char="ü"/>
              <a:tabLst>
                <a:tab pos="1951038" algn="l"/>
              </a:tabLst>
              <a:defRPr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200" y="976313"/>
            <a:ext cx="8229600" cy="33178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7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Effort spent on additional capacity</a:t>
            </a:r>
          </a:p>
        </p:txBody>
      </p:sp>
      <p:sp>
        <p:nvSpPr>
          <p:cNvPr id="8" name="Rectangle 7"/>
          <p:cNvSpPr/>
          <p:nvPr/>
        </p:nvSpPr>
        <p:spPr>
          <a:xfrm>
            <a:off x="533400" y="1447800"/>
            <a:ext cx="67818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Of the 3461 additional hours that was reserved during CAC is spent across below areas and counting until 4/8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62000" y="2244457"/>
          <a:ext cx="7277100" cy="3238500"/>
        </p:xfrm>
        <a:graphic>
          <a:graphicData uri="http://schemas.openxmlformats.org/drawingml/2006/table">
            <a:tbl>
              <a:tblPr firstRow="1" firstCol="1" lastRow="1" lastCol="1">
                <a:tableStyleId>{5C22544A-7EE6-4342-B048-85BDC9FD1C3A}</a:tableStyleId>
              </a:tblPr>
              <a:tblGrid>
                <a:gridCol w="1446538">
                  <a:extLst>
                    <a:ext uri="{9D8B030D-6E8A-4147-A177-3AD203B41FA5}">
                      <a16:colId xmlns:a16="http://schemas.microsoft.com/office/drawing/2014/main" val="2717584115"/>
                    </a:ext>
                  </a:extLst>
                </a:gridCol>
                <a:gridCol w="1091248">
                  <a:extLst>
                    <a:ext uri="{9D8B030D-6E8A-4147-A177-3AD203B41FA5}">
                      <a16:colId xmlns:a16="http://schemas.microsoft.com/office/drawing/2014/main" val="1004405121"/>
                    </a:ext>
                  </a:extLst>
                </a:gridCol>
                <a:gridCol w="621757">
                  <a:extLst>
                    <a:ext uri="{9D8B030D-6E8A-4147-A177-3AD203B41FA5}">
                      <a16:colId xmlns:a16="http://schemas.microsoft.com/office/drawing/2014/main" val="4219844997"/>
                    </a:ext>
                  </a:extLst>
                </a:gridCol>
                <a:gridCol w="659824">
                  <a:extLst>
                    <a:ext uri="{9D8B030D-6E8A-4147-A177-3AD203B41FA5}">
                      <a16:colId xmlns:a16="http://schemas.microsoft.com/office/drawing/2014/main" val="3834842558"/>
                    </a:ext>
                  </a:extLst>
                </a:gridCol>
                <a:gridCol w="520246">
                  <a:extLst>
                    <a:ext uri="{9D8B030D-6E8A-4147-A177-3AD203B41FA5}">
                      <a16:colId xmlns:a16="http://schemas.microsoft.com/office/drawing/2014/main" val="3411374607"/>
                    </a:ext>
                  </a:extLst>
                </a:gridCol>
                <a:gridCol w="1091248">
                  <a:extLst>
                    <a:ext uri="{9D8B030D-6E8A-4147-A177-3AD203B41FA5}">
                      <a16:colId xmlns:a16="http://schemas.microsoft.com/office/drawing/2014/main" val="905626165"/>
                    </a:ext>
                  </a:extLst>
                </a:gridCol>
                <a:gridCol w="1094420">
                  <a:extLst>
                    <a:ext uri="{9D8B030D-6E8A-4147-A177-3AD203B41FA5}">
                      <a16:colId xmlns:a16="http://schemas.microsoft.com/office/drawing/2014/main" val="708012537"/>
                    </a:ext>
                  </a:extLst>
                </a:gridCol>
                <a:gridCol w="751819">
                  <a:extLst>
                    <a:ext uri="{9D8B030D-6E8A-4147-A177-3AD203B41FA5}">
                      <a16:colId xmlns:a16="http://schemas.microsoft.com/office/drawing/2014/main" val="246399565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Application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Enablement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Idle Time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Initiatives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Process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Test Accelerators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 Off/Holiday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34302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BPT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103.5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345.5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22889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159.5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145.5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76028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Directv.com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261.5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73004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DWS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109.5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41153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438.5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07642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FS Scheduler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145.5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52871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IVR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65273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65.5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425.5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655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RIO CC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49.5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14444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RIO FSS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46.5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33.5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80965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RIO LTE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20403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98896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TAOS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267.5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75791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15821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Test Data Management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54.5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464.5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06085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1961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102.5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1168.5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394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4819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7967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095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655638"/>
            <a:ext cx="9144000" cy="320675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19050">
            <a:noFill/>
            <a:miter lim="800000"/>
            <a:headEnd/>
            <a:tailEnd/>
          </a:ln>
        </p:spPr>
        <p:txBody>
          <a:bodyPr anchor="ctr"/>
          <a:lstStyle/>
          <a:p>
            <a:pPr marL="173038" indent="-173038" fontAlgn="auto">
              <a:spcBef>
                <a:spcPct val="5000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sz="2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2016-CAC2 (2/13/2016 to 4/8/2016)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1308100"/>
            <a:ext cx="8229600" cy="514985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marL="166687" lvl="2" defTabSz="820738" fontAlgn="auto">
              <a:spcBef>
                <a:spcPct val="10000"/>
              </a:spcBef>
              <a:spcAft>
                <a:spcPts val="0"/>
              </a:spcAft>
              <a:buClr>
                <a:schemeClr val="accent2"/>
              </a:buClr>
              <a:buSzPct val="150000"/>
              <a:tabLst>
                <a:tab pos="1951038" algn="l"/>
              </a:tabLst>
              <a:defRPr/>
            </a:pP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338137" lvl="2" indent="-171450" defTabSz="820738" fontAlgn="auto">
              <a:spcBef>
                <a:spcPct val="100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Wingdings" panose="05000000000000000000" pitchFamily="2" charset="2"/>
              <a:buChar char="ü"/>
              <a:tabLst>
                <a:tab pos="1951038" algn="l"/>
              </a:tabLst>
              <a:defRPr/>
            </a:pP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338137" lvl="2" indent="-171450" defTabSz="820738" fontAlgn="auto">
              <a:spcBef>
                <a:spcPct val="100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Wingdings" panose="05000000000000000000" pitchFamily="2" charset="2"/>
              <a:buChar char="ü"/>
              <a:tabLst>
                <a:tab pos="1951038" algn="l"/>
              </a:tabLst>
              <a:defRPr/>
            </a:pP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338137" lvl="2" indent="-171450" defTabSz="820738" fontAlgn="auto">
              <a:spcBef>
                <a:spcPct val="100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Wingdings" panose="05000000000000000000" pitchFamily="2" charset="2"/>
              <a:buChar char="ü"/>
              <a:tabLst>
                <a:tab pos="1951038" algn="l"/>
              </a:tabLst>
              <a:defRPr/>
            </a:pPr>
            <a:endParaRPr lang="en-US" sz="1400" b="1" dirty="0">
              <a:solidFill>
                <a:schemeClr val="tx1"/>
              </a:solidFill>
            </a:endParaRPr>
          </a:p>
          <a:p>
            <a:pPr marL="568325" lvl="2" indent="-401638" defTabSz="820738" fontAlgn="auto">
              <a:spcBef>
                <a:spcPct val="100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Wingdings" panose="05000000000000000000" pitchFamily="2" charset="2"/>
              <a:buChar char="ü"/>
              <a:tabLst>
                <a:tab pos="1951038" algn="l"/>
              </a:tabLst>
              <a:defRPr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200" y="976313"/>
            <a:ext cx="8229600" cy="33178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7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Vacation/Holidays</a:t>
            </a:r>
          </a:p>
        </p:txBody>
      </p:sp>
      <p:sp>
        <p:nvSpPr>
          <p:cNvPr id="8" name="Rectangle 7"/>
          <p:cNvSpPr/>
          <p:nvPr/>
        </p:nvSpPr>
        <p:spPr>
          <a:xfrm>
            <a:off x="533400" y="1447800"/>
            <a:ext cx="38862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Vacation/Holidays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065687"/>
              </p:ext>
            </p:extLst>
          </p:nvPr>
        </p:nvGraphicFramePr>
        <p:xfrm>
          <a:off x="652529" y="1863143"/>
          <a:ext cx="2917065" cy="1433514"/>
        </p:xfrm>
        <a:graphic>
          <a:graphicData uri="http://schemas.openxmlformats.org/drawingml/2006/table">
            <a:tbl>
              <a:tblPr firstRow="1" lastRow="1">
                <a:tableStyleId>{21E4AEA4-8DFA-4A89-87EB-49C32662AFE0}</a:tableStyleId>
              </a:tblPr>
              <a:tblGrid>
                <a:gridCol w="1552374">
                  <a:extLst>
                    <a:ext uri="{9D8B030D-6E8A-4147-A177-3AD203B41FA5}">
                      <a16:colId xmlns:a16="http://schemas.microsoft.com/office/drawing/2014/main" val="1713116132"/>
                    </a:ext>
                  </a:extLst>
                </a:gridCol>
                <a:gridCol w="1364691">
                  <a:extLst>
                    <a:ext uri="{9D8B030D-6E8A-4147-A177-3AD203B41FA5}">
                      <a16:colId xmlns:a16="http://schemas.microsoft.com/office/drawing/2014/main" val="3032934790"/>
                    </a:ext>
                  </a:extLst>
                </a:gridCol>
              </a:tblGrid>
              <a:tr h="2389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Vacation/Holidays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Total Hours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6269814"/>
                  </a:ext>
                </a:extLst>
              </a:tr>
              <a:tr h="238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Vacation (PL)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4833990"/>
                  </a:ext>
                </a:extLst>
              </a:tr>
              <a:tr h="238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Illness (Sick Leave)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21808881"/>
                  </a:ext>
                </a:extLst>
              </a:tr>
              <a:tr h="238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Designated Holiday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6677632"/>
                  </a:ext>
                </a:extLst>
              </a:tr>
              <a:tr h="238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Comp off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7927714"/>
                  </a:ext>
                </a:extLst>
              </a:tr>
              <a:tr h="238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Grand Total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1019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58137436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15" y="3422337"/>
            <a:ext cx="7949485" cy="29022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84944" y="6153633"/>
            <a:ext cx="11368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*NPT: Non Project Task</a:t>
            </a:r>
          </a:p>
        </p:txBody>
      </p:sp>
      <p:sp>
        <p:nvSpPr>
          <p:cNvPr id="13" name="Line Callout 1 12"/>
          <p:cNvSpPr/>
          <p:nvPr/>
        </p:nvSpPr>
        <p:spPr>
          <a:xfrm>
            <a:off x="2121794" y="3809999"/>
            <a:ext cx="2145406" cy="685801"/>
          </a:xfrm>
          <a:prstGeom prst="borderCallout1">
            <a:avLst>
              <a:gd name="adj1" fmla="val 18750"/>
              <a:gd name="adj2" fmla="val -8333"/>
              <a:gd name="adj3" fmla="val 113145"/>
              <a:gd name="adj4" fmla="val -155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Vacations are high during low demand period or before Enterprise release can start</a:t>
            </a:r>
          </a:p>
        </p:txBody>
      </p:sp>
      <p:sp>
        <p:nvSpPr>
          <p:cNvPr id="15" name="Line Callout 1 14"/>
          <p:cNvSpPr/>
          <p:nvPr/>
        </p:nvSpPr>
        <p:spPr>
          <a:xfrm flipH="1">
            <a:off x="4876800" y="3595844"/>
            <a:ext cx="2120720" cy="1052356"/>
          </a:xfrm>
          <a:prstGeom prst="borderCallout1">
            <a:avLst>
              <a:gd name="adj1" fmla="val 18750"/>
              <a:gd name="adj2" fmla="val -8333"/>
              <a:gd name="adj3" fmla="val 21382"/>
              <a:gd name="adj4" fmla="val -255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Good Friday Holiday for both Brazil and India</a:t>
            </a:r>
          </a:p>
          <a:p>
            <a:pPr algn="ctr"/>
            <a:r>
              <a:rPr lang="en-US" sz="1200" dirty="0"/>
              <a:t>Over 419 hours of project work delivered as part of holiday coverage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6875" y="1467622"/>
            <a:ext cx="4803725" cy="189965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267200" y="3135528"/>
            <a:ext cx="11368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*NPT: Non Project Task</a:t>
            </a:r>
          </a:p>
        </p:txBody>
      </p:sp>
    </p:spTree>
    <p:extLst>
      <p:ext uri="{BB962C8B-B14F-4D97-AF65-F5344CB8AC3E}">
        <p14:creationId xmlns:p14="http://schemas.microsoft.com/office/powerpoint/2010/main" val="85058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655638"/>
            <a:ext cx="9144000" cy="320675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19050">
            <a:noFill/>
            <a:miter lim="800000"/>
            <a:headEnd/>
            <a:tailEnd/>
          </a:ln>
        </p:spPr>
        <p:txBody>
          <a:bodyPr anchor="ctr"/>
          <a:lstStyle/>
          <a:p>
            <a:pPr marL="173038" indent="-173038" fontAlgn="auto">
              <a:spcBef>
                <a:spcPct val="5000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sz="2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2016-CAC2 (2/13/2016 to 4/8/2016)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1308100"/>
            <a:ext cx="8229600" cy="514985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marL="166687" lvl="2" defTabSz="820738" fontAlgn="auto">
              <a:spcBef>
                <a:spcPct val="10000"/>
              </a:spcBef>
              <a:spcAft>
                <a:spcPts val="0"/>
              </a:spcAft>
              <a:buClr>
                <a:schemeClr val="accent2"/>
              </a:buClr>
              <a:buSzPct val="150000"/>
              <a:tabLst>
                <a:tab pos="1951038" algn="l"/>
              </a:tabLst>
              <a:defRPr/>
            </a:pP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338137" lvl="2" indent="-171450" defTabSz="820738" fontAlgn="auto">
              <a:spcBef>
                <a:spcPct val="100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Wingdings" panose="05000000000000000000" pitchFamily="2" charset="2"/>
              <a:buChar char="ü"/>
              <a:tabLst>
                <a:tab pos="1951038" algn="l"/>
              </a:tabLst>
              <a:defRPr/>
            </a:pP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338137" lvl="2" indent="-171450" defTabSz="820738" fontAlgn="auto">
              <a:spcBef>
                <a:spcPct val="100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Wingdings" panose="05000000000000000000" pitchFamily="2" charset="2"/>
              <a:buChar char="ü"/>
              <a:tabLst>
                <a:tab pos="1951038" algn="l"/>
              </a:tabLst>
              <a:defRPr/>
            </a:pP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338137" lvl="2" indent="-171450" defTabSz="820738" fontAlgn="auto">
              <a:spcBef>
                <a:spcPct val="100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Wingdings" panose="05000000000000000000" pitchFamily="2" charset="2"/>
              <a:buChar char="ü"/>
              <a:tabLst>
                <a:tab pos="1951038" algn="l"/>
              </a:tabLst>
              <a:defRPr/>
            </a:pPr>
            <a:endParaRPr lang="en-US" sz="1400" b="1" dirty="0">
              <a:solidFill>
                <a:schemeClr val="tx1"/>
              </a:solidFill>
            </a:endParaRPr>
          </a:p>
          <a:p>
            <a:pPr marL="568325" lvl="2" indent="-401638" defTabSz="820738" fontAlgn="auto">
              <a:spcBef>
                <a:spcPct val="100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Wingdings" panose="05000000000000000000" pitchFamily="2" charset="2"/>
              <a:buChar char="ü"/>
              <a:tabLst>
                <a:tab pos="1951038" algn="l"/>
              </a:tabLst>
              <a:defRPr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200" y="976313"/>
            <a:ext cx="8229600" cy="33178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7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Effort Comparison across CAC, PTS and Actual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3400" y="1447800"/>
            <a:ext cx="7086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Quick overview of daily burn rate across main activities during CAC1-2016 period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120901"/>
            <a:ext cx="8077200" cy="416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0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655638"/>
            <a:ext cx="9144000" cy="320675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19050">
            <a:noFill/>
            <a:miter lim="800000"/>
            <a:headEnd/>
            <a:tailEnd/>
          </a:ln>
        </p:spPr>
        <p:txBody>
          <a:bodyPr anchor="ctr"/>
          <a:lstStyle/>
          <a:p>
            <a:pPr marL="173038" indent="-173038" fontAlgn="auto">
              <a:spcBef>
                <a:spcPct val="5000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sz="2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2016-CAC2 (2/13/2016 to 4/8/2016)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1308100"/>
            <a:ext cx="8229600" cy="514985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marL="166687" lvl="2" defTabSz="820738" fontAlgn="auto">
              <a:spcBef>
                <a:spcPct val="10000"/>
              </a:spcBef>
              <a:spcAft>
                <a:spcPts val="0"/>
              </a:spcAft>
              <a:buClr>
                <a:schemeClr val="accent2"/>
              </a:buClr>
              <a:buSzPct val="150000"/>
              <a:tabLst>
                <a:tab pos="1951038" algn="l"/>
              </a:tabLst>
              <a:defRPr/>
            </a:pP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338137" lvl="2" indent="-171450" defTabSz="820738" fontAlgn="auto">
              <a:spcBef>
                <a:spcPct val="100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Wingdings" panose="05000000000000000000" pitchFamily="2" charset="2"/>
              <a:buChar char="ü"/>
              <a:tabLst>
                <a:tab pos="1951038" algn="l"/>
              </a:tabLst>
              <a:defRPr/>
            </a:pP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338137" lvl="2" indent="-171450" defTabSz="820738" fontAlgn="auto">
              <a:spcBef>
                <a:spcPct val="100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Wingdings" panose="05000000000000000000" pitchFamily="2" charset="2"/>
              <a:buChar char="ü"/>
              <a:tabLst>
                <a:tab pos="1951038" algn="l"/>
              </a:tabLst>
              <a:defRPr/>
            </a:pP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338137" lvl="2" indent="-171450" defTabSz="820738" fontAlgn="auto">
              <a:spcBef>
                <a:spcPct val="100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Wingdings" panose="05000000000000000000" pitchFamily="2" charset="2"/>
              <a:buChar char="ü"/>
              <a:tabLst>
                <a:tab pos="1951038" algn="l"/>
              </a:tabLst>
              <a:defRPr/>
            </a:pPr>
            <a:endParaRPr lang="en-US" sz="1400" b="1" dirty="0">
              <a:solidFill>
                <a:schemeClr val="tx1"/>
              </a:solidFill>
            </a:endParaRPr>
          </a:p>
          <a:p>
            <a:pPr marL="568325" lvl="2" indent="-401638" defTabSz="820738" fontAlgn="auto">
              <a:spcBef>
                <a:spcPct val="100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Wingdings" panose="05000000000000000000" pitchFamily="2" charset="2"/>
              <a:buChar char="ü"/>
              <a:tabLst>
                <a:tab pos="1951038" algn="l"/>
              </a:tabLst>
              <a:defRPr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200" y="976313"/>
            <a:ext cx="8229600" cy="33178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7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High level Actual Hours distribution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3400" y="1371600"/>
            <a:ext cx="7086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Distribution of main activities during CAC1-2016 period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710" y="1971763"/>
            <a:ext cx="7236579" cy="382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85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655638"/>
            <a:ext cx="9144000" cy="320675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19050">
            <a:noFill/>
            <a:miter lim="800000"/>
            <a:headEnd/>
            <a:tailEnd/>
          </a:ln>
        </p:spPr>
        <p:txBody>
          <a:bodyPr anchor="ctr"/>
          <a:lstStyle/>
          <a:p>
            <a:pPr marL="173038" indent="-173038" fontAlgn="auto">
              <a:spcBef>
                <a:spcPct val="5000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sz="2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2016-CAC2 (2/13/2016 to 4/8/2016)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1308100"/>
            <a:ext cx="8229600" cy="514985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marL="166687" lvl="2" defTabSz="820738" fontAlgn="auto">
              <a:spcBef>
                <a:spcPct val="10000"/>
              </a:spcBef>
              <a:spcAft>
                <a:spcPts val="0"/>
              </a:spcAft>
              <a:buClr>
                <a:schemeClr val="accent2"/>
              </a:buClr>
              <a:buSzPct val="150000"/>
              <a:tabLst>
                <a:tab pos="1951038" algn="l"/>
              </a:tabLst>
              <a:defRPr/>
            </a:pP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338137" lvl="2" indent="-171450" defTabSz="820738" fontAlgn="auto">
              <a:spcBef>
                <a:spcPct val="100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Wingdings" panose="05000000000000000000" pitchFamily="2" charset="2"/>
              <a:buChar char="ü"/>
              <a:tabLst>
                <a:tab pos="1951038" algn="l"/>
              </a:tabLst>
              <a:defRPr/>
            </a:pP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338137" lvl="2" indent="-171450" defTabSz="820738" fontAlgn="auto">
              <a:spcBef>
                <a:spcPct val="100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Wingdings" panose="05000000000000000000" pitchFamily="2" charset="2"/>
              <a:buChar char="ü"/>
              <a:tabLst>
                <a:tab pos="1951038" algn="l"/>
              </a:tabLst>
              <a:defRPr/>
            </a:pP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338137" lvl="2" indent="-171450" defTabSz="820738" fontAlgn="auto">
              <a:spcBef>
                <a:spcPct val="100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Wingdings" panose="05000000000000000000" pitchFamily="2" charset="2"/>
              <a:buChar char="ü"/>
              <a:tabLst>
                <a:tab pos="1951038" algn="l"/>
              </a:tabLst>
              <a:defRPr/>
            </a:pPr>
            <a:endParaRPr lang="en-US" sz="1400" b="1" dirty="0">
              <a:solidFill>
                <a:schemeClr val="tx1"/>
              </a:solidFill>
            </a:endParaRPr>
          </a:p>
          <a:p>
            <a:pPr marL="568325" lvl="2" indent="-401638" defTabSz="820738" fontAlgn="auto">
              <a:spcBef>
                <a:spcPct val="100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Wingdings" panose="05000000000000000000" pitchFamily="2" charset="2"/>
              <a:buChar char="ü"/>
              <a:tabLst>
                <a:tab pos="1951038" algn="l"/>
              </a:tabLst>
              <a:defRPr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200" y="976313"/>
            <a:ext cx="8229600" cy="33178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7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High level Actual Hours Across Main Releases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662" y="1874219"/>
            <a:ext cx="7242676" cy="40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6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125942</TotalTime>
  <Words>760</Words>
  <Application>Microsoft Office PowerPoint</Application>
  <PresentationFormat>On-screen Show (4:3)</PresentationFormat>
  <Paragraphs>395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Tahoma</vt:lpstr>
      <vt:lpstr>Wingdings</vt:lpstr>
      <vt:lpstr>Office Theme</vt:lpstr>
      <vt:lpstr>DIRECTV – IBM EFFORT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DIRECTV,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Prakash KC</dc:creator>
  <cp:lastModifiedBy>PRAKASH KC</cp:lastModifiedBy>
  <cp:revision>1740</cp:revision>
  <cp:lastPrinted>2015-11-12T17:38:14Z</cp:lastPrinted>
  <dcterms:created xsi:type="dcterms:W3CDTF">2013-01-14T04:11:34Z</dcterms:created>
  <dcterms:modified xsi:type="dcterms:W3CDTF">2016-04-05T22:08:20Z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2.0_Draft</vt:lpwstr>
  </property>
</Properties>
</file>