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75" r:id="rId13"/>
    <p:sldId id="276" r:id="rId14"/>
    <p:sldId id="267" r:id="rId15"/>
    <p:sldId id="268" r:id="rId16"/>
    <p:sldId id="270" r:id="rId17"/>
    <p:sldId id="269" r:id="rId18"/>
    <p:sldId id="272" r:id="rId19"/>
    <p:sldId id="273" r:id="rId20"/>
    <p:sldId id="274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817EB-F303-46E0-B8E1-4750BC017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D9471A-6059-40F2-905D-2523774C874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As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was non-linear,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following</a:t>
          </a:r>
          <a:r>
            <a:rPr lang="de-DE" dirty="0"/>
            <a:t> </a:t>
          </a:r>
          <a:r>
            <a:rPr lang="de-DE" dirty="0" err="1"/>
            <a:t>tree</a:t>
          </a:r>
          <a:r>
            <a:rPr lang="de-DE" dirty="0"/>
            <a:t> </a:t>
          </a:r>
          <a:r>
            <a:rPr lang="de-DE" dirty="0" err="1"/>
            <a:t>based</a:t>
          </a:r>
          <a:r>
            <a:rPr lang="de-DE" dirty="0"/>
            <a:t> </a:t>
          </a:r>
          <a:r>
            <a:rPr lang="de-DE" dirty="0" err="1"/>
            <a:t>algorithms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implemented</a:t>
          </a:r>
          <a:r>
            <a:rPr lang="de-DE" dirty="0"/>
            <a:t> in </a:t>
          </a:r>
          <a:r>
            <a:rPr lang="de-DE" dirty="0" err="1"/>
            <a:t>python</a:t>
          </a:r>
          <a:r>
            <a:rPr lang="de-DE" dirty="0"/>
            <a:t>.</a:t>
          </a:r>
          <a:endParaRPr lang="en-US" dirty="0"/>
        </a:p>
      </dgm:t>
    </dgm:pt>
    <dgm:pt modelId="{1B7ABC1F-A68C-4F81-B97A-882A672ABC9E}" type="parTrans" cxnId="{F7AB03EF-8ACC-4600-B270-8B94637A7102}">
      <dgm:prSet/>
      <dgm:spPr/>
      <dgm:t>
        <a:bodyPr/>
        <a:lstStyle/>
        <a:p>
          <a:endParaRPr lang="en-US"/>
        </a:p>
      </dgm:t>
    </dgm:pt>
    <dgm:pt modelId="{CB57684F-484E-4A26-AD0A-EF40CC11A395}" type="sibTrans" cxnId="{F7AB03EF-8ACC-4600-B270-8B94637A7102}">
      <dgm:prSet/>
      <dgm:spPr/>
      <dgm:t>
        <a:bodyPr/>
        <a:lstStyle/>
        <a:p>
          <a:endParaRPr lang="en-US"/>
        </a:p>
      </dgm:t>
    </dgm:pt>
    <dgm:pt modelId="{A2E96E11-9729-4768-9A50-7638540E3B8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XGB Regression</a:t>
          </a:r>
          <a:endParaRPr lang="en-US" dirty="0"/>
        </a:p>
      </dgm:t>
    </dgm:pt>
    <dgm:pt modelId="{579C4479-72A7-4961-865F-935F89F89497}" type="parTrans" cxnId="{D17B8388-76B9-4902-878F-C29AE9A91653}">
      <dgm:prSet/>
      <dgm:spPr/>
      <dgm:t>
        <a:bodyPr/>
        <a:lstStyle/>
        <a:p>
          <a:endParaRPr lang="en-US"/>
        </a:p>
      </dgm:t>
    </dgm:pt>
    <dgm:pt modelId="{7957E7DF-A3BA-4709-8263-0AEDCA4F47BE}" type="sibTrans" cxnId="{D17B8388-76B9-4902-878F-C29AE9A91653}">
      <dgm:prSet/>
      <dgm:spPr/>
      <dgm:t>
        <a:bodyPr/>
        <a:lstStyle/>
        <a:p>
          <a:endParaRPr lang="en-US"/>
        </a:p>
      </dgm:t>
    </dgm:pt>
    <dgm:pt modelId="{FB4B1BAD-9912-4229-B275-0E2BDD44A8F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Random Forest Regression</a:t>
          </a:r>
          <a:endParaRPr lang="en-US" dirty="0"/>
        </a:p>
      </dgm:t>
    </dgm:pt>
    <dgm:pt modelId="{BA1E464E-5358-4D85-8B0A-4C9555409D69}" type="parTrans" cxnId="{08F09E30-697A-4C88-B977-E851CAFE8026}">
      <dgm:prSet/>
      <dgm:spPr/>
      <dgm:t>
        <a:bodyPr/>
        <a:lstStyle/>
        <a:p>
          <a:endParaRPr lang="en-US"/>
        </a:p>
      </dgm:t>
    </dgm:pt>
    <dgm:pt modelId="{4540C321-A4C1-4DFF-B66B-51FDD0718D05}" type="sibTrans" cxnId="{08F09E30-697A-4C88-B977-E851CAFE8026}">
      <dgm:prSet/>
      <dgm:spPr/>
      <dgm:t>
        <a:bodyPr/>
        <a:lstStyle/>
        <a:p>
          <a:endParaRPr lang="en-US"/>
        </a:p>
      </dgm:t>
    </dgm:pt>
    <dgm:pt modelId="{BCC6E1B7-49F0-46B0-9D3A-597423E893F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Decision Tree Regression</a:t>
          </a:r>
          <a:endParaRPr lang="en-US" dirty="0"/>
        </a:p>
      </dgm:t>
    </dgm:pt>
    <dgm:pt modelId="{216D1578-4BA2-43D4-A3D2-920B43D381B5}" type="parTrans" cxnId="{BED12E9B-9B6C-4F0A-B758-355626B93667}">
      <dgm:prSet/>
      <dgm:spPr/>
      <dgm:t>
        <a:bodyPr/>
        <a:lstStyle/>
        <a:p>
          <a:endParaRPr lang="en-US"/>
        </a:p>
      </dgm:t>
    </dgm:pt>
    <dgm:pt modelId="{17BA17E6-03AA-4964-A9F4-31E8F47FCC22}" type="sibTrans" cxnId="{BED12E9B-9B6C-4F0A-B758-355626B93667}">
      <dgm:prSet/>
      <dgm:spPr/>
      <dgm:t>
        <a:bodyPr/>
        <a:lstStyle/>
        <a:p>
          <a:endParaRPr lang="en-US"/>
        </a:p>
      </dgm:t>
    </dgm:pt>
    <dgm:pt modelId="{B3FEDBF4-2C7D-4013-867A-CAEDD0A6F0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Metrics</a:t>
          </a:r>
          <a:r>
            <a:rPr lang="de-DE" dirty="0"/>
            <a:t> such </a:t>
          </a:r>
          <a:r>
            <a:rPr lang="de-DE" dirty="0" err="1"/>
            <a:t>as</a:t>
          </a:r>
          <a:r>
            <a:rPr lang="de-DE" dirty="0"/>
            <a:t> RMSE, MSE, MAE, R2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evaluated</a:t>
          </a:r>
          <a:r>
            <a:rPr lang="de-DE" dirty="0"/>
            <a:t> </a:t>
          </a:r>
          <a:r>
            <a:rPr lang="de-DE" dirty="0" err="1"/>
            <a:t>against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. </a:t>
          </a:r>
          <a:endParaRPr lang="en-US" dirty="0"/>
        </a:p>
      </dgm:t>
    </dgm:pt>
    <dgm:pt modelId="{6B669FD8-2C92-4AF5-AFED-41A900F82470}" type="parTrans" cxnId="{BA8F9E2D-343A-44A1-BCE2-C54763B4BA84}">
      <dgm:prSet/>
      <dgm:spPr/>
      <dgm:t>
        <a:bodyPr/>
        <a:lstStyle/>
        <a:p>
          <a:endParaRPr lang="en-US"/>
        </a:p>
      </dgm:t>
    </dgm:pt>
    <dgm:pt modelId="{A5FD761B-B1AC-4CAA-986C-A3A2E112315B}" type="sibTrans" cxnId="{BA8F9E2D-343A-44A1-BCE2-C54763B4BA84}">
      <dgm:prSet/>
      <dgm:spPr/>
      <dgm:t>
        <a:bodyPr/>
        <a:lstStyle/>
        <a:p>
          <a:endParaRPr lang="en-US"/>
        </a:p>
      </dgm:t>
    </dgm:pt>
    <dgm:pt modelId="{19E9B975-E486-449E-8A9B-B7F63D7A295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Data </a:t>
          </a:r>
          <a:r>
            <a:rPr lang="de-DE" dirty="0" err="1"/>
            <a:t>Visualization</a:t>
          </a:r>
          <a:r>
            <a:rPr lang="de-DE" dirty="0"/>
            <a:t> and </a:t>
          </a:r>
          <a:r>
            <a:rPr lang="de-DE" dirty="0" err="1"/>
            <a:t>tracking</a:t>
          </a:r>
          <a:r>
            <a:rPr lang="de-DE" dirty="0"/>
            <a:t> was </a:t>
          </a:r>
          <a:r>
            <a:rPr lang="de-DE" dirty="0" err="1"/>
            <a:t>done</a:t>
          </a:r>
          <a:r>
            <a:rPr lang="de-DE" dirty="0"/>
            <a:t> on MLFLOW UI</a:t>
          </a:r>
          <a:endParaRPr lang="en-US" dirty="0"/>
        </a:p>
      </dgm:t>
    </dgm:pt>
    <dgm:pt modelId="{5159F141-B52C-4DAA-80BB-F87A77DF770E}" type="parTrans" cxnId="{CBEA69BF-E4AF-46D2-9ED1-1046E44FE5AE}">
      <dgm:prSet/>
      <dgm:spPr/>
      <dgm:t>
        <a:bodyPr/>
        <a:lstStyle/>
        <a:p>
          <a:endParaRPr lang="en-US"/>
        </a:p>
      </dgm:t>
    </dgm:pt>
    <dgm:pt modelId="{E5C0EBB6-2041-49C7-A81B-0DE33541AE4A}" type="sibTrans" cxnId="{CBEA69BF-E4AF-46D2-9ED1-1046E44FE5AE}">
      <dgm:prSet/>
      <dgm:spPr/>
      <dgm:t>
        <a:bodyPr/>
        <a:lstStyle/>
        <a:p>
          <a:endParaRPr lang="en-US"/>
        </a:p>
      </dgm:t>
    </dgm:pt>
    <dgm:pt modelId="{815D7EA4-E29A-4A99-9734-3C4BF79BF380}" type="pres">
      <dgm:prSet presAssocID="{4E3817EB-F303-46E0-B8E1-4750BC017EDB}" presName="root" presStyleCnt="0">
        <dgm:presLayoutVars>
          <dgm:dir/>
          <dgm:resizeHandles val="exact"/>
        </dgm:presLayoutVars>
      </dgm:prSet>
      <dgm:spPr/>
    </dgm:pt>
    <dgm:pt modelId="{BF480FCD-2E1A-4FC0-8F04-D3A7B8110579}" type="pres">
      <dgm:prSet presAssocID="{47D9471A-6059-40F2-905D-2523774C874D}" presName="compNode" presStyleCnt="0"/>
      <dgm:spPr/>
    </dgm:pt>
    <dgm:pt modelId="{2559983C-189C-4B98-B300-095C56F98625}" type="pres">
      <dgm:prSet presAssocID="{47D9471A-6059-40F2-905D-2523774C874D}" presName="bgRect" presStyleLbl="bgShp" presStyleIdx="0" presStyleCnt="3"/>
      <dgm:spPr/>
    </dgm:pt>
    <dgm:pt modelId="{79B954E3-D147-42E1-8B4A-0805957C958B}" type="pres">
      <dgm:prSet presAssocID="{47D9471A-6059-40F2-905D-2523774C8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A8619D-69CF-418C-9F99-6375730A4CE9}" type="pres">
      <dgm:prSet presAssocID="{47D9471A-6059-40F2-905D-2523774C874D}" presName="spaceRect" presStyleCnt="0"/>
      <dgm:spPr/>
    </dgm:pt>
    <dgm:pt modelId="{92BE142A-5BB0-482A-85FA-A8ED34121726}" type="pres">
      <dgm:prSet presAssocID="{47D9471A-6059-40F2-905D-2523774C874D}" presName="parTx" presStyleLbl="revTx" presStyleIdx="0" presStyleCnt="4">
        <dgm:presLayoutVars>
          <dgm:chMax val="0"/>
          <dgm:chPref val="0"/>
        </dgm:presLayoutVars>
      </dgm:prSet>
      <dgm:spPr/>
    </dgm:pt>
    <dgm:pt modelId="{BEABAFAC-5FF1-47FB-987B-0FD49FD0D187}" type="pres">
      <dgm:prSet presAssocID="{47D9471A-6059-40F2-905D-2523774C874D}" presName="desTx" presStyleLbl="revTx" presStyleIdx="1" presStyleCnt="4">
        <dgm:presLayoutVars/>
      </dgm:prSet>
      <dgm:spPr/>
    </dgm:pt>
    <dgm:pt modelId="{AE1BB032-C2A3-4549-AD17-EF8BE8C98D80}" type="pres">
      <dgm:prSet presAssocID="{CB57684F-484E-4A26-AD0A-EF40CC11A395}" presName="sibTrans" presStyleCnt="0"/>
      <dgm:spPr/>
    </dgm:pt>
    <dgm:pt modelId="{8F18743D-A4FD-4070-8273-BEC661E3078F}" type="pres">
      <dgm:prSet presAssocID="{B3FEDBF4-2C7D-4013-867A-CAEDD0A6F02E}" presName="compNode" presStyleCnt="0"/>
      <dgm:spPr/>
    </dgm:pt>
    <dgm:pt modelId="{40848CD9-8BB7-426B-B1C4-81EB778AE23E}" type="pres">
      <dgm:prSet presAssocID="{B3FEDBF4-2C7D-4013-867A-CAEDD0A6F02E}" presName="bgRect" presStyleLbl="bgShp" presStyleIdx="1" presStyleCnt="3"/>
      <dgm:spPr/>
    </dgm:pt>
    <dgm:pt modelId="{391C909A-B98B-4007-9D10-4A635F63DE48}" type="pres">
      <dgm:prSet presAssocID="{B3FEDBF4-2C7D-4013-867A-CAEDD0A6F0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756735E-DAB3-4B4C-813E-4A3FFFEC7824}" type="pres">
      <dgm:prSet presAssocID="{B3FEDBF4-2C7D-4013-867A-CAEDD0A6F02E}" presName="spaceRect" presStyleCnt="0"/>
      <dgm:spPr/>
    </dgm:pt>
    <dgm:pt modelId="{62B3BB0A-AFC6-4F22-A7DE-0D3283E3B94B}" type="pres">
      <dgm:prSet presAssocID="{B3FEDBF4-2C7D-4013-867A-CAEDD0A6F02E}" presName="parTx" presStyleLbl="revTx" presStyleIdx="2" presStyleCnt="4">
        <dgm:presLayoutVars>
          <dgm:chMax val="0"/>
          <dgm:chPref val="0"/>
        </dgm:presLayoutVars>
      </dgm:prSet>
      <dgm:spPr/>
    </dgm:pt>
    <dgm:pt modelId="{DD1BE4CC-0560-480E-A601-5C1C1F98DD15}" type="pres">
      <dgm:prSet presAssocID="{A5FD761B-B1AC-4CAA-986C-A3A2E112315B}" presName="sibTrans" presStyleCnt="0"/>
      <dgm:spPr/>
    </dgm:pt>
    <dgm:pt modelId="{5C0DB0C9-C92B-4830-A65B-4164D9C4C2B1}" type="pres">
      <dgm:prSet presAssocID="{19E9B975-E486-449E-8A9B-B7F63D7A295C}" presName="compNode" presStyleCnt="0"/>
      <dgm:spPr/>
    </dgm:pt>
    <dgm:pt modelId="{A37E8F94-FFDB-43B0-A8FA-BB08F1A1724A}" type="pres">
      <dgm:prSet presAssocID="{19E9B975-E486-449E-8A9B-B7F63D7A295C}" presName="bgRect" presStyleLbl="bgShp" presStyleIdx="2" presStyleCnt="3"/>
      <dgm:spPr/>
    </dgm:pt>
    <dgm:pt modelId="{0D4A70D6-EABF-4E56-BEC2-D7E1F2BE2DF8}" type="pres">
      <dgm:prSet presAssocID="{19E9B975-E486-449E-8A9B-B7F63D7A29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2685963-DE7C-4343-9797-20B2BEDC16E3}" type="pres">
      <dgm:prSet presAssocID="{19E9B975-E486-449E-8A9B-B7F63D7A295C}" presName="spaceRect" presStyleCnt="0"/>
      <dgm:spPr/>
    </dgm:pt>
    <dgm:pt modelId="{126CA5E4-F4E1-4B5F-BB5E-A1E6602FF304}" type="pres">
      <dgm:prSet presAssocID="{19E9B975-E486-449E-8A9B-B7F63D7A29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FFB414-8946-4C40-88F9-8F2CCC63128C}" type="presOf" srcId="{FB4B1BAD-9912-4229-B275-0E2BDD44A8FA}" destId="{BEABAFAC-5FF1-47FB-987B-0FD49FD0D187}" srcOrd="0" destOrd="1" presId="urn:microsoft.com/office/officeart/2018/2/layout/IconVerticalSolidList"/>
    <dgm:cxn modelId="{1E95C522-1EDC-40DF-A520-25D653E73B2B}" type="presOf" srcId="{47D9471A-6059-40F2-905D-2523774C874D}" destId="{92BE142A-5BB0-482A-85FA-A8ED34121726}" srcOrd="0" destOrd="0" presId="urn:microsoft.com/office/officeart/2018/2/layout/IconVerticalSolidList"/>
    <dgm:cxn modelId="{BA8F9E2D-343A-44A1-BCE2-C54763B4BA84}" srcId="{4E3817EB-F303-46E0-B8E1-4750BC017EDB}" destId="{B3FEDBF4-2C7D-4013-867A-CAEDD0A6F02E}" srcOrd="1" destOrd="0" parTransId="{6B669FD8-2C92-4AF5-AFED-41A900F82470}" sibTransId="{A5FD761B-B1AC-4CAA-986C-A3A2E112315B}"/>
    <dgm:cxn modelId="{08F09E30-697A-4C88-B977-E851CAFE8026}" srcId="{47D9471A-6059-40F2-905D-2523774C874D}" destId="{FB4B1BAD-9912-4229-B275-0E2BDD44A8FA}" srcOrd="1" destOrd="0" parTransId="{BA1E464E-5358-4D85-8B0A-4C9555409D69}" sibTransId="{4540C321-A4C1-4DFF-B66B-51FDD0718D05}"/>
    <dgm:cxn modelId="{E66A3241-5087-498E-A6EB-03C457ED4DC7}" type="presOf" srcId="{A2E96E11-9729-4768-9A50-7638540E3B8F}" destId="{BEABAFAC-5FF1-47FB-987B-0FD49FD0D187}" srcOrd="0" destOrd="0" presId="urn:microsoft.com/office/officeart/2018/2/layout/IconVerticalSolidList"/>
    <dgm:cxn modelId="{30DF9B53-EC0B-415D-BAA6-997BBC4C5047}" type="presOf" srcId="{B3FEDBF4-2C7D-4013-867A-CAEDD0A6F02E}" destId="{62B3BB0A-AFC6-4F22-A7DE-0D3283E3B94B}" srcOrd="0" destOrd="0" presId="urn:microsoft.com/office/officeart/2018/2/layout/IconVerticalSolidList"/>
    <dgm:cxn modelId="{D17B8388-76B9-4902-878F-C29AE9A91653}" srcId="{47D9471A-6059-40F2-905D-2523774C874D}" destId="{A2E96E11-9729-4768-9A50-7638540E3B8F}" srcOrd="0" destOrd="0" parTransId="{579C4479-72A7-4961-865F-935F89F89497}" sibTransId="{7957E7DF-A3BA-4709-8263-0AEDCA4F47BE}"/>
    <dgm:cxn modelId="{BED12E9B-9B6C-4F0A-B758-355626B93667}" srcId="{47D9471A-6059-40F2-905D-2523774C874D}" destId="{BCC6E1B7-49F0-46B0-9D3A-597423E893F2}" srcOrd="2" destOrd="0" parTransId="{216D1578-4BA2-43D4-A3D2-920B43D381B5}" sibTransId="{17BA17E6-03AA-4964-A9F4-31E8F47FCC22}"/>
    <dgm:cxn modelId="{640EC0BA-F19F-49B2-B838-B9DCE7A269EF}" type="presOf" srcId="{BCC6E1B7-49F0-46B0-9D3A-597423E893F2}" destId="{BEABAFAC-5FF1-47FB-987B-0FD49FD0D187}" srcOrd="0" destOrd="2" presId="urn:microsoft.com/office/officeart/2018/2/layout/IconVerticalSolidList"/>
    <dgm:cxn modelId="{CBEA69BF-E4AF-46D2-9ED1-1046E44FE5AE}" srcId="{4E3817EB-F303-46E0-B8E1-4750BC017EDB}" destId="{19E9B975-E486-449E-8A9B-B7F63D7A295C}" srcOrd="2" destOrd="0" parTransId="{5159F141-B52C-4DAA-80BB-F87A77DF770E}" sibTransId="{E5C0EBB6-2041-49C7-A81B-0DE33541AE4A}"/>
    <dgm:cxn modelId="{2C556AD9-1F93-4C10-A80D-0077EE81E498}" type="presOf" srcId="{19E9B975-E486-449E-8A9B-B7F63D7A295C}" destId="{126CA5E4-F4E1-4B5F-BB5E-A1E6602FF304}" srcOrd="0" destOrd="0" presId="urn:microsoft.com/office/officeart/2018/2/layout/IconVerticalSolidList"/>
    <dgm:cxn modelId="{F7AB03EF-8ACC-4600-B270-8B94637A7102}" srcId="{4E3817EB-F303-46E0-B8E1-4750BC017EDB}" destId="{47D9471A-6059-40F2-905D-2523774C874D}" srcOrd="0" destOrd="0" parTransId="{1B7ABC1F-A68C-4F81-B97A-882A672ABC9E}" sibTransId="{CB57684F-484E-4A26-AD0A-EF40CC11A395}"/>
    <dgm:cxn modelId="{3CBDD8F8-EDDE-4C64-BA36-2A1F7B62285B}" type="presOf" srcId="{4E3817EB-F303-46E0-B8E1-4750BC017EDB}" destId="{815D7EA4-E29A-4A99-9734-3C4BF79BF380}" srcOrd="0" destOrd="0" presId="urn:microsoft.com/office/officeart/2018/2/layout/IconVerticalSolidList"/>
    <dgm:cxn modelId="{D16F61A1-1135-4562-8A2F-FAC5050D2BBE}" type="presParOf" srcId="{815D7EA4-E29A-4A99-9734-3C4BF79BF380}" destId="{BF480FCD-2E1A-4FC0-8F04-D3A7B8110579}" srcOrd="0" destOrd="0" presId="urn:microsoft.com/office/officeart/2018/2/layout/IconVerticalSolidList"/>
    <dgm:cxn modelId="{AE72FF20-332A-46C6-B10D-12FC6E9238D7}" type="presParOf" srcId="{BF480FCD-2E1A-4FC0-8F04-D3A7B8110579}" destId="{2559983C-189C-4B98-B300-095C56F98625}" srcOrd="0" destOrd="0" presId="urn:microsoft.com/office/officeart/2018/2/layout/IconVerticalSolidList"/>
    <dgm:cxn modelId="{15E648AF-31DD-4F7F-BDD5-DAA9812610C4}" type="presParOf" srcId="{BF480FCD-2E1A-4FC0-8F04-D3A7B8110579}" destId="{79B954E3-D147-42E1-8B4A-0805957C958B}" srcOrd="1" destOrd="0" presId="urn:microsoft.com/office/officeart/2018/2/layout/IconVerticalSolidList"/>
    <dgm:cxn modelId="{EC16B58F-506B-4DEF-86CE-7008FB367921}" type="presParOf" srcId="{BF480FCD-2E1A-4FC0-8F04-D3A7B8110579}" destId="{5CA8619D-69CF-418C-9F99-6375730A4CE9}" srcOrd="2" destOrd="0" presId="urn:microsoft.com/office/officeart/2018/2/layout/IconVerticalSolidList"/>
    <dgm:cxn modelId="{A11E7631-3E98-46E7-8656-D6FEBA5769E9}" type="presParOf" srcId="{BF480FCD-2E1A-4FC0-8F04-D3A7B8110579}" destId="{92BE142A-5BB0-482A-85FA-A8ED34121726}" srcOrd="3" destOrd="0" presId="urn:microsoft.com/office/officeart/2018/2/layout/IconVerticalSolidList"/>
    <dgm:cxn modelId="{A4DCDF31-74C8-4E95-86BB-D88B05BFE062}" type="presParOf" srcId="{BF480FCD-2E1A-4FC0-8F04-D3A7B8110579}" destId="{BEABAFAC-5FF1-47FB-987B-0FD49FD0D187}" srcOrd="4" destOrd="0" presId="urn:microsoft.com/office/officeart/2018/2/layout/IconVerticalSolidList"/>
    <dgm:cxn modelId="{031C8ED9-57EB-4C43-87ED-3FDEE1986015}" type="presParOf" srcId="{815D7EA4-E29A-4A99-9734-3C4BF79BF380}" destId="{AE1BB032-C2A3-4549-AD17-EF8BE8C98D80}" srcOrd="1" destOrd="0" presId="urn:microsoft.com/office/officeart/2018/2/layout/IconVerticalSolidList"/>
    <dgm:cxn modelId="{40274797-480B-4113-8C90-147A57EB0B3F}" type="presParOf" srcId="{815D7EA4-E29A-4A99-9734-3C4BF79BF380}" destId="{8F18743D-A4FD-4070-8273-BEC661E3078F}" srcOrd="2" destOrd="0" presId="urn:microsoft.com/office/officeart/2018/2/layout/IconVerticalSolidList"/>
    <dgm:cxn modelId="{29C1D293-E529-45AC-A882-246835DCBDC1}" type="presParOf" srcId="{8F18743D-A4FD-4070-8273-BEC661E3078F}" destId="{40848CD9-8BB7-426B-B1C4-81EB778AE23E}" srcOrd="0" destOrd="0" presId="urn:microsoft.com/office/officeart/2018/2/layout/IconVerticalSolidList"/>
    <dgm:cxn modelId="{7043B91A-F391-4061-9E90-914D5165C4BB}" type="presParOf" srcId="{8F18743D-A4FD-4070-8273-BEC661E3078F}" destId="{391C909A-B98B-4007-9D10-4A635F63DE48}" srcOrd="1" destOrd="0" presId="urn:microsoft.com/office/officeart/2018/2/layout/IconVerticalSolidList"/>
    <dgm:cxn modelId="{0888CA5B-CF6A-40DE-9F1D-92C807EFFC44}" type="presParOf" srcId="{8F18743D-A4FD-4070-8273-BEC661E3078F}" destId="{D756735E-DAB3-4B4C-813E-4A3FFFEC7824}" srcOrd="2" destOrd="0" presId="urn:microsoft.com/office/officeart/2018/2/layout/IconVerticalSolidList"/>
    <dgm:cxn modelId="{CEC889F8-0CC5-4068-B427-9577994BD648}" type="presParOf" srcId="{8F18743D-A4FD-4070-8273-BEC661E3078F}" destId="{62B3BB0A-AFC6-4F22-A7DE-0D3283E3B94B}" srcOrd="3" destOrd="0" presId="urn:microsoft.com/office/officeart/2018/2/layout/IconVerticalSolidList"/>
    <dgm:cxn modelId="{38BCE249-D0F3-4754-A906-CD678CEE7925}" type="presParOf" srcId="{815D7EA4-E29A-4A99-9734-3C4BF79BF380}" destId="{DD1BE4CC-0560-480E-A601-5C1C1F98DD15}" srcOrd="3" destOrd="0" presId="urn:microsoft.com/office/officeart/2018/2/layout/IconVerticalSolidList"/>
    <dgm:cxn modelId="{D2029636-0D39-4036-A934-CF002C11E9DD}" type="presParOf" srcId="{815D7EA4-E29A-4A99-9734-3C4BF79BF380}" destId="{5C0DB0C9-C92B-4830-A65B-4164D9C4C2B1}" srcOrd="4" destOrd="0" presId="urn:microsoft.com/office/officeart/2018/2/layout/IconVerticalSolidList"/>
    <dgm:cxn modelId="{A0F9B80D-C033-4F20-BB54-7B7E79C1C2B4}" type="presParOf" srcId="{5C0DB0C9-C92B-4830-A65B-4164D9C4C2B1}" destId="{A37E8F94-FFDB-43B0-A8FA-BB08F1A1724A}" srcOrd="0" destOrd="0" presId="urn:microsoft.com/office/officeart/2018/2/layout/IconVerticalSolidList"/>
    <dgm:cxn modelId="{7E787EA6-B6C6-4E7A-857D-0875B8714B2C}" type="presParOf" srcId="{5C0DB0C9-C92B-4830-A65B-4164D9C4C2B1}" destId="{0D4A70D6-EABF-4E56-BEC2-D7E1F2BE2DF8}" srcOrd="1" destOrd="0" presId="urn:microsoft.com/office/officeart/2018/2/layout/IconVerticalSolidList"/>
    <dgm:cxn modelId="{B54CA004-5B1A-4F3A-8487-326601824812}" type="presParOf" srcId="{5C0DB0C9-C92B-4830-A65B-4164D9C4C2B1}" destId="{F2685963-DE7C-4343-9797-20B2BEDC16E3}" srcOrd="2" destOrd="0" presId="urn:microsoft.com/office/officeart/2018/2/layout/IconVerticalSolidList"/>
    <dgm:cxn modelId="{72FCF31E-AF16-4ED7-8ECC-790991288657}" type="presParOf" srcId="{5C0DB0C9-C92B-4830-A65B-4164D9C4C2B1}" destId="{126CA5E4-F4E1-4B5F-BB5E-A1E6602FF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90242-0CFC-4528-9792-B1894EE273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BE44C5-D0A9-443A-BCBC-0D1EDDD006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 err="1"/>
            <a:t>MLFLow</a:t>
          </a:r>
          <a:r>
            <a:rPr lang="de-DE" dirty="0"/>
            <a:t> - open-source </a:t>
          </a:r>
          <a:r>
            <a:rPr lang="de-DE" dirty="0" err="1"/>
            <a:t>platform</a:t>
          </a:r>
          <a:r>
            <a:rPr lang="de-DE" dirty="0"/>
            <a:t> </a:t>
          </a:r>
          <a:r>
            <a:rPr lang="de-DE" dirty="0" err="1"/>
            <a:t>responsible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complete</a:t>
          </a:r>
          <a:r>
            <a:rPr lang="de-DE" dirty="0"/>
            <a:t> </a:t>
          </a:r>
          <a:r>
            <a:rPr lang="de-DE" dirty="0" err="1"/>
            <a:t>machine</a:t>
          </a:r>
          <a:r>
            <a:rPr lang="de-DE" dirty="0"/>
            <a:t> learning </a:t>
          </a:r>
          <a:r>
            <a:rPr lang="de-DE" dirty="0" err="1"/>
            <a:t>lifecycle</a:t>
          </a:r>
          <a:r>
            <a:rPr lang="de-DE" dirty="0"/>
            <a:t>. </a:t>
          </a:r>
          <a:r>
            <a:rPr lang="de-DE" dirty="0" err="1"/>
            <a:t>It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four</a:t>
          </a:r>
          <a:r>
            <a:rPr lang="de-DE" dirty="0"/>
            <a:t> </a:t>
          </a:r>
          <a:r>
            <a:rPr lang="de-DE" dirty="0" err="1"/>
            <a:t>main</a:t>
          </a:r>
          <a:r>
            <a:rPr lang="de-DE" dirty="0"/>
            <a:t> </a:t>
          </a:r>
          <a:r>
            <a:rPr lang="de-DE" dirty="0" err="1"/>
            <a:t>components</a:t>
          </a:r>
          <a:r>
            <a:rPr lang="de-DE" dirty="0"/>
            <a:t>:</a:t>
          </a:r>
          <a:endParaRPr lang="en-US" dirty="0"/>
        </a:p>
      </dgm:t>
    </dgm:pt>
    <dgm:pt modelId="{F225AA65-8F27-445A-AE1B-A8D6605F0A4D}" type="parTrans" cxnId="{BE1BB723-8297-401B-A050-03839AD3521A}">
      <dgm:prSet/>
      <dgm:spPr/>
      <dgm:t>
        <a:bodyPr/>
        <a:lstStyle/>
        <a:p>
          <a:endParaRPr lang="en-US"/>
        </a:p>
      </dgm:t>
    </dgm:pt>
    <dgm:pt modelId="{0042D643-2799-4F50-85C5-12B292A04920}" type="sibTrans" cxnId="{BE1BB723-8297-401B-A050-03839AD3521A}">
      <dgm:prSet/>
      <dgm:spPr/>
      <dgm:t>
        <a:bodyPr/>
        <a:lstStyle/>
        <a:p>
          <a:endParaRPr lang="en-US"/>
        </a:p>
      </dgm:t>
    </dgm:pt>
    <dgm:pt modelId="{E6CDD470-6922-45C1-A807-D6BF03B83A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MLFlow Tracking – </a:t>
          </a:r>
          <a:r>
            <a:rPr lang="de-DE" dirty="0" err="1"/>
            <a:t>To</a:t>
          </a:r>
          <a:r>
            <a:rPr lang="de-DE" dirty="0"/>
            <a:t> track </a:t>
          </a:r>
          <a:r>
            <a:rPr lang="de-DE" dirty="0" err="1"/>
            <a:t>experiments</a:t>
          </a:r>
          <a:r>
            <a:rPr lang="de-DE" dirty="0"/>
            <a:t> , log </a:t>
          </a:r>
          <a:r>
            <a:rPr lang="de-DE" dirty="0" err="1"/>
            <a:t>parameters</a:t>
          </a:r>
          <a:r>
            <a:rPr lang="de-DE" dirty="0"/>
            <a:t>, </a:t>
          </a:r>
          <a:r>
            <a:rPr lang="de-DE" dirty="0" err="1"/>
            <a:t>artifacts</a:t>
          </a:r>
          <a:r>
            <a:rPr lang="de-DE" dirty="0"/>
            <a:t> and </a:t>
          </a:r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results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tracking</a:t>
          </a:r>
          <a:r>
            <a:rPr lang="de-DE" dirty="0"/>
            <a:t> </a:t>
          </a:r>
          <a:r>
            <a:rPr lang="de-DE" dirty="0" err="1"/>
            <a:t>server</a:t>
          </a:r>
          <a:r>
            <a:rPr lang="de-DE" dirty="0"/>
            <a:t>.</a:t>
          </a:r>
          <a:endParaRPr lang="en-US" dirty="0"/>
        </a:p>
      </dgm:t>
    </dgm:pt>
    <dgm:pt modelId="{B23F1E87-C18D-48B0-912E-2852C0CE2D63}" type="parTrans" cxnId="{3A08266B-3CBB-4C21-9AAF-E9EF1BEEEB58}">
      <dgm:prSet/>
      <dgm:spPr/>
      <dgm:t>
        <a:bodyPr/>
        <a:lstStyle/>
        <a:p>
          <a:endParaRPr lang="en-US"/>
        </a:p>
      </dgm:t>
    </dgm:pt>
    <dgm:pt modelId="{061144BD-131C-44C9-BEC9-E3DAD08F6D82}" type="sibTrans" cxnId="{3A08266B-3CBB-4C21-9AAF-E9EF1BEEEB58}">
      <dgm:prSet/>
      <dgm:spPr/>
      <dgm:t>
        <a:bodyPr/>
        <a:lstStyle/>
        <a:p>
          <a:endParaRPr lang="en-US"/>
        </a:p>
      </dgm:t>
    </dgm:pt>
    <dgm:pt modelId="{99459E5E-7D15-45C7-8899-88B8D11C11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MLFlow Projects – The </a:t>
          </a:r>
          <a:r>
            <a:rPr lang="de-DE" dirty="0" err="1"/>
            <a:t>complete</a:t>
          </a:r>
          <a:r>
            <a:rPr lang="de-DE" dirty="0"/>
            <a:t> ML Code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saved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a </a:t>
          </a:r>
          <a:r>
            <a:rPr lang="de-DE" dirty="0" err="1"/>
            <a:t>project</a:t>
          </a:r>
          <a:r>
            <a:rPr lang="de-DE" dirty="0"/>
            <a:t> in a </a:t>
          </a:r>
          <a:r>
            <a:rPr lang="de-DE" dirty="0" err="1"/>
            <a:t>reusable</a:t>
          </a:r>
          <a:r>
            <a:rPr lang="de-DE" dirty="0"/>
            <a:t> , </a:t>
          </a:r>
          <a:r>
            <a:rPr lang="de-DE" dirty="0" err="1"/>
            <a:t>reproducible</a:t>
          </a:r>
          <a:r>
            <a:rPr lang="de-DE" dirty="0"/>
            <a:t> form </a:t>
          </a:r>
          <a:r>
            <a:rPr lang="de-DE" dirty="0" err="1"/>
            <a:t>inorder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run</a:t>
          </a:r>
          <a:r>
            <a:rPr lang="de-DE" dirty="0"/>
            <a:t> on </a:t>
          </a:r>
          <a:r>
            <a:rPr lang="de-DE" dirty="0" err="1"/>
            <a:t>any</a:t>
          </a:r>
          <a:r>
            <a:rPr lang="de-DE" dirty="0"/>
            <a:t> </a:t>
          </a:r>
          <a:r>
            <a:rPr lang="de-DE" dirty="0" err="1"/>
            <a:t>platforms</a:t>
          </a:r>
          <a:endParaRPr lang="en-US" dirty="0"/>
        </a:p>
      </dgm:t>
    </dgm:pt>
    <dgm:pt modelId="{EB7CF38B-0311-47AD-A113-B831AAE1216B}" type="parTrans" cxnId="{6509A86A-3EBF-4B3D-AFA1-010D6371D9DA}">
      <dgm:prSet/>
      <dgm:spPr/>
      <dgm:t>
        <a:bodyPr/>
        <a:lstStyle/>
        <a:p>
          <a:endParaRPr lang="en-US"/>
        </a:p>
      </dgm:t>
    </dgm:pt>
    <dgm:pt modelId="{96B1C2BA-8C89-497C-8DE3-FDCE83CF6F27}" type="sibTrans" cxnId="{6509A86A-3EBF-4B3D-AFA1-010D6371D9DA}">
      <dgm:prSet/>
      <dgm:spPr/>
      <dgm:t>
        <a:bodyPr/>
        <a:lstStyle/>
        <a:p>
          <a:endParaRPr lang="en-US"/>
        </a:p>
      </dgm:t>
    </dgm:pt>
    <dgm:pt modelId="{EFFBB539-2E25-4CF4-8272-22BAE7EFDE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MLFlow Models – </a:t>
          </a:r>
          <a:r>
            <a:rPr lang="de-DE" dirty="0" err="1"/>
            <a:t>To</a:t>
          </a:r>
          <a:r>
            <a:rPr lang="de-DE" dirty="0"/>
            <a:t> deploy </a:t>
          </a:r>
          <a:r>
            <a:rPr lang="de-DE" dirty="0" err="1"/>
            <a:t>machine</a:t>
          </a:r>
          <a:r>
            <a:rPr lang="de-DE" dirty="0"/>
            <a:t> learning </a:t>
          </a:r>
          <a:r>
            <a:rPr lang="de-DE" dirty="0" err="1"/>
            <a:t>models</a:t>
          </a:r>
          <a:r>
            <a:rPr lang="de-DE" dirty="0"/>
            <a:t> in </a:t>
          </a:r>
          <a:r>
            <a:rPr lang="de-DE" dirty="0" err="1"/>
            <a:t>any</a:t>
          </a:r>
          <a:r>
            <a:rPr lang="de-DE" dirty="0"/>
            <a:t> different remote </a:t>
          </a:r>
          <a:r>
            <a:rPr lang="de-DE" dirty="0" err="1"/>
            <a:t>environments</a:t>
          </a:r>
          <a:r>
            <a:rPr lang="de-DE" dirty="0"/>
            <a:t>. </a:t>
          </a:r>
          <a:r>
            <a:rPr lang="de-DE" dirty="0" err="1"/>
            <a:t>Eg</a:t>
          </a:r>
          <a:r>
            <a:rPr lang="de-DE" dirty="0"/>
            <a:t>: </a:t>
          </a:r>
          <a:r>
            <a:rPr lang="de-DE" dirty="0" err="1"/>
            <a:t>Databricks</a:t>
          </a:r>
          <a:r>
            <a:rPr lang="de-DE" dirty="0"/>
            <a:t>,  Docker,  AWS </a:t>
          </a:r>
          <a:r>
            <a:rPr lang="de-DE" dirty="0" err="1"/>
            <a:t>Sagemaker</a:t>
          </a:r>
          <a:r>
            <a:rPr lang="de-DE" dirty="0"/>
            <a:t>, </a:t>
          </a:r>
          <a:r>
            <a:rPr lang="de-DE" dirty="0" err="1"/>
            <a:t>Azure,etc</a:t>
          </a:r>
          <a:r>
            <a:rPr lang="de-DE" dirty="0"/>
            <a:t>.	</a:t>
          </a:r>
          <a:endParaRPr lang="en-US" dirty="0"/>
        </a:p>
      </dgm:t>
    </dgm:pt>
    <dgm:pt modelId="{5BEFFB68-7166-4160-8C30-BB325F9B18D3}" type="parTrans" cxnId="{617F02DD-F824-42A0-A22C-15148F69CBDD}">
      <dgm:prSet/>
      <dgm:spPr/>
      <dgm:t>
        <a:bodyPr/>
        <a:lstStyle/>
        <a:p>
          <a:endParaRPr lang="en-US"/>
        </a:p>
      </dgm:t>
    </dgm:pt>
    <dgm:pt modelId="{3243B2E7-72D3-479D-AC33-06468F8364A7}" type="sibTrans" cxnId="{617F02DD-F824-42A0-A22C-15148F69CBDD}">
      <dgm:prSet/>
      <dgm:spPr/>
      <dgm:t>
        <a:bodyPr/>
        <a:lstStyle/>
        <a:p>
          <a:endParaRPr lang="en-US"/>
        </a:p>
      </dgm:t>
    </dgm:pt>
    <dgm:pt modelId="{A488A434-987C-460A-B071-013427168A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MLFlow Model Registry –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store</a:t>
          </a:r>
          <a:r>
            <a:rPr lang="de-DE" dirty="0"/>
            <a:t>, manage and </a:t>
          </a:r>
          <a:r>
            <a:rPr lang="de-DE" dirty="0" err="1"/>
            <a:t>discover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models</a:t>
          </a:r>
          <a:r>
            <a:rPr lang="de-DE" dirty="0"/>
            <a:t> in a </a:t>
          </a:r>
          <a:r>
            <a:rPr lang="de-DE" dirty="0" err="1"/>
            <a:t>repository</a:t>
          </a:r>
          <a:endParaRPr lang="en-US" dirty="0"/>
        </a:p>
      </dgm:t>
    </dgm:pt>
    <dgm:pt modelId="{4C62E645-CDB8-4027-B615-1692066F2F7A}" type="parTrans" cxnId="{B0794DF5-F017-40A1-A9F2-70D083454E4E}">
      <dgm:prSet/>
      <dgm:spPr/>
      <dgm:t>
        <a:bodyPr/>
        <a:lstStyle/>
        <a:p>
          <a:endParaRPr lang="en-US"/>
        </a:p>
      </dgm:t>
    </dgm:pt>
    <dgm:pt modelId="{9AA9E9D9-6025-4DC2-A943-D71B9F9CFED9}" type="sibTrans" cxnId="{B0794DF5-F017-40A1-A9F2-70D083454E4E}">
      <dgm:prSet/>
      <dgm:spPr/>
      <dgm:t>
        <a:bodyPr/>
        <a:lstStyle/>
        <a:p>
          <a:endParaRPr lang="en-US"/>
        </a:p>
      </dgm:t>
    </dgm:pt>
    <dgm:pt modelId="{9DA0D32F-C501-4B1A-882B-35BA242566BA}" type="pres">
      <dgm:prSet presAssocID="{03C90242-0CFC-4528-9792-B1894EE273FF}" presName="root" presStyleCnt="0">
        <dgm:presLayoutVars>
          <dgm:dir/>
          <dgm:resizeHandles val="exact"/>
        </dgm:presLayoutVars>
      </dgm:prSet>
      <dgm:spPr/>
    </dgm:pt>
    <dgm:pt modelId="{3FFEC72A-8C46-476D-83DF-77E3F3FAA8C8}" type="pres">
      <dgm:prSet presAssocID="{CBBE44C5-D0A9-443A-BCBC-0D1EDDD006A8}" presName="compNode" presStyleCnt="0"/>
      <dgm:spPr/>
    </dgm:pt>
    <dgm:pt modelId="{8DBE17CE-EDF0-4180-AC7D-9FC8ABCF6B0A}" type="pres">
      <dgm:prSet presAssocID="{CBBE44C5-D0A9-443A-BCBC-0D1EDDD006A8}" presName="iconBgRect" presStyleLbl="bgShp" presStyleIdx="0" presStyleCnt="5"/>
      <dgm:spPr/>
    </dgm:pt>
    <dgm:pt modelId="{56BC0FF8-63B7-45FD-8151-CD0837566D7A}" type="pres">
      <dgm:prSet presAssocID="{CBBE44C5-D0A9-443A-BCBC-0D1EDDD006A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B8C5DEC-7A3C-41B7-B0DD-A02F98D531D1}" type="pres">
      <dgm:prSet presAssocID="{CBBE44C5-D0A9-443A-BCBC-0D1EDDD006A8}" presName="spaceRect" presStyleCnt="0"/>
      <dgm:spPr/>
    </dgm:pt>
    <dgm:pt modelId="{1763C3B2-B989-4234-8278-ECB6672869A9}" type="pres">
      <dgm:prSet presAssocID="{CBBE44C5-D0A9-443A-BCBC-0D1EDDD006A8}" presName="textRect" presStyleLbl="revTx" presStyleIdx="0" presStyleCnt="5">
        <dgm:presLayoutVars>
          <dgm:chMax val="1"/>
          <dgm:chPref val="1"/>
        </dgm:presLayoutVars>
      </dgm:prSet>
      <dgm:spPr/>
    </dgm:pt>
    <dgm:pt modelId="{B2272714-A767-4174-B078-9961B7A03FAB}" type="pres">
      <dgm:prSet presAssocID="{0042D643-2799-4F50-85C5-12B292A04920}" presName="sibTrans" presStyleCnt="0"/>
      <dgm:spPr/>
    </dgm:pt>
    <dgm:pt modelId="{EA6C9534-718D-4721-8522-7A24F865C430}" type="pres">
      <dgm:prSet presAssocID="{E6CDD470-6922-45C1-A807-D6BF03B83A7F}" presName="compNode" presStyleCnt="0"/>
      <dgm:spPr/>
    </dgm:pt>
    <dgm:pt modelId="{938685B6-9E5A-4CA5-A38A-65B5D87BE355}" type="pres">
      <dgm:prSet presAssocID="{E6CDD470-6922-45C1-A807-D6BF03B83A7F}" presName="iconBgRect" presStyleLbl="bgShp" presStyleIdx="1" presStyleCnt="5"/>
      <dgm:spPr/>
    </dgm:pt>
    <dgm:pt modelId="{A9540610-05A3-4404-BB76-5D597B061BFC}" type="pres">
      <dgm:prSet presAssocID="{E6CDD470-6922-45C1-A807-D6BF03B83A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0ADA9A10-AA3A-4D85-8D92-99E9A74F2AB4}" type="pres">
      <dgm:prSet presAssocID="{E6CDD470-6922-45C1-A807-D6BF03B83A7F}" presName="spaceRect" presStyleCnt="0"/>
      <dgm:spPr/>
    </dgm:pt>
    <dgm:pt modelId="{C7B1400C-3112-4063-A6BE-9FC4C52C12F2}" type="pres">
      <dgm:prSet presAssocID="{E6CDD470-6922-45C1-A807-D6BF03B83A7F}" presName="textRect" presStyleLbl="revTx" presStyleIdx="1" presStyleCnt="5">
        <dgm:presLayoutVars>
          <dgm:chMax val="1"/>
          <dgm:chPref val="1"/>
        </dgm:presLayoutVars>
      </dgm:prSet>
      <dgm:spPr/>
    </dgm:pt>
    <dgm:pt modelId="{C7A64C5F-9241-4E5A-9E39-1B4F53B21609}" type="pres">
      <dgm:prSet presAssocID="{061144BD-131C-44C9-BEC9-E3DAD08F6D82}" presName="sibTrans" presStyleCnt="0"/>
      <dgm:spPr/>
    </dgm:pt>
    <dgm:pt modelId="{3360FC3D-FF7A-40A7-8D09-48153EF5D9B2}" type="pres">
      <dgm:prSet presAssocID="{99459E5E-7D15-45C7-8899-88B8D11C116F}" presName="compNode" presStyleCnt="0"/>
      <dgm:spPr/>
    </dgm:pt>
    <dgm:pt modelId="{6BF8648A-F7DC-4E70-A3D4-5E2BABFE5DC3}" type="pres">
      <dgm:prSet presAssocID="{99459E5E-7D15-45C7-8899-88B8D11C116F}" presName="iconBgRect" presStyleLbl="bgShp" presStyleIdx="2" presStyleCnt="5"/>
      <dgm:spPr/>
    </dgm:pt>
    <dgm:pt modelId="{39C205BC-AEF1-434F-B6A8-ABB0251430AB}" type="pres">
      <dgm:prSet presAssocID="{99459E5E-7D15-45C7-8899-88B8D11C116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E6081D74-000B-4AC2-A3B1-03AB3DA7D92F}" type="pres">
      <dgm:prSet presAssocID="{99459E5E-7D15-45C7-8899-88B8D11C116F}" presName="spaceRect" presStyleCnt="0"/>
      <dgm:spPr/>
    </dgm:pt>
    <dgm:pt modelId="{7EEEEBC7-E57F-495F-90E9-06B1456E21BC}" type="pres">
      <dgm:prSet presAssocID="{99459E5E-7D15-45C7-8899-88B8D11C116F}" presName="textRect" presStyleLbl="revTx" presStyleIdx="2" presStyleCnt="5">
        <dgm:presLayoutVars>
          <dgm:chMax val="1"/>
          <dgm:chPref val="1"/>
        </dgm:presLayoutVars>
      </dgm:prSet>
      <dgm:spPr/>
    </dgm:pt>
    <dgm:pt modelId="{0FEFFC56-60E1-4138-9D5D-64E87B40DDBE}" type="pres">
      <dgm:prSet presAssocID="{96B1C2BA-8C89-497C-8DE3-FDCE83CF6F27}" presName="sibTrans" presStyleCnt="0"/>
      <dgm:spPr/>
    </dgm:pt>
    <dgm:pt modelId="{225D2E91-981A-4309-B18D-56308E2B63CC}" type="pres">
      <dgm:prSet presAssocID="{EFFBB539-2E25-4CF4-8272-22BAE7EFDEFB}" presName="compNode" presStyleCnt="0"/>
      <dgm:spPr/>
    </dgm:pt>
    <dgm:pt modelId="{C573BD40-44F6-4954-9765-F7378EE77EA0}" type="pres">
      <dgm:prSet presAssocID="{EFFBB539-2E25-4CF4-8272-22BAE7EFDEFB}" presName="iconBgRect" presStyleLbl="bgShp" presStyleIdx="3" presStyleCnt="5"/>
      <dgm:spPr/>
    </dgm:pt>
    <dgm:pt modelId="{246D5256-C495-40CF-BA67-0A0421568585}" type="pres">
      <dgm:prSet presAssocID="{EFFBB539-2E25-4CF4-8272-22BAE7EFDE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0F39FC3-63C2-42F5-8C25-6DC00ABBEE9A}" type="pres">
      <dgm:prSet presAssocID="{EFFBB539-2E25-4CF4-8272-22BAE7EFDEFB}" presName="spaceRect" presStyleCnt="0"/>
      <dgm:spPr/>
    </dgm:pt>
    <dgm:pt modelId="{84380C40-64B5-464F-84F6-9FD3C7394B2B}" type="pres">
      <dgm:prSet presAssocID="{EFFBB539-2E25-4CF4-8272-22BAE7EFDEFB}" presName="textRect" presStyleLbl="revTx" presStyleIdx="3" presStyleCnt="5">
        <dgm:presLayoutVars>
          <dgm:chMax val="1"/>
          <dgm:chPref val="1"/>
        </dgm:presLayoutVars>
      </dgm:prSet>
      <dgm:spPr/>
    </dgm:pt>
    <dgm:pt modelId="{D4CFBCBB-1656-4291-9424-0A3A3826E4C5}" type="pres">
      <dgm:prSet presAssocID="{3243B2E7-72D3-479D-AC33-06468F8364A7}" presName="sibTrans" presStyleCnt="0"/>
      <dgm:spPr/>
    </dgm:pt>
    <dgm:pt modelId="{3CEB9D66-D8C1-4658-933A-13B1357491FC}" type="pres">
      <dgm:prSet presAssocID="{A488A434-987C-460A-B071-013427168AED}" presName="compNode" presStyleCnt="0"/>
      <dgm:spPr/>
    </dgm:pt>
    <dgm:pt modelId="{27D575FC-A820-49AA-A757-E2FAE07F22F7}" type="pres">
      <dgm:prSet presAssocID="{A488A434-987C-460A-B071-013427168AED}" presName="iconBgRect" presStyleLbl="bgShp" presStyleIdx="4" presStyleCnt="5"/>
      <dgm:spPr/>
    </dgm:pt>
    <dgm:pt modelId="{F4809FE8-66B7-412F-B4A5-789FCCD3A788}" type="pres">
      <dgm:prSet presAssocID="{A488A434-987C-460A-B071-013427168A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A0401D-85E8-46E4-93CB-A0E1DAFD481F}" type="pres">
      <dgm:prSet presAssocID="{A488A434-987C-460A-B071-013427168AED}" presName="spaceRect" presStyleCnt="0"/>
      <dgm:spPr/>
    </dgm:pt>
    <dgm:pt modelId="{9B801AA1-DE37-4928-8B89-019923ADABC3}" type="pres">
      <dgm:prSet presAssocID="{A488A434-987C-460A-B071-013427168A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E1BB723-8297-401B-A050-03839AD3521A}" srcId="{03C90242-0CFC-4528-9792-B1894EE273FF}" destId="{CBBE44C5-D0A9-443A-BCBC-0D1EDDD006A8}" srcOrd="0" destOrd="0" parTransId="{F225AA65-8F27-445A-AE1B-A8D6605F0A4D}" sibTransId="{0042D643-2799-4F50-85C5-12B292A04920}"/>
    <dgm:cxn modelId="{6509A86A-3EBF-4B3D-AFA1-010D6371D9DA}" srcId="{03C90242-0CFC-4528-9792-B1894EE273FF}" destId="{99459E5E-7D15-45C7-8899-88B8D11C116F}" srcOrd="2" destOrd="0" parTransId="{EB7CF38B-0311-47AD-A113-B831AAE1216B}" sibTransId="{96B1C2BA-8C89-497C-8DE3-FDCE83CF6F27}"/>
    <dgm:cxn modelId="{3A08266B-3CBB-4C21-9AAF-E9EF1BEEEB58}" srcId="{03C90242-0CFC-4528-9792-B1894EE273FF}" destId="{E6CDD470-6922-45C1-A807-D6BF03B83A7F}" srcOrd="1" destOrd="0" parTransId="{B23F1E87-C18D-48B0-912E-2852C0CE2D63}" sibTransId="{061144BD-131C-44C9-BEC9-E3DAD08F6D82}"/>
    <dgm:cxn modelId="{1DFD9459-DD35-4619-B674-A5047F2EDCAC}" type="presOf" srcId="{99459E5E-7D15-45C7-8899-88B8D11C116F}" destId="{7EEEEBC7-E57F-495F-90E9-06B1456E21BC}" srcOrd="0" destOrd="0" presId="urn:microsoft.com/office/officeart/2018/5/layout/IconCircleLabelList"/>
    <dgm:cxn modelId="{FA14BD59-40CA-493E-A38A-96D03FBCE9FC}" type="presOf" srcId="{E6CDD470-6922-45C1-A807-D6BF03B83A7F}" destId="{C7B1400C-3112-4063-A6BE-9FC4C52C12F2}" srcOrd="0" destOrd="0" presId="urn:microsoft.com/office/officeart/2018/5/layout/IconCircleLabelList"/>
    <dgm:cxn modelId="{BEC0D2A9-B393-4E63-8F7D-609E8F019F9F}" type="presOf" srcId="{EFFBB539-2E25-4CF4-8272-22BAE7EFDEFB}" destId="{84380C40-64B5-464F-84F6-9FD3C7394B2B}" srcOrd="0" destOrd="0" presId="urn:microsoft.com/office/officeart/2018/5/layout/IconCircleLabelList"/>
    <dgm:cxn modelId="{AFDAE1CF-D1E6-48C4-BCBD-605CB76FB532}" type="presOf" srcId="{A488A434-987C-460A-B071-013427168AED}" destId="{9B801AA1-DE37-4928-8B89-019923ADABC3}" srcOrd="0" destOrd="0" presId="urn:microsoft.com/office/officeart/2018/5/layout/IconCircleLabelList"/>
    <dgm:cxn modelId="{6AA96BD0-FFF8-4F7B-B749-58243D400B3D}" type="presOf" srcId="{CBBE44C5-D0A9-443A-BCBC-0D1EDDD006A8}" destId="{1763C3B2-B989-4234-8278-ECB6672869A9}" srcOrd="0" destOrd="0" presId="urn:microsoft.com/office/officeart/2018/5/layout/IconCircleLabelList"/>
    <dgm:cxn modelId="{E19F9BD5-E4B0-45C1-A078-6BC23C3F9A1E}" type="presOf" srcId="{03C90242-0CFC-4528-9792-B1894EE273FF}" destId="{9DA0D32F-C501-4B1A-882B-35BA242566BA}" srcOrd="0" destOrd="0" presId="urn:microsoft.com/office/officeart/2018/5/layout/IconCircleLabelList"/>
    <dgm:cxn modelId="{617F02DD-F824-42A0-A22C-15148F69CBDD}" srcId="{03C90242-0CFC-4528-9792-B1894EE273FF}" destId="{EFFBB539-2E25-4CF4-8272-22BAE7EFDEFB}" srcOrd="3" destOrd="0" parTransId="{5BEFFB68-7166-4160-8C30-BB325F9B18D3}" sibTransId="{3243B2E7-72D3-479D-AC33-06468F8364A7}"/>
    <dgm:cxn modelId="{B0794DF5-F017-40A1-A9F2-70D083454E4E}" srcId="{03C90242-0CFC-4528-9792-B1894EE273FF}" destId="{A488A434-987C-460A-B071-013427168AED}" srcOrd="4" destOrd="0" parTransId="{4C62E645-CDB8-4027-B615-1692066F2F7A}" sibTransId="{9AA9E9D9-6025-4DC2-A943-D71B9F9CFED9}"/>
    <dgm:cxn modelId="{DB223A07-4E3C-4C26-A60E-53E6DA360635}" type="presParOf" srcId="{9DA0D32F-C501-4B1A-882B-35BA242566BA}" destId="{3FFEC72A-8C46-476D-83DF-77E3F3FAA8C8}" srcOrd="0" destOrd="0" presId="urn:microsoft.com/office/officeart/2018/5/layout/IconCircleLabelList"/>
    <dgm:cxn modelId="{F8CF7D8A-EFDC-4617-AB34-C55613CA74A0}" type="presParOf" srcId="{3FFEC72A-8C46-476D-83DF-77E3F3FAA8C8}" destId="{8DBE17CE-EDF0-4180-AC7D-9FC8ABCF6B0A}" srcOrd="0" destOrd="0" presId="urn:microsoft.com/office/officeart/2018/5/layout/IconCircleLabelList"/>
    <dgm:cxn modelId="{60015432-E623-4995-857B-A84BDAFE6B1D}" type="presParOf" srcId="{3FFEC72A-8C46-476D-83DF-77E3F3FAA8C8}" destId="{56BC0FF8-63B7-45FD-8151-CD0837566D7A}" srcOrd="1" destOrd="0" presId="urn:microsoft.com/office/officeart/2018/5/layout/IconCircleLabelList"/>
    <dgm:cxn modelId="{FF5D69DC-37C2-4043-B7CD-0A6F90EDBC2B}" type="presParOf" srcId="{3FFEC72A-8C46-476D-83DF-77E3F3FAA8C8}" destId="{CB8C5DEC-7A3C-41B7-B0DD-A02F98D531D1}" srcOrd="2" destOrd="0" presId="urn:microsoft.com/office/officeart/2018/5/layout/IconCircleLabelList"/>
    <dgm:cxn modelId="{3CB5D2E3-10D6-4C3D-BCE8-4DEE89D9198B}" type="presParOf" srcId="{3FFEC72A-8C46-476D-83DF-77E3F3FAA8C8}" destId="{1763C3B2-B989-4234-8278-ECB6672869A9}" srcOrd="3" destOrd="0" presId="urn:microsoft.com/office/officeart/2018/5/layout/IconCircleLabelList"/>
    <dgm:cxn modelId="{AE2B299D-9DE0-4481-8C2A-21A4AEC71C15}" type="presParOf" srcId="{9DA0D32F-C501-4B1A-882B-35BA242566BA}" destId="{B2272714-A767-4174-B078-9961B7A03FAB}" srcOrd="1" destOrd="0" presId="urn:microsoft.com/office/officeart/2018/5/layout/IconCircleLabelList"/>
    <dgm:cxn modelId="{0A15FC7B-4B23-47E7-9FBA-F304E2A61C19}" type="presParOf" srcId="{9DA0D32F-C501-4B1A-882B-35BA242566BA}" destId="{EA6C9534-718D-4721-8522-7A24F865C430}" srcOrd="2" destOrd="0" presId="urn:microsoft.com/office/officeart/2018/5/layout/IconCircleLabelList"/>
    <dgm:cxn modelId="{DD16C92D-63F1-47D8-B3E7-DD072258C992}" type="presParOf" srcId="{EA6C9534-718D-4721-8522-7A24F865C430}" destId="{938685B6-9E5A-4CA5-A38A-65B5D87BE355}" srcOrd="0" destOrd="0" presId="urn:microsoft.com/office/officeart/2018/5/layout/IconCircleLabelList"/>
    <dgm:cxn modelId="{570954C5-B59E-4620-8C73-36CF17463AA6}" type="presParOf" srcId="{EA6C9534-718D-4721-8522-7A24F865C430}" destId="{A9540610-05A3-4404-BB76-5D597B061BFC}" srcOrd="1" destOrd="0" presId="urn:microsoft.com/office/officeart/2018/5/layout/IconCircleLabelList"/>
    <dgm:cxn modelId="{BD3B03DD-AB26-4E74-9D01-989B89E12CE3}" type="presParOf" srcId="{EA6C9534-718D-4721-8522-7A24F865C430}" destId="{0ADA9A10-AA3A-4D85-8D92-99E9A74F2AB4}" srcOrd="2" destOrd="0" presId="urn:microsoft.com/office/officeart/2018/5/layout/IconCircleLabelList"/>
    <dgm:cxn modelId="{391853B4-0A80-4F37-AC06-20837C387AC0}" type="presParOf" srcId="{EA6C9534-718D-4721-8522-7A24F865C430}" destId="{C7B1400C-3112-4063-A6BE-9FC4C52C12F2}" srcOrd="3" destOrd="0" presId="urn:microsoft.com/office/officeart/2018/5/layout/IconCircleLabelList"/>
    <dgm:cxn modelId="{05FEDC97-9FB3-48F2-B9AA-04AF65C65CFF}" type="presParOf" srcId="{9DA0D32F-C501-4B1A-882B-35BA242566BA}" destId="{C7A64C5F-9241-4E5A-9E39-1B4F53B21609}" srcOrd="3" destOrd="0" presId="urn:microsoft.com/office/officeart/2018/5/layout/IconCircleLabelList"/>
    <dgm:cxn modelId="{F03D0387-647C-40DC-9999-F5623E54ABAE}" type="presParOf" srcId="{9DA0D32F-C501-4B1A-882B-35BA242566BA}" destId="{3360FC3D-FF7A-40A7-8D09-48153EF5D9B2}" srcOrd="4" destOrd="0" presId="urn:microsoft.com/office/officeart/2018/5/layout/IconCircleLabelList"/>
    <dgm:cxn modelId="{EF2B9B87-DD55-44B0-94A8-4CC52316C003}" type="presParOf" srcId="{3360FC3D-FF7A-40A7-8D09-48153EF5D9B2}" destId="{6BF8648A-F7DC-4E70-A3D4-5E2BABFE5DC3}" srcOrd="0" destOrd="0" presId="urn:microsoft.com/office/officeart/2018/5/layout/IconCircleLabelList"/>
    <dgm:cxn modelId="{8361CCA5-B2D2-4DBA-87C1-93E7A0D85E7B}" type="presParOf" srcId="{3360FC3D-FF7A-40A7-8D09-48153EF5D9B2}" destId="{39C205BC-AEF1-434F-B6A8-ABB0251430AB}" srcOrd="1" destOrd="0" presId="urn:microsoft.com/office/officeart/2018/5/layout/IconCircleLabelList"/>
    <dgm:cxn modelId="{460BA654-2259-4ACA-A015-6BA1C9396238}" type="presParOf" srcId="{3360FC3D-FF7A-40A7-8D09-48153EF5D9B2}" destId="{E6081D74-000B-4AC2-A3B1-03AB3DA7D92F}" srcOrd="2" destOrd="0" presId="urn:microsoft.com/office/officeart/2018/5/layout/IconCircleLabelList"/>
    <dgm:cxn modelId="{CEBFD164-A344-4B74-B1BE-9405AE71D131}" type="presParOf" srcId="{3360FC3D-FF7A-40A7-8D09-48153EF5D9B2}" destId="{7EEEEBC7-E57F-495F-90E9-06B1456E21BC}" srcOrd="3" destOrd="0" presId="urn:microsoft.com/office/officeart/2018/5/layout/IconCircleLabelList"/>
    <dgm:cxn modelId="{02A7CA95-F113-4659-AE14-40F696565D21}" type="presParOf" srcId="{9DA0D32F-C501-4B1A-882B-35BA242566BA}" destId="{0FEFFC56-60E1-4138-9D5D-64E87B40DDBE}" srcOrd="5" destOrd="0" presId="urn:microsoft.com/office/officeart/2018/5/layout/IconCircleLabelList"/>
    <dgm:cxn modelId="{9927BFE4-9F61-464D-BD22-A9E9BB897F8C}" type="presParOf" srcId="{9DA0D32F-C501-4B1A-882B-35BA242566BA}" destId="{225D2E91-981A-4309-B18D-56308E2B63CC}" srcOrd="6" destOrd="0" presId="urn:microsoft.com/office/officeart/2018/5/layout/IconCircleLabelList"/>
    <dgm:cxn modelId="{FABCB400-9F54-4DB2-B505-A09A358BC85C}" type="presParOf" srcId="{225D2E91-981A-4309-B18D-56308E2B63CC}" destId="{C573BD40-44F6-4954-9765-F7378EE77EA0}" srcOrd="0" destOrd="0" presId="urn:microsoft.com/office/officeart/2018/5/layout/IconCircleLabelList"/>
    <dgm:cxn modelId="{E570D0CF-D402-4903-8D0E-C82035D9F74F}" type="presParOf" srcId="{225D2E91-981A-4309-B18D-56308E2B63CC}" destId="{246D5256-C495-40CF-BA67-0A0421568585}" srcOrd="1" destOrd="0" presId="urn:microsoft.com/office/officeart/2018/5/layout/IconCircleLabelList"/>
    <dgm:cxn modelId="{0EF8CB67-3C06-4219-892B-2C3C5E041EFF}" type="presParOf" srcId="{225D2E91-981A-4309-B18D-56308E2B63CC}" destId="{30F39FC3-63C2-42F5-8C25-6DC00ABBEE9A}" srcOrd="2" destOrd="0" presId="urn:microsoft.com/office/officeart/2018/5/layout/IconCircleLabelList"/>
    <dgm:cxn modelId="{867551A9-26EB-41D7-BD18-CBFAFA2D7640}" type="presParOf" srcId="{225D2E91-981A-4309-B18D-56308E2B63CC}" destId="{84380C40-64B5-464F-84F6-9FD3C7394B2B}" srcOrd="3" destOrd="0" presId="urn:microsoft.com/office/officeart/2018/5/layout/IconCircleLabelList"/>
    <dgm:cxn modelId="{44B72E24-71D6-4722-869F-9E3D1DE5534C}" type="presParOf" srcId="{9DA0D32F-C501-4B1A-882B-35BA242566BA}" destId="{D4CFBCBB-1656-4291-9424-0A3A3826E4C5}" srcOrd="7" destOrd="0" presId="urn:microsoft.com/office/officeart/2018/5/layout/IconCircleLabelList"/>
    <dgm:cxn modelId="{764D7C3B-4AAB-4F04-8A8E-E2AF587ED97C}" type="presParOf" srcId="{9DA0D32F-C501-4B1A-882B-35BA242566BA}" destId="{3CEB9D66-D8C1-4658-933A-13B1357491FC}" srcOrd="8" destOrd="0" presId="urn:microsoft.com/office/officeart/2018/5/layout/IconCircleLabelList"/>
    <dgm:cxn modelId="{BEEF4FF7-D21B-4CA5-9152-D8A4C7B884C3}" type="presParOf" srcId="{3CEB9D66-D8C1-4658-933A-13B1357491FC}" destId="{27D575FC-A820-49AA-A757-E2FAE07F22F7}" srcOrd="0" destOrd="0" presId="urn:microsoft.com/office/officeart/2018/5/layout/IconCircleLabelList"/>
    <dgm:cxn modelId="{2F3FAF23-C0C9-4F63-A5CE-25B2B79E333A}" type="presParOf" srcId="{3CEB9D66-D8C1-4658-933A-13B1357491FC}" destId="{F4809FE8-66B7-412F-B4A5-789FCCD3A788}" srcOrd="1" destOrd="0" presId="urn:microsoft.com/office/officeart/2018/5/layout/IconCircleLabelList"/>
    <dgm:cxn modelId="{8A0DE0EF-4E93-43FD-A03F-9A23DF3C0475}" type="presParOf" srcId="{3CEB9D66-D8C1-4658-933A-13B1357491FC}" destId="{AEA0401D-85E8-46E4-93CB-A0E1DAFD481F}" srcOrd="2" destOrd="0" presId="urn:microsoft.com/office/officeart/2018/5/layout/IconCircleLabelList"/>
    <dgm:cxn modelId="{DFAF48BB-CD25-46FB-B0C1-AA67A3D7E49C}" type="presParOf" srcId="{3CEB9D66-D8C1-4658-933A-13B1357491FC}" destId="{9B801AA1-DE37-4928-8B89-019923ADAB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9983C-189C-4B98-B300-095C56F98625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954E3-D147-42E1-8B4A-0805957C958B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E142A-5BB0-482A-85FA-A8ED34121726}">
      <dsp:nvSpPr>
        <dsp:cNvPr id="0" name=""/>
        <dsp:cNvSpPr/>
      </dsp:nvSpPr>
      <dsp:spPr>
        <a:xfrm>
          <a:off x="1553633" y="574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As </a:t>
          </a:r>
          <a:r>
            <a:rPr lang="de-DE" sz="1700" kern="1200" dirty="0" err="1"/>
            <a:t>the</a:t>
          </a:r>
          <a:r>
            <a:rPr lang="de-DE" sz="1700" kern="1200" dirty="0"/>
            <a:t> </a:t>
          </a:r>
          <a:r>
            <a:rPr lang="de-DE" sz="1700" kern="1200" dirty="0" err="1"/>
            <a:t>data</a:t>
          </a:r>
          <a:r>
            <a:rPr lang="de-DE" sz="1700" kern="1200" dirty="0"/>
            <a:t> was non-linear, </a:t>
          </a:r>
          <a:r>
            <a:rPr lang="de-DE" sz="1700" kern="1200" dirty="0" err="1"/>
            <a:t>the</a:t>
          </a:r>
          <a:r>
            <a:rPr lang="de-DE" sz="1700" kern="1200" dirty="0"/>
            <a:t> </a:t>
          </a:r>
          <a:r>
            <a:rPr lang="de-DE" sz="1700" kern="1200" dirty="0" err="1"/>
            <a:t>following</a:t>
          </a:r>
          <a:r>
            <a:rPr lang="de-DE" sz="1700" kern="1200" dirty="0"/>
            <a:t> </a:t>
          </a:r>
          <a:r>
            <a:rPr lang="de-DE" sz="1700" kern="1200" dirty="0" err="1"/>
            <a:t>tree</a:t>
          </a:r>
          <a:r>
            <a:rPr lang="de-DE" sz="1700" kern="1200" dirty="0"/>
            <a:t> </a:t>
          </a:r>
          <a:r>
            <a:rPr lang="de-DE" sz="1700" kern="1200" dirty="0" err="1"/>
            <a:t>based</a:t>
          </a:r>
          <a:r>
            <a:rPr lang="de-DE" sz="1700" kern="1200" dirty="0"/>
            <a:t> </a:t>
          </a:r>
          <a:r>
            <a:rPr lang="de-DE" sz="1700" kern="1200" dirty="0" err="1"/>
            <a:t>algorithms</a:t>
          </a:r>
          <a:r>
            <a:rPr lang="de-DE" sz="1700" kern="1200" dirty="0"/>
            <a:t> </a:t>
          </a:r>
          <a:r>
            <a:rPr lang="de-DE" sz="1700" kern="1200" dirty="0" err="1"/>
            <a:t>were</a:t>
          </a:r>
          <a:r>
            <a:rPr lang="de-DE" sz="1700" kern="1200" dirty="0"/>
            <a:t> </a:t>
          </a:r>
          <a:r>
            <a:rPr lang="de-DE" sz="1700" kern="1200" dirty="0" err="1"/>
            <a:t>implemented</a:t>
          </a:r>
          <a:r>
            <a:rPr lang="de-DE" sz="1700" kern="1200" dirty="0"/>
            <a:t> in </a:t>
          </a:r>
          <a:r>
            <a:rPr lang="de-DE" sz="1700" kern="1200" dirty="0" err="1"/>
            <a:t>python</a:t>
          </a:r>
          <a:r>
            <a:rPr lang="de-DE" sz="1700" kern="1200" dirty="0"/>
            <a:t>.</a:t>
          </a:r>
          <a:endParaRPr lang="en-US" sz="1700" kern="1200" dirty="0"/>
        </a:p>
      </dsp:txBody>
      <dsp:txXfrm>
        <a:off x="1553633" y="574"/>
        <a:ext cx="3155566" cy="1345137"/>
      </dsp:txXfrm>
    </dsp:sp>
    <dsp:sp modelId="{BEABAFAC-5FF1-47FB-987B-0FD49FD0D187}">
      <dsp:nvSpPr>
        <dsp:cNvPr id="0" name=""/>
        <dsp:cNvSpPr/>
      </dsp:nvSpPr>
      <dsp:spPr>
        <a:xfrm>
          <a:off x="4709200" y="574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XGB Regression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Random Forest Regression</a:t>
          </a:r>
          <a:endParaRPr lang="en-US" sz="1300" kern="1200" dirty="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Decision Tree Regression</a:t>
          </a:r>
          <a:endParaRPr lang="en-US" sz="1300" kern="1200" dirty="0"/>
        </a:p>
      </dsp:txBody>
      <dsp:txXfrm>
        <a:off x="4709200" y="574"/>
        <a:ext cx="2303169" cy="1345137"/>
      </dsp:txXfrm>
    </dsp:sp>
    <dsp:sp modelId="{40848CD9-8BB7-426B-B1C4-81EB778AE23E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C909A-B98B-4007-9D10-4A635F63DE48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3BB0A-AFC6-4F22-A7DE-0D3283E3B94B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Metrics</a:t>
          </a:r>
          <a:r>
            <a:rPr lang="de-DE" sz="1700" kern="1200" dirty="0"/>
            <a:t> such </a:t>
          </a:r>
          <a:r>
            <a:rPr lang="de-DE" sz="1700" kern="1200" dirty="0" err="1"/>
            <a:t>as</a:t>
          </a:r>
          <a:r>
            <a:rPr lang="de-DE" sz="1700" kern="1200" dirty="0"/>
            <a:t> RMSE, MSE, MAE, R2 </a:t>
          </a:r>
          <a:r>
            <a:rPr lang="de-DE" sz="1700" kern="1200" dirty="0" err="1"/>
            <a:t>were</a:t>
          </a:r>
          <a:r>
            <a:rPr lang="de-DE" sz="1700" kern="1200" dirty="0"/>
            <a:t> </a:t>
          </a:r>
          <a:r>
            <a:rPr lang="de-DE" sz="1700" kern="1200" dirty="0" err="1"/>
            <a:t>evaluated</a:t>
          </a:r>
          <a:r>
            <a:rPr lang="de-DE" sz="1700" kern="1200" dirty="0"/>
            <a:t> </a:t>
          </a:r>
          <a:r>
            <a:rPr lang="de-DE" sz="1700" kern="1200" dirty="0" err="1"/>
            <a:t>against</a:t>
          </a:r>
          <a:r>
            <a:rPr lang="de-DE" sz="1700" kern="1200" dirty="0"/>
            <a:t> </a:t>
          </a:r>
          <a:r>
            <a:rPr lang="de-DE" sz="1700" kern="1200" dirty="0" err="1"/>
            <a:t>the</a:t>
          </a:r>
          <a:r>
            <a:rPr lang="de-DE" sz="1700" kern="1200" dirty="0"/>
            <a:t> </a:t>
          </a:r>
          <a:r>
            <a:rPr lang="de-DE" sz="1700" kern="1200" dirty="0" err="1"/>
            <a:t>model</a:t>
          </a:r>
          <a:r>
            <a:rPr lang="de-DE" sz="1700" kern="1200" dirty="0"/>
            <a:t>. </a:t>
          </a:r>
          <a:endParaRPr lang="en-US" sz="1700" kern="1200" dirty="0"/>
        </a:p>
      </dsp:txBody>
      <dsp:txXfrm>
        <a:off x="1553633" y="1681996"/>
        <a:ext cx="5458736" cy="1345137"/>
      </dsp:txXfrm>
    </dsp:sp>
    <dsp:sp modelId="{A37E8F94-FFDB-43B0-A8FA-BB08F1A1724A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A70D6-EABF-4E56-BEC2-D7E1F2BE2DF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A5E4-F4E1-4B5F-BB5E-A1E6602FF304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Data </a:t>
          </a:r>
          <a:r>
            <a:rPr lang="de-DE" sz="1700" kern="1200" dirty="0" err="1"/>
            <a:t>Visualization</a:t>
          </a:r>
          <a:r>
            <a:rPr lang="de-DE" sz="1700" kern="1200" dirty="0"/>
            <a:t> and </a:t>
          </a:r>
          <a:r>
            <a:rPr lang="de-DE" sz="1700" kern="1200" dirty="0" err="1"/>
            <a:t>tracking</a:t>
          </a:r>
          <a:r>
            <a:rPr lang="de-DE" sz="1700" kern="1200" dirty="0"/>
            <a:t> was </a:t>
          </a:r>
          <a:r>
            <a:rPr lang="de-DE" sz="1700" kern="1200" dirty="0" err="1"/>
            <a:t>done</a:t>
          </a:r>
          <a:r>
            <a:rPr lang="de-DE" sz="1700" kern="1200" dirty="0"/>
            <a:t> on MLFLOW UI</a:t>
          </a:r>
          <a:endParaRPr lang="en-US" sz="1700" kern="1200" dirty="0"/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E17CE-EDF0-4180-AC7D-9FC8ABCF6B0A}">
      <dsp:nvSpPr>
        <dsp:cNvPr id="0" name=""/>
        <dsp:cNvSpPr/>
      </dsp:nvSpPr>
      <dsp:spPr>
        <a:xfrm>
          <a:off x="250232" y="872990"/>
          <a:ext cx="767742" cy="7677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C0FF8-63B7-45FD-8151-CD0837566D7A}">
      <dsp:nvSpPr>
        <dsp:cNvPr id="0" name=""/>
        <dsp:cNvSpPr/>
      </dsp:nvSpPr>
      <dsp:spPr>
        <a:xfrm>
          <a:off x="413849" y="1036607"/>
          <a:ext cx="440507" cy="440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C3B2-B989-4234-8278-ECB6672869A9}">
      <dsp:nvSpPr>
        <dsp:cNvPr id="0" name=""/>
        <dsp:cNvSpPr/>
      </dsp:nvSpPr>
      <dsp:spPr>
        <a:xfrm>
          <a:off x="4806" y="1879865"/>
          <a:ext cx="1258593" cy="9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 err="1"/>
            <a:t>MLFLow</a:t>
          </a:r>
          <a:r>
            <a:rPr lang="de-DE" sz="1100" kern="1200" dirty="0"/>
            <a:t> - open-source </a:t>
          </a:r>
          <a:r>
            <a:rPr lang="de-DE" sz="1100" kern="1200" dirty="0" err="1"/>
            <a:t>platform</a:t>
          </a:r>
          <a:r>
            <a:rPr lang="de-DE" sz="1100" kern="1200" dirty="0"/>
            <a:t> </a:t>
          </a:r>
          <a:r>
            <a:rPr lang="de-DE" sz="1100" kern="1200" dirty="0" err="1"/>
            <a:t>responsible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complete</a:t>
          </a:r>
          <a:r>
            <a:rPr lang="de-DE" sz="1100" kern="1200" dirty="0"/>
            <a:t> </a:t>
          </a:r>
          <a:r>
            <a:rPr lang="de-DE" sz="1100" kern="1200" dirty="0" err="1"/>
            <a:t>machine</a:t>
          </a:r>
          <a:r>
            <a:rPr lang="de-DE" sz="1100" kern="1200" dirty="0"/>
            <a:t> learning </a:t>
          </a:r>
          <a:r>
            <a:rPr lang="de-DE" sz="1100" kern="1200" dirty="0" err="1"/>
            <a:t>lifecycle</a:t>
          </a:r>
          <a:r>
            <a:rPr lang="de-DE" sz="1100" kern="1200" dirty="0"/>
            <a:t>. </a:t>
          </a:r>
          <a:r>
            <a:rPr lang="de-DE" sz="1100" kern="1200" dirty="0" err="1"/>
            <a:t>It</a:t>
          </a:r>
          <a:r>
            <a:rPr lang="de-DE" sz="1100" kern="1200" dirty="0"/>
            <a:t> </a:t>
          </a:r>
          <a:r>
            <a:rPr lang="de-DE" sz="1100" kern="1200" dirty="0" err="1"/>
            <a:t>has</a:t>
          </a:r>
          <a:r>
            <a:rPr lang="de-DE" sz="1100" kern="1200" dirty="0"/>
            <a:t> </a:t>
          </a:r>
          <a:r>
            <a:rPr lang="de-DE" sz="1100" kern="1200" dirty="0" err="1"/>
            <a:t>four</a:t>
          </a:r>
          <a:r>
            <a:rPr lang="de-DE" sz="1100" kern="1200" dirty="0"/>
            <a:t> </a:t>
          </a:r>
          <a:r>
            <a:rPr lang="de-DE" sz="1100" kern="1200" dirty="0" err="1"/>
            <a:t>main</a:t>
          </a:r>
          <a:r>
            <a:rPr lang="de-DE" sz="1100" kern="1200" dirty="0"/>
            <a:t> </a:t>
          </a:r>
          <a:r>
            <a:rPr lang="de-DE" sz="1100" kern="1200" dirty="0" err="1"/>
            <a:t>components</a:t>
          </a:r>
          <a:r>
            <a:rPr lang="de-DE" sz="1100" kern="1200" dirty="0"/>
            <a:t>:</a:t>
          </a:r>
          <a:endParaRPr lang="en-US" sz="1100" kern="1200" dirty="0"/>
        </a:p>
      </dsp:txBody>
      <dsp:txXfrm>
        <a:off x="4806" y="1879865"/>
        <a:ext cx="1258593" cy="925447"/>
      </dsp:txXfrm>
    </dsp:sp>
    <dsp:sp modelId="{938685B6-9E5A-4CA5-A38A-65B5D87BE355}">
      <dsp:nvSpPr>
        <dsp:cNvPr id="0" name=""/>
        <dsp:cNvSpPr/>
      </dsp:nvSpPr>
      <dsp:spPr>
        <a:xfrm>
          <a:off x="1729079" y="872990"/>
          <a:ext cx="767742" cy="7677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40610-05A3-4404-BB76-5D597B061BFC}">
      <dsp:nvSpPr>
        <dsp:cNvPr id="0" name=""/>
        <dsp:cNvSpPr/>
      </dsp:nvSpPr>
      <dsp:spPr>
        <a:xfrm>
          <a:off x="1892696" y="1036607"/>
          <a:ext cx="440507" cy="440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1400C-3112-4063-A6BE-9FC4C52C12F2}">
      <dsp:nvSpPr>
        <dsp:cNvPr id="0" name=""/>
        <dsp:cNvSpPr/>
      </dsp:nvSpPr>
      <dsp:spPr>
        <a:xfrm>
          <a:off x="1483653" y="1879865"/>
          <a:ext cx="1258593" cy="9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MLFlow Tracking – </a:t>
          </a:r>
          <a:r>
            <a:rPr lang="de-DE" sz="1100" kern="1200" dirty="0" err="1"/>
            <a:t>To</a:t>
          </a:r>
          <a:r>
            <a:rPr lang="de-DE" sz="1100" kern="1200" dirty="0"/>
            <a:t> track </a:t>
          </a:r>
          <a:r>
            <a:rPr lang="de-DE" sz="1100" kern="1200" dirty="0" err="1"/>
            <a:t>experiments</a:t>
          </a:r>
          <a:r>
            <a:rPr lang="de-DE" sz="1100" kern="1200" dirty="0"/>
            <a:t> , log </a:t>
          </a:r>
          <a:r>
            <a:rPr lang="de-DE" sz="1100" kern="1200" dirty="0" err="1"/>
            <a:t>parameters</a:t>
          </a:r>
          <a:r>
            <a:rPr lang="de-DE" sz="1100" kern="1200" dirty="0"/>
            <a:t>, </a:t>
          </a:r>
          <a:r>
            <a:rPr lang="de-DE" sz="1100" kern="1200" dirty="0" err="1"/>
            <a:t>artifacts</a:t>
          </a:r>
          <a:r>
            <a:rPr lang="de-DE" sz="1100" kern="1200" dirty="0"/>
            <a:t> and </a:t>
          </a:r>
          <a:r>
            <a:rPr lang="de-DE" sz="1100" kern="1200" dirty="0" err="1"/>
            <a:t>visualize</a:t>
          </a:r>
          <a:r>
            <a:rPr lang="de-DE" sz="1100" kern="1200" dirty="0"/>
            <a:t> </a:t>
          </a:r>
          <a:r>
            <a:rPr lang="de-DE" sz="1100" kern="1200" dirty="0" err="1"/>
            <a:t>results</a:t>
          </a:r>
          <a:r>
            <a:rPr lang="de-DE" sz="1100" kern="1200" dirty="0"/>
            <a:t> in </a:t>
          </a:r>
          <a:r>
            <a:rPr lang="de-DE" sz="1100" kern="1200" dirty="0" err="1"/>
            <a:t>this</a:t>
          </a:r>
          <a:r>
            <a:rPr lang="de-DE" sz="1100" kern="1200" dirty="0"/>
            <a:t> </a:t>
          </a:r>
          <a:r>
            <a:rPr lang="de-DE" sz="1100" kern="1200" dirty="0" err="1"/>
            <a:t>tracking</a:t>
          </a:r>
          <a:r>
            <a:rPr lang="de-DE" sz="1100" kern="1200" dirty="0"/>
            <a:t> </a:t>
          </a:r>
          <a:r>
            <a:rPr lang="de-DE" sz="1100" kern="1200" dirty="0" err="1"/>
            <a:t>server</a:t>
          </a:r>
          <a:r>
            <a:rPr lang="de-DE" sz="1100" kern="1200" dirty="0"/>
            <a:t>.</a:t>
          </a:r>
          <a:endParaRPr lang="en-US" sz="1100" kern="1200" dirty="0"/>
        </a:p>
      </dsp:txBody>
      <dsp:txXfrm>
        <a:off x="1483653" y="1879865"/>
        <a:ext cx="1258593" cy="925447"/>
      </dsp:txXfrm>
    </dsp:sp>
    <dsp:sp modelId="{6BF8648A-F7DC-4E70-A3D4-5E2BABFE5DC3}">
      <dsp:nvSpPr>
        <dsp:cNvPr id="0" name=""/>
        <dsp:cNvSpPr/>
      </dsp:nvSpPr>
      <dsp:spPr>
        <a:xfrm>
          <a:off x="3207927" y="872990"/>
          <a:ext cx="767742" cy="7677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205BC-AEF1-434F-B6A8-ABB0251430AB}">
      <dsp:nvSpPr>
        <dsp:cNvPr id="0" name=""/>
        <dsp:cNvSpPr/>
      </dsp:nvSpPr>
      <dsp:spPr>
        <a:xfrm>
          <a:off x="3371544" y="1036607"/>
          <a:ext cx="440507" cy="440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EEBC7-E57F-495F-90E9-06B1456E21BC}">
      <dsp:nvSpPr>
        <dsp:cNvPr id="0" name=""/>
        <dsp:cNvSpPr/>
      </dsp:nvSpPr>
      <dsp:spPr>
        <a:xfrm>
          <a:off x="2962501" y="1879865"/>
          <a:ext cx="1258593" cy="9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MLFlow Projects – The </a:t>
          </a:r>
          <a:r>
            <a:rPr lang="de-DE" sz="1100" kern="1200" dirty="0" err="1"/>
            <a:t>complete</a:t>
          </a:r>
          <a:r>
            <a:rPr lang="de-DE" sz="1100" kern="1200" dirty="0"/>
            <a:t> ML Code </a:t>
          </a:r>
          <a:r>
            <a:rPr lang="de-DE" sz="1100" kern="1200" dirty="0" err="1"/>
            <a:t>can</a:t>
          </a:r>
          <a:r>
            <a:rPr lang="de-DE" sz="1100" kern="1200" dirty="0"/>
            <a:t> </a:t>
          </a:r>
          <a:r>
            <a:rPr lang="de-DE" sz="1100" kern="1200" dirty="0" err="1"/>
            <a:t>be</a:t>
          </a:r>
          <a:r>
            <a:rPr lang="de-DE" sz="1100" kern="1200" dirty="0"/>
            <a:t> </a:t>
          </a:r>
          <a:r>
            <a:rPr lang="de-DE" sz="1100" kern="1200" dirty="0" err="1"/>
            <a:t>saved</a:t>
          </a:r>
          <a:r>
            <a:rPr lang="de-DE" sz="1100" kern="1200" dirty="0"/>
            <a:t> </a:t>
          </a:r>
          <a:r>
            <a:rPr lang="de-DE" sz="1100" kern="1200" dirty="0" err="1"/>
            <a:t>as</a:t>
          </a:r>
          <a:r>
            <a:rPr lang="de-DE" sz="1100" kern="1200" dirty="0"/>
            <a:t> a </a:t>
          </a:r>
          <a:r>
            <a:rPr lang="de-DE" sz="1100" kern="1200" dirty="0" err="1"/>
            <a:t>project</a:t>
          </a:r>
          <a:r>
            <a:rPr lang="de-DE" sz="1100" kern="1200" dirty="0"/>
            <a:t> in a </a:t>
          </a:r>
          <a:r>
            <a:rPr lang="de-DE" sz="1100" kern="1200" dirty="0" err="1"/>
            <a:t>reusable</a:t>
          </a:r>
          <a:r>
            <a:rPr lang="de-DE" sz="1100" kern="1200" dirty="0"/>
            <a:t> , </a:t>
          </a:r>
          <a:r>
            <a:rPr lang="de-DE" sz="1100" kern="1200" dirty="0" err="1"/>
            <a:t>reproducible</a:t>
          </a:r>
          <a:r>
            <a:rPr lang="de-DE" sz="1100" kern="1200" dirty="0"/>
            <a:t> form </a:t>
          </a:r>
          <a:r>
            <a:rPr lang="de-DE" sz="1100" kern="1200" dirty="0" err="1"/>
            <a:t>inorder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run</a:t>
          </a:r>
          <a:r>
            <a:rPr lang="de-DE" sz="1100" kern="1200" dirty="0"/>
            <a:t> on </a:t>
          </a:r>
          <a:r>
            <a:rPr lang="de-DE" sz="1100" kern="1200" dirty="0" err="1"/>
            <a:t>any</a:t>
          </a:r>
          <a:r>
            <a:rPr lang="de-DE" sz="1100" kern="1200" dirty="0"/>
            <a:t> </a:t>
          </a:r>
          <a:r>
            <a:rPr lang="de-DE" sz="1100" kern="1200" dirty="0" err="1"/>
            <a:t>platforms</a:t>
          </a:r>
          <a:endParaRPr lang="en-US" sz="1100" kern="1200" dirty="0"/>
        </a:p>
      </dsp:txBody>
      <dsp:txXfrm>
        <a:off x="2962501" y="1879865"/>
        <a:ext cx="1258593" cy="925447"/>
      </dsp:txXfrm>
    </dsp:sp>
    <dsp:sp modelId="{C573BD40-44F6-4954-9765-F7378EE77EA0}">
      <dsp:nvSpPr>
        <dsp:cNvPr id="0" name=""/>
        <dsp:cNvSpPr/>
      </dsp:nvSpPr>
      <dsp:spPr>
        <a:xfrm>
          <a:off x="4686775" y="872990"/>
          <a:ext cx="767742" cy="7677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D5256-C495-40CF-BA67-0A0421568585}">
      <dsp:nvSpPr>
        <dsp:cNvPr id="0" name=""/>
        <dsp:cNvSpPr/>
      </dsp:nvSpPr>
      <dsp:spPr>
        <a:xfrm>
          <a:off x="4850392" y="1036607"/>
          <a:ext cx="440507" cy="440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80C40-64B5-464F-84F6-9FD3C7394B2B}">
      <dsp:nvSpPr>
        <dsp:cNvPr id="0" name=""/>
        <dsp:cNvSpPr/>
      </dsp:nvSpPr>
      <dsp:spPr>
        <a:xfrm>
          <a:off x="4441349" y="1879865"/>
          <a:ext cx="1258593" cy="9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MLFlow Models – </a:t>
          </a:r>
          <a:r>
            <a:rPr lang="de-DE" sz="1100" kern="1200" dirty="0" err="1"/>
            <a:t>To</a:t>
          </a:r>
          <a:r>
            <a:rPr lang="de-DE" sz="1100" kern="1200" dirty="0"/>
            <a:t> deploy </a:t>
          </a:r>
          <a:r>
            <a:rPr lang="de-DE" sz="1100" kern="1200" dirty="0" err="1"/>
            <a:t>machine</a:t>
          </a:r>
          <a:r>
            <a:rPr lang="de-DE" sz="1100" kern="1200" dirty="0"/>
            <a:t> learning </a:t>
          </a:r>
          <a:r>
            <a:rPr lang="de-DE" sz="1100" kern="1200" dirty="0" err="1"/>
            <a:t>models</a:t>
          </a:r>
          <a:r>
            <a:rPr lang="de-DE" sz="1100" kern="1200" dirty="0"/>
            <a:t> in </a:t>
          </a:r>
          <a:r>
            <a:rPr lang="de-DE" sz="1100" kern="1200" dirty="0" err="1"/>
            <a:t>any</a:t>
          </a:r>
          <a:r>
            <a:rPr lang="de-DE" sz="1100" kern="1200" dirty="0"/>
            <a:t> different remote </a:t>
          </a:r>
          <a:r>
            <a:rPr lang="de-DE" sz="1100" kern="1200" dirty="0" err="1"/>
            <a:t>environments</a:t>
          </a:r>
          <a:r>
            <a:rPr lang="de-DE" sz="1100" kern="1200" dirty="0"/>
            <a:t>. </a:t>
          </a:r>
          <a:r>
            <a:rPr lang="de-DE" sz="1100" kern="1200" dirty="0" err="1"/>
            <a:t>Eg</a:t>
          </a:r>
          <a:r>
            <a:rPr lang="de-DE" sz="1100" kern="1200" dirty="0"/>
            <a:t>: </a:t>
          </a:r>
          <a:r>
            <a:rPr lang="de-DE" sz="1100" kern="1200" dirty="0" err="1"/>
            <a:t>Databricks</a:t>
          </a:r>
          <a:r>
            <a:rPr lang="de-DE" sz="1100" kern="1200" dirty="0"/>
            <a:t>,  Docker,  AWS </a:t>
          </a:r>
          <a:r>
            <a:rPr lang="de-DE" sz="1100" kern="1200" dirty="0" err="1"/>
            <a:t>Sagemaker</a:t>
          </a:r>
          <a:r>
            <a:rPr lang="de-DE" sz="1100" kern="1200" dirty="0"/>
            <a:t>, </a:t>
          </a:r>
          <a:r>
            <a:rPr lang="de-DE" sz="1100" kern="1200" dirty="0" err="1"/>
            <a:t>Azure,etc</a:t>
          </a:r>
          <a:r>
            <a:rPr lang="de-DE" sz="1100" kern="1200" dirty="0"/>
            <a:t>.	</a:t>
          </a:r>
          <a:endParaRPr lang="en-US" sz="1100" kern="1200" dirty="0"/>
        </a:p>
      </dsp:txBody>
      <dsp:txXfrm>
        <a:off x="4441349" y="1879865"/>
        <a:ext cx="1258593" cy="925447"/>
      </dsp:txXfrm>
    </dsp:sp>
    <dsp:sp modelId="{27D575FC-A820-49AA-A757-E2FAE07F22F7}">
      <dsp:nvSpPr>
        <dsp:cNvPr id="0" name=""/>
        <dsp:cNvSpPr/>
      </dsp:nvSpPr>
      <dsp:spPr>
        <a:xfrm>
          <a:off x="6165622" y="872990"/>
          <a:ext cx="767742" cy="7677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09FE8-66B7-412F-B4A5-789FCCD3A788}">
      <dsp:nvSpPr>
        <dsp:cNvPr id="0" name=""/>
        <dsp:cNvSpPr/>
      </dsp:nvSpPr>
      <dsp:spPr>
        <a:xfrm>
          <a:off x="6329239" y="1036607"/>
          <a:ext cx="440507" cy="4405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01AA1-DE37-4928-8B89-019923ADABC3}">
      <dsp:nvSpPr>
        <dsp:cNvPr id="0" name=""/>
        <dsp:cNvSpPr/>
      </dsp:nvSpPr>
      <dsp:spPr>
        <a:xfrm>
          <a:off x="5920196" y="1879865"/>
          <a:ext cx="1258593" cy="9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MLFlow Model Registry –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store</a:t>
          </a:r>
          <a:r>
            <a:rPr lang="de-DE" sz="1100" kern="1200" dirty="0"/>
            <a:t>, manage and </a:t>
          </a:r>
          <a:r>
            <a:rPr lang="de-DE" sz="1100" kern="1200" dirty="0" err="1"/>
            <a:t>discover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models</a:t>
          </a:r>
          <a:r>
            <a:rPr lang="de-DE" sz="1100" kern="1200" dirty="0"/>
            <a:t> in a </a:t>
          </a:r>
          <a:r>
            <a:rPr lang="de-DE" sz="1100" kern="1200" dirty="0" err="1"/>
            <a:t>repository</a:t>
          </a:r>
          <a:endParaRPr lang="en-US" sz="1100" kern="1200" dirty="0"/>
        </a:p>
      </dsp:txBody>
      <dsp:txXfrm>
        <a:off x="5920196" y="1879865"/>
        <a:ext cx="1258593" cy="925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3629-9D7A-4B0C-9924-909802C982F5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75C6-C7B6-4EA7-B23F-EB8ACAB00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6EF390BF-2E1E-4ACF-8EFE-9A5BA6534867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de-DE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poorvaappz/global-super-stor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28AD8FBB-D832-4741-BBC7-3C6FA6A2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2B94989-F40F-4744-9484-5900206FB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352E-D642-48FF-AEF3-3BC4C3360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Machine learning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A7978-E402-4851-9718-0DD8405A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Sunitha Radhakrishnan</a:t>
            </a:r>
          </a:p>
          <a:p>
            <a:r>
              <a:rPr lang="de-DE" dirty="0">
                <a:solidFill>
                  <a:schemeClr val="bg2"/>
                </a:solidFill>
              </a:rPr>
              <a:t>21.12.2020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1BBE3EE-09A0-45CD-9100-84777CB6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2217610"/>
            <a:ext cx="2716911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DC969F4-277E-4F95-9ABB-0421358B0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BB7DF-E841-4AF5-92A0-C1DBF2B7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Modelling </a:t>
            </a:r>
            <a:r>
              <a:rPr lang="de-DE" dirty="0" err="1">
                <a:solidFill>
                  <a:schemeClr val="accent1"/>
                </a:solidFill>
              </a:rPr>
              <a:t>Algorithms</a:t>
            </a:r>
            <a:br>
              <a:rPr lang="de-DE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B62B70-0FFB-4EBC-A23C-3EE215C7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448DF1-A468-4624-99E7-933CC620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7DD6E9-9BF0-44B2-A5B9-1CE2477A4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E2BD0E-96C7-4908-AD02-AD9AC69C9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DEADF872-A3D7-4DDA-9D16-9E06D82B2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99449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6CB558-7FEA-4AA4-A445-0BCC0FD4C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533" y="3914522"/>
            <a:ext cx="3233738" cy="18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74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62E326-66E5-48A2-9450-BAD2B0D6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FB87D5-86FF-4792-8DCD-1A899BA8B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68270-93D2-41D1-8C90-8068A96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de-DE" dirty="0"/>
              <a:t>MLFLOW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EF797D-6563-4620-A9F1-ACD5F253A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7597C-7677-43CD-83E0-1FE7F1C9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32B5A5-A49D-4D46-82D2-3F091280F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fish&#10;&#10;Description automatically generated">
            <a:extLst>
              <a:ext uri="{FF2B5EF4-FFF2-40B4-BE49-F238E27FC236}">
                <a16:creationId xmlns:a16="http://schemas.microsoft.com/office/drawing/2014/main" id="{F977C934-B376-4211-B6F1-7F077DEC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23" y="4573904"/>
            <a:ext cx="5800653" cy="162418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C2EB4-CD69-430A-9A10-7B6E74209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91869"/>
              </p:ext>
            </p:extLst>
          </p:nvPr>
        </p:nvGraphicFramePr>
        <p:xfrm>
          <a:off x="4561870" y="723899"/>
          <a:ext cx="7183597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012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7ED8-4FA8-409F-BE3E-E6010421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MLFLOW TRACKING UI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9807D-1894-4694-86EA-DE49E4CF8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95" y="2140722"/>
            <a:ext cx="8966446" cy="4341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2932DB-A00F-4C2A-AB26-12C2266EBC6D}"/>
              </a:ext>
            </a:extLst>
          </p:cNvPr>
          <p:cNvSpPr/>
          <p:nvPr/>
        </p:nvSpPr>
        <p:spPr>
          <a:xfrm>
            <a:off x="3701988" y="4429957"/>
            <a:ext cx="1056443" cy="1376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75D0C-1BFA-49E3-9727-3A7E85278594}"/>
              </a:ext>
            </a:extLst>
          </p:cNvPr>
          <p:cNvSpPr/>
          <p:nvPr/>
        </p:nvSpPr>
        <p:spPr>
          <a:xfrm>
            <a:off x="2749371" y="5805996"/>
            <a:ext cx="29616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mlflow.log_run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2BDD3-4B22-4100-A0B6-39D5F3727C36}"/>
              </a:ext>
            </a:extLst>
          </p:cNvPr>
          <p:cNvSpPr/>
          <p:nvPr/>
        </p:nvSpPr>
        <p:spPr>
          <a:xfrm>
            <a:off x="6791417" y="4314548"/>
            <a:ext cx="1509204" cy="11984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EE795-1934-4AC7-975E-FE138D506844}"/>
              </a:ext>
            </a:extLst>
          </p:cNvPr>
          <p:cNvSpPr/>
          <p:nvPr/>
        </p:nvSpPr>
        <p:spPr>
          <a:xfrm>
            <a:off x="6379958" y="5513033"/>
            <a:ext cx="219413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_params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2C696-C850-4D5B-AFD0-090E4CDBDEE4}"/>
              </a:ext>
            </a:extLst>
          </p:cNvPr>
          <p:cNvSpPr/>
          <p:nvPr/>
        </p:nvSpPr>
        <p:spPr>
          <a:xfrm>
            <a:off x="8357459" y="4311312"/>
            <a:ext cx="1363590" cy="119848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C777C-0111-4385-A597-29F0865FA236}"/>
              </a:ext>
            </a:extLst>
          </p:cNvPr>
          <p:cNvSpPr/>
          <p:nvPr/>
        </p:nvSpPr>
        <p:spPr>
          <a:xfrm>
            <a:off x="7995400" y="5527829"/>
            <a:ext cx="204173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_metrics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90B54-389A-4D69-8BF9-AA4F09956E5B}"/>
              </a:ext>
            </a:extLst>
          </p:cNvPr>
          <p:cNvSpPr/>
          <p:nvPr/>
        </p:nvSpPr>
        <p:spPr>
          <a:xfrm>
            <a:off x="8816711" y="5798044"/>
            <a:ext cx="204173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 tags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6CFCA63-DD4F-4E27-BA9E-ECC8FFB5EC34}"/>
              </a:ext>
            </a:extLst>
          </p:cNvPr>
          <p:cNvSpPr/>
          <p:nvPr/>
        </p:nvSpPr>
        <p:spPr>
          <a:xfrm>
            <a:off x="9988520" y="5509797"/>
            <a:ext cx="225449" cy="3385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162B-09C9-4E21-8DF5-B834C68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de-DE" sz="2600" dirty="0" err="1"/>
              <a:t>Comparing</a:t>
            </a:r>
            <a:r>
              <a:rPr lang="de-DE" sz="2600" dirty="0"/>
              <a:t> 2 </a:t>
            </a:r>
            <a:r>
              <a:rPr lang="de-DE" sz="2600" dirty="0" err="1"/>
              <a:t>runs</a:t>
            </a:r>
            <a:r>
              <a:rPr lang="de-DE" sz="2600" dirty="0"/>
              <a:t> in </a:t>
            </a:r>
            <a:r>
              <a:rPr lang="de-DE" sz="2600" dirty="0" err="1"/>
              <a:t>mlflow</a:t>
            </a:r>
            <a:r>
              <a:rPr lang="de-DE" sz="2600" dirty="0"/>
              <a:t> :</a:t>
            </a:r>
            <a:br>
              <a:rPr lang="de-DE" sz="2600" dirty="0"/>
            </a:br>
            <a:r>
              <a:rPr lang="de-DE" sz="2600" dirty="0" err="1"/>
              <a:t>params</a:t>
            </a:r>
            <a:r>
              <a:rPr lang="de-DE" sz="2600" dirty="0"/>
              <a:t>, </a:t>
            </a:r>
            <a:r>
              <a:rPr lang="de-DE" sz="2600" dirty="0" err="1"/>
              <a:t>metrics</a:t>
            </a:r>
            <a:r>
              <a:rPr lang="de-DE" sz="2600" dirty="0"/>
              <a:t> </a:t>
            </a:r>
            <a:r>
              <a:rPr lang="de-DE" sz="2600" dirty="0" err="1"/>
              <a:t>are</a:t>
            </a:r>
            <a:r>
              <a:rPr lang="de-DE" sz="2600" dirty="0"/>
              <a:t> </a:t>
            </a:r>
            <a:r>
              <a:rPr lang="de-DE" sz="2600" dirty="0" err="1"/>
              <a:t>visualized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2 different </a:t>
            </a:r>
            <a:r>
              <a:rPr lang="de-DE" sz="2600" dirty="0" err="1"/>
              <a:t>models</a:t>
            </a:r>
            <a:r>
              <a:rPr lang="de-DE" sz="2600" dirty="0"/>
              <a:t>(XGB &amp; RF)</a:t>
            </a: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6F306C00-E0A9-4E79-AF25-3D295CA90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FA1445-640A-4345-91FE-A42646B8A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8251" y="3716686"/>
            <a:ext cx="4952723" cy="1254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FDAD6-C403-4976-8F70-1440A7EE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" y="2098798"/>
            <a:ext cx="6016411" cy="420907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DB9A885-449B-4464-A2D7-A4D691F8BEE5}"/>
              </a:ext>
            </a:extLst>
          </p:cNvPr>
          <p:cNvSpPr/>
          <p:nvPr/>
        </p:nvSpPr>
        <p:spPr>
          <a:xfrm>
            <a:off x="8733267" y="3272160"/>
            <a:ext cx="372863" cy="5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EEAF4C4-322A-40D2-996A-DE75B8B2977D}"/>
              </a:ext>
            </a:extLst>
          </p:cNvPr>
          <p:cNvSpPr/>
          <p:nvPr/>
        </p:nvSpPr>
        <p:spPr>
          <a:xfrm>
            <a:off x="11127880" y="3272161"/>
            <a:ext cx="372863" cy="520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E3177-69ED-47CE-84B1-4B2C267B3E24}"/>
              </a:ext>
            </a:extLst>
          </p:cNvPr>
          <p:cNvSpPr/>
          <p:nvPr/>
        </p:nvSpPr>
        <p:spPr>
          <a:xfrm>
            <a:off x="7293610" y="2775381"/>
            <a:ext cx="287931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3F327D-F90B-4A78-A45F-AF358DB50886}"/>
              </a:ext>
            </a:extLst>
          </p:cNvPr>
          <p:cNvSpPr/>
          <p:nvPr/>
        </p:nvSpPr>
        <p:spPr>
          <a:xfrm>
            <a:off x="9563934" y="2711344"/>
            <a:ext cx="287931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 Tree Model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931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8630E-71F9-4F06-B678-0D3F02A5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DE" dirty="0"/>
              <a:t>Evaluation and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1FE53C-ED35-418A-AFE8-05EDB881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Three different models were evaluated and metrics are tabulated for train and test score.</a:t>
            </a:r>
          </a:p>
          <a:p>
            <a:r>
              <a:rPr lang="en-US" dirty="0">
                <a:solidFill>
                  <a:schemeClr val="bg1"/>
                </a:solidFill>
              </a:rPr>
              <a:t>From this table, XGB Regression Algorithm performed well for this business use case.</a:t>
            </a:r>
          </a:p>
          <a:p>
            <a:r>
              <a:rPr lang="en-US" dirty="0">
                <a:solidFill>
                  <a:schemeClr val="bg1"/>
                </a:solidFill>
              </a:rPr>
              <a:t>The model performance was 67% for this business use case.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ADBDCDD-B5A9-4371-886C-40FAD7B1F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399096"/>
              </p:ext>
            </p:extLst>
          </p:nvPr>
        </p:nvGraphicFramePr>
        <p:xfrm>
          <a:off x="4791522" y="1957834"/>
          <a:ext cx="6489821" cy="296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720">
                  <a:extLst>
                    <a:ext uri="{9D8B030D-6E8A-4147-A177-3AD203B41FA5}">
                      <a16:colId xmlns:a16="http://schemas.microsoft.com/office/drawing/2014/main" val="3476494241"/>
                    </a:ext>
                  </a:extLst>
                </a:gridCol>
                <a:gridCol w="1248470">
                  <a:extLst>
                    <a:ext uri="{9D8B030D-6E8A-4147-A177-3AD203B41FA5}">
                      <a16:colId xmlns:a16="http://schemas.microsoft.com/office/drawing/2014/main" val="3413000365"/>
                    </a:ext>
                  </a:extLst>
                </a:gridCol>
                <a:gridCol w="886998">
                  <a:extLst>
                    <a:ext uri="{9D8B030D-6E8A-4147-A177-3AD203B41FA5}">
                      <a16:colId xmlns:a16="http://schemas.microsoft.com/office/drawing/2014/main" val="3271047010"/>
                    </a:ext>
                  </a:extLst>
                </a:gridCol>
                <a:gridCol w="1137248">
                  <a:extLst>
                    <a:ext uri="{9D8B030D-6E8A-4147-A177-3AD203B41FA5}">
                      <a16:colId xmlns:a16="http://schemas.microsoft.com/office/drawing/2014/main" val="3314029385"/>
                    </a:ext>
                  </a:extLst>
                </a:gridCol>
                <a:gridCol w="886998">
                  <a:extLst>
                    <a:ext uri="{9D8B030D-6E8A-4147-A177-3AD203B41FA5}">
                      <a16:colId xmlns:a16="http://schemas.microsoft.com/office/drawing/2014/main" val="278106114"/>
                    </a:ext>
                  </a:extLst>
                </a:gridCol>
                <a:gridCol w="831387">
                  <a:extLst>
                    <a:ext uri="{9D8B030D-6E8A-4147-A177-3AD203B41FA5}">
                      <a16:colId xmlns:a16="http://schemas.microsoft.com/office/drawing/2014/main" val="402095003"/>
                    </a:ext>
                  </a:extLst>
                </a:gridCol>
              </a:tblGrid>
              <a:tr h="740741">
                <a:tc>
                  <a:txBody>
                    <a:bodyPr/>
                    <a:lstStyle/>
                    <a:p>
                      <a:r>
                        <a:rPr lang="de-DE" sz="2000"/>
                        <a:t>MODEL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Training Score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MSE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RMSE 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MAE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R2</a:t>
                      </a:r>
                    </a:p>
                  </a:txBody>
                  <a:tcPr marL="100100" marR="100100" marT="50050" marB="50050"/>
                </a:tc>
                <a:extLst>
                  <a:ext uri="{0D108BD9-81ED-4DB2-BD59-A6C34878D82A}">
                    <a16:rowId xmlns:a16="http://schemas.microsoft.com/office/drawing/2014/main" val="1786408223"/>
                  </a:ext>
                </a:extLst>
              </a:tr>
              <a:tr h="740741">
                <a:tc>
                  <a:txBody>
                    <a:bodyPr/>
                    <a:lstStyle/>
                    <a:p>
                      <a:r>
                        <a:rPr lang="de-DE" sz="2000"/>
                        <a:t>XGB Regressor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0.73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1.70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1.30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0.91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0.67</a:t>
                      </a:r>
                    </a:p>
                  </a:txBody>
                  <a:tcPr marL="100100" marR="100100" marT="50050" marB="50050"/>
                </a:tc>
                <a:extLst>
                  <a:ext uri="{0D108BD9-81ED-4DB2-BD59-A6C34878D82A}">
                    <a16:rowId xmlns:a16="http://schemas.microsoft.com/office/drawing/2014/main" val="1934186835"/>
                  </a:ext>
                </a:extLst>
              </a:tr>
              <a:tr h="740741">
                <a:tc>
                  <a:txBody>
                    <a:bodyPr/>
                    <a:lstStyle/>
                    <a:p>
                      <a:r>
                        <a:rPr lang="de-DE" sz="2000"/>
                        <a:t>Random Forest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0.74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1.83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1.35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0.95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0.65</a:t>
                      </a:r>
                    </a:p>
                  </a:txBody>
                  <a:tcPr marL="100100" marR="100100" marT="50050" marB="50050"/>
                </a:tc>
                <a:extLst>
                  <a:ext uri="{0D108BD9-81ED-4DB2-BD59-A6C34878D82A}">
                    <a16:rowId xmlns:a16="http://schemas.microsoft.com/office/drawing/2014/main" val="948750582"/>
                  </a:ext>
                </a:extLst>
              </a:tr>
              <a:tr h="740741">
                <a:tc>
                  <a:txBody>
                    <a:bodyPr/>
                    <a:lstStyle/>
                    <a:p>
                      <a:r>
                        <a:rPr lang="de-DE" sz="2000"/>
                        <a:t>Decision Tree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0.69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/>
                        <a:t>2.28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1.51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1.05</a:t>
                      </a:r>
                    </a:p>
                  </a:txBody>
                  <a:tcPr marL="100100" marR="100100" marT="50050" marB="50050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0.56</a:t>
                      </a:r>
                    </a:p>
                  </a:txBody>
                  <a:tcPr marL="100100" marR="100100" marT="50050" marB="50050"/>
                </a:tc>
                <a:extLst>
                  <a:ext uri="{0D108BD9-81ED-4DB2-BD59-A6C34878D82A}">
                    <a16:rowId xmlns:a16="http://schemas.microsoft.com/office/drawing/2014/main" val="5622269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6B3D2B-AC50-425F-8018-BD6455F34888}"/>
              </a:ext>
            </a:extLst>
          </p:cNvPr>
          <p:cNvSpPr/>
          <p:nvPr/>
        </p:nvSpPr>
        <p:spPr>
          <a:xfrm>
            <a:off x="10493406" y="2769833"/>
            <a:ext cx="674703" cy="346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58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41DCC-5811-481D-9640-E534B25B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DE" dirty="0" err="1"/>
              <a:t>VisualizatioN</a:t>
            </a:r>
            <a:r>
              <a:rPr lang="de-DE" dirty="0"/>
              <a:t> 1: By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042B3-FE8E-41E3-97B4-40646925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>
                <a:solidFill>
                  <a:schemeClr val="bg1"/>
                </a:solidFill>
              </a:rPr>
              <a:t>Plotted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XGB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visualize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prediction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demand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actual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grouping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each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month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order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bg1"/>
                </a:solidFill>
              </a:rPr>
              <a:t>Line Graph – </a:t>
            </a:r>
            <a:r>
              <a:rPr lang="de-DE" dirty="0" err="1">
                <a:solidFill>
                  <a:schemeClr val="bg1"/>
                </a:solidFill>
              </a:rPr>
              <a:t>Predicted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Quantity</a:t>
            </a:r>
            <a:r>
              <a:rPr lang="de-DE" dirty="0">
                <a:solidFill>
                  <a:schemeClr val="bg1"/>
                </a:solidFill>
              </a:rPr>
              <a:t> Count on a </a:t>
            </a:r>
            <a:r>
              <a:rPr lang="de-DE" dirty="0" err="1">
                <a:solidFill>
                  <a:schemeClr val="bg1"/>
                </a:solidFill>
              </a:rPr>
              <a:t>monthly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basis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category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Furnitures,Technology</a:t>
            </a:r>
            <a:r>
              <a:rPr lang="de-DE" dirty="0">
                <a:solidFill>
                  <a:schemeClr val="bg1"/>
                </a:solidFill>
              </a:rPr>
              <a:t> and Office </a:t>
            </a:r>
            <a:r>
              <a:rPr lang="de-DE" dirty="0" err="1">
                <a:solidFill>
                  <a:schemeClr val="bg1"/>
                </a:solidFill>
              </a:rPr>
              <a:t>Supplies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de-DE" dirty="0">
                <a:solidFill>
                  <a:schemeClr val="bg1"/>
                </a:solidFill>
              </a:rPr>
              <a:t>Bar Graph – </a:t>
            </a:r>
            <a:r>
              <a:rPr lang="de-DE" dirty="0" err="1">
                <a:solidFill>
                  <a:schemeClr val="bg1"/>
                </a:solidFill>
              </a:rPr>
              <a:t>Actual</a:t>
            </a:r>
            <a:r>
              <a:rPr lang="de-DE" dirty="0">
                <a:solidFill>
                  <a:schemeClr val="bg1"/>
                </a:solidFill>
              </a:rPr>
              <a:t> Values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Target ´</a:t>
            </a:r>
            <a:r>
              <a:rPr lang="de-DE" dirty="0" err="1">
                <a:solidFill>
                  <a:schemeClr val="bg1"/>
                </a:solidFill>
              </a:rPr>
              <a:t>Quantity</a:t>
            </a:r>
            <a:r>
              <a:rPr lang="de-DE" dirty="0">
                <a:solidFill>
                  <a:schemeClr val="bg1"/>
                </a:solidFill>
              </a:rPr>
              <a:t>` was </a:t>
            </a:r>
            <a:r>
              <a:rPr lang="de-DE" dirty="0" err="1">
                <a:solidFill>
                  <a:schemeClr val="bg1"/>
                </a:solidFill>
              </a:rPr>
              <a:t>plotted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monthly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same </a:t>
            </a:r>
            <a:r>
              <a:rPr lang="de-DE" dirty="0" err="1">
                <a:solidFill>
                  <a:schemeClr val="bg1"/>
                </a:solidFill>
              </a:rPr>
              <a:t>categories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4E6C4D7-4FEC-45B3-BAC6-2275AAD0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5" y="1276514"/>
            <a:ext cx="7536912" cy="4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6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BB044-1E4E-4617-9A8D-513FD2D5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DE" dirty="0" err="1"/>
              <a:t>Visualization</a:t>
            </a:r>
            <a:r>
              <a:rPr lang="de-DE" dirty="0"/>
              <a:t> 2 : </a:t>
            </a:r>
            <a:br>
              <a:rPr lang="de-DE" dirty="0"/>
            </a:br>
            <a:r>
              <a:rPr lang="de-DE" dirty="0"/>
              <a:t>By Region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7ECEA-4C37-4E20-BDF7-4FDC28D8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Predicting demand for each month and grouping region wise for all regions from 0 – 12</a:t>
            </a:r>
          </a:p>
          <a:p>
            <a:r>
              <a:rPr lang="en-US">
                <a:solidFill>
                  <a:schemeClr val="bg1"/>
                </a:solidFill>
              </a:rPr>
              <a:t>South, North, Asia, Central, EMEA,  Africa, Caribbean, West East, Central Asia, North Asia, Oceania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C5932-94C8-4998-AEF1-22B78C82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32" y="1331651"/>
            <a:ext cx="6972609" cy="466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2041F-5F29-4284-93DB-43868181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06"/>
            <a:ext cx="12192000" cy="56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FAE0A8B-2E3B-4EFA-837A-2D6927CF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5F8EB-7F86-4F15-92F2-B3A23EF5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700836"/>
            <a:ext cx="10993549" cy="10391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300" dirty="0">
                <a:solidFill>
                  <a:schemeClr val="accent1"/>
                </a:solidFill>
              </a:rPr>
              <a:t>Visualization BY: ORDER MONTH, Region, Category</a:t>
            </a:r>
            <a:br>
              <a:rPr lang="en-US" sz="3300" dirty="0">
                <a:solidFill>
                  <a:schemeClr val="accent1"/>
                </a:solidFill>
              </a:rPr>
            </a:br>
            <a:endParaRPr lang="en-US" sz="3300" dirty="0">
              <a:solidFill>
                <a:schemeClr val="accent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49914D-8DE7-4C8A-A7F2-BB72DFA02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7BFBE1-CA18-4600-B10B-14C440B84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CD8BD1-94A5-44E8-8F02-BBF8F68F2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24601A2-19BF-4DC8-883D-46A7661DE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4B04570B-9CB7-4072-9665-708D35BED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46" y="1249476"/>
            <a:ext cx="9710403" cy="490768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79585B-88D5-433A-9DF5-2BFFAC0E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700836"/>
            <a:ext cx="11073414" cy="54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6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3BBF-9E49-4EF4-BBE6-936EEC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400" dirty="0"/>
              <a:t>Project Plan / Time Plan</a:t>
            </a:r>
            <a:br>
              <a:rPr lang="de-DE" sz="2400" dirty="0"/>
            </a:br>
            <a:br>
              <a:rPr lang="de-DE" dirty="0"/>
            </a:br>
            <a:endParaRPr lang="de-DE" sz="1800" dirty="0"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EB7F9-3E88-475F-A46F-E4295115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69010"/>
              </p:ext>
            </p:extLst>
          </p:nvPr>
        </p:nvGraphicFramePr>
        <p:xfrm>
          <a:off x="1161575" y="2192784"/>
          <a:ext cx="9211902" cy="3398648"/>
        </p:xfrm>
        <a:graphic>
          <a:graphicData uri="http://schemas.openxmlformats.org/drawingml/2006/table">
            <a:tbl>
              <a:tblPr/>
              <a:tblGrid>
                <a:gridCol w="5261883">
                  <a:extLst>
                    <a:ext uri="{9D8B030D-6E8A-4147-A177-3AD203B41FA5}">
                      <a16:colId xmlns:a16="http://schemas.microsoft.com/office/drawing/2014/main" val="1774523313"/>
                    </a:ext>
                  </a:extLst>
                </a:gridCol>
                <a:gridCol w="789568">
                  <a:extLst>
                    <a:ext uri="{9D8B030D-6E8A-4147-A177-3AD203B41FA5}">
                      <a16:colId xmlns:a16="http://schemas.microsoft.com/office/drawing/2014/main" val="36238299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3052172771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3416211337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2498573511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942067808"/>
                    </a:ext>
                  </a:extLst>
                </a:gridCol>
              </a:tblGrid>
              <a:tr h="61499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Weeks/</a:t>
                      </a:r>
                    </a:p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Milestones</a:t>
                      </a: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Arial" panose="020B0604020202020204" pitchFamily="34" charset="0"/>
                        </a:rPr>
                        <a:t>*Buffer</a:t>
                      </a: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4821"/>
                  </a:ext>
                </a:extLst>
              </a:tr>
              <a:tr h="42753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 Understanding </a:t>
                      </a: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01322"/>
                  </a:ext>
                </a:extLst>
              </a:tr>
              <a:tr h="37789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Understanding 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C0C0C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839022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Preparation - Preprocessing, Cleaning, Feature Engineering </a:t>
                      </a:r>
                      <a:r>
                        <a:rPr lang="en-US" sz="1400" b="1" i="0" u="none" strike="noStrike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(Phase1)</a:t>
                      </a: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06187"/>
                  </a:ext>
                </a:extLst>
              </a:tr>
              <a:tr h="39936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Modelling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(Phase2)</a:t>
                      </a: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179632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Evaluation, Testing , Documentation before production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4264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(Phase3)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28801"/>
                  </a:ext>
                </a:extLst>
              </a:tr>
              <a:tr h="29978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Warranty Support</a:t>
                      </a:r>
                      <a:endParaRPr lang="en-US" sz="14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768" marR="47768" marT="6634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5744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7B5122-478F-4E20-BD9A-E0620908EE46}"/>
              </a:ext>
            </a:extLst>
          </p:cNvPr>
          <p:cNvSpPr/>
          <p:nvPr/>
        </p:nvSpPr>
        <p:spPr>
          <a:xfrm>
            <a:off x="-4155447" y="1371920"/>
            <a:ext cx="1431150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A tentative schedule for the project is given below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318832B-DDEF-4B6D-B949-4A40C60BCACE}"/>
              </a:ext>
            </a:extLst>
          </p:cNvPr>
          <p:cNvSpPr/>
          <p:nvPr/>
        </p:nvSpPr>
        <p:spPr>
          <a:xfrm>
            <a:off x="5929691" y="920388"/>
            <a:ext cx="5398216" cy="494471"/>
          </a:xfrm>
          <a:prstGeom prst="wedgeRectCallout">
            <a:avLst>
              <a:gd name="adj1" fmla="val -66547"/>
              <a:gd name="adj2" fmla="val -97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2 developers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9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3BBF-9E49-4EF4-BBE6-936EEC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 and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5E1F-FAA8-44D9-B286-72945782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752964"/>
          </a:xfrm>
        </p:spPr>
        <p:txBody>
          <a:bodyPr>
            <a:normAutofit/>
          </a:bodyPr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and </a:t>
            </a:r>
            <a:r>
              <a:rPr lang="de-DE" dirty="0" err="1"/>
              <a:t>research</a:t>
            </a:r>
            <a:r>
              <a:rPr lang="de-DE" dirty="0"/>
              <a:t> : XGB Regression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gave</a:t>
            </a:r>
            <a:r>
              <a:rPr lang="de-DE" dirty="0"/>
              <a:t> a 67%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preidction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.</a:t>
            </a:r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was </a:t>
            </a:r>
            <a:r>
              <a:rPr lang="de-DE" dirty="0" err="1"/>
              <a:t>predicted</a:t>
            </a:r>
            <a:r>
              <a:rPr lang="de-DE" dirty="0"/>
              <a:t> in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categories,region</a:t>
            </a:r>
            <a:r>
              <a:rPr lang="de-DE" dirty="0"/>
              <a:t> and </a:t>
            </a:r>
            <a:r>
              <a:rPr lang="de-DE" dirty="0" err="1"/>
              <a:t>visualizations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. </a:t>
            </a:r>
          </a:p>
          <a:p>
            <a:r>
              <a:rPr lang="de-DE" dirty="0" err="1"/>
              <a:t>Accoring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variations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lvl="1"/>
            <a:r>
              <a:rPr lang="de-DE" dirty="0"/>
              <a:t> November &gt; </a:t>
            </a:r>
            <a:r>
              <a:rPr lang="de-DE" dirty="0" err="1"/>
              <a:t>December</a:t>
            </a:r>
            <a:r>
              <a:rPr lang="de-DE" dirty="0"/>
              <a:t> &gt; June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24000" lvl="1" indent="0">
              <a:buNone/>
            </a:pPr>
            <a:endParaRPr lang="de-DE" dirty="0"/>
          </a:p>
          <a:p>
            <a:pPr marL="324000" lvl="1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de-DE" b="1" dirty="0"/>
              <a:t>Scope</a:t>
            </a:r>
            <a:r>
              <a:rPr lang="de-DE" dirty="0"/>
              <a:t>: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Timeseries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,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seasonality</a:t>
            </a:r>
            <a:r>
              <a:rPr lang="de-DE" dirty="0"/>
              <a:t> and </a:t>
            </a:r>
            <a:r>
              <a:rPr lang="de-DE" dirty="0" err="1"/>
              <a:t>stationarity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Performance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de-DE" dirty="0"/>
          </a:p>
          <a:p>
            <a:pPr marL="324000" lvl="1" indent="0">
              <a:buNone/>
            </a:pPr>
            <a:endParaRPr lang="de-D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D08FF0-BFCD-4099-8673-C5F0AC4EE1AE}"/>
              </a:ext>
            </a:extLst>
          </p:cNvPr>
          <p:cNvSpPr txBox="1"/>
          <p:nvPr/>
        </p:nvSpPr>
        <p:spPr>
          <a:xfrm>
            <a:off x="1251751" y="3928064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Technology			 Technology			Tech</a:t>
            </a:r>
          </a:p>
          <a:p>
            <a:r>
              <a:rPr lang="de-DE" dirty="0" err="1"/>
              <a:t>Furniture</a:t>
            </a:r>
            <a:r>
              <a:rPr lang="de-DE" dirty="0"/>
              <a:t>			&gt;	 Office </a:t>
            </a:r>
            <a:r>
              <a:rPr lang="de-DE" dirty="0" err="1"/>
              <a:t>Supplies</a:t>
            </a:r>
            <a:r>
              <a:rPr lang="de-DE" dirty="0"/>
              <a:t> 	&gt;	Office		</a:t>
            </a:r>
          </a:p>
          <a:p>
            <a:r>
              <a:rPr lang="de-DE" dirty="0"/>
              <a:t>Office </a:t>
            </a:r>
            <a:r>
              <a:rPr lang="de-DE" dirty="0" err="1"/>
              <a:t>Supplies</a:t>
            </a:r>
            <a:r>
              <a:rPr lang="de-DE" dirty="0"/>
              <a:t>		</a:t>
            </a:r>
            <a:r>
              <a:rPr lang="de-DE" dirty="0" err="1"/>
              <a:t>Furniture</a:t>
            </a:r>
            <a:r>
              <a:rPr lang="de-DE" dirty="0"/>
              <a:t>				</a:t>
            </a:r>
            <a:r>
              <a:rPr lang="de-DE" dirty="0" err="1"/>
              <a:t>Furniture</a:t>
            </a:r>
            <a:endParaRPr lang="de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B334C4-8832-42F1-9D06-83FAC9CBE6D4}"/>
              </a:ext>
            </a:extLst>
          </p:cNvPr>
          <p:cNvSpPr txBox="1"/>
          <p:nvPr/>
        </p:nvSpPr>
        <p:spPr>
          <a:xfrm>
            <a:off x="1251751" y="4946602"/>
            <a:ext cx="4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EMEA  &gt; Canada, </a:t>
            </a:r>
            <a:r>
              <a:rPr lang="de-DE" dirty="0" err="1"/>
              <a:t>Southeast</a:t>
            </a:r>
            <a:r>
              <a:rPr lang="de-DE" dirty="0"/>
              <a:t> Asia &gt; South, </a:t>
            </a:r>
            <a:r>
              <a:rPr lang="de-DE" dirty="0" err="1"/>
              <a:t>Africa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7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6B233-528B-42FD-9025-A99540C4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F7C-2608-49AA-9587-DD5C2D3E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CRISP DM: Business Understanding</a:t>
            </a:r>
          </a:p>
          <a:p>
            <a:r>
              <a:rPr lang="de-DE" dirty="0"/>
              <a:t>Data Understanding and Description</a:t>
            </a:r>
          </a:p>
          <a:p>
            <a:r>
              <a:rPr lang="de-DE" dirty="0"/>
              <a:t>Data Preperation</a:t>
            </a:r>
          </a:p>
          <a:p>
            <a:r>
              <a:rPr lang="de-DE" dirty="0"/>
              <a:t>Design Architecture</a:t>
            </a:r>
          </a:p>
          <a:p>
            <a:r>
              <a:rPr lang="de-DE" dirty="0"/>
              <a:t>Feature Engineering and Modelling</a:t>
            </a:r>
          </a:p>
          <a:p>
            <a:r>
              <a:rPr lang="de-DE" dirty="0"/>
              <a:t>MLFlow UI</a:t>
            </a:r>
          </a:p>
          <a:p>
            <a:r>
              <a:rPr lang="de-DE" dirty="0"/>
              <a:t>Evaluation and Results</a:t>
            </a:r>
          </a:p>
          <a:p>
            <a:r>
              <a:rPr lang="de-DE" dirty="0"/>
              <a:t>Conclusion and Future Work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208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DD1ED9-7847-4E1F-8455-6A5ECF646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3DFEF-67D3-4CCE-BFE8-397D542A4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4445D-D137-4867-B463-009D641E9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0D46F-EE5E-4AF1-A8B9-B9948FF6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B656-A3C2-4EA7-92C0-B69DAD9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2" y="1005839"/>
            <a:ext cx="6432313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Thank you </a:t>
            </a:r>
            <a:r>
              <a:rPr lang="en-US" sz="6000" dirty="0">
                <a:solidFill>
                  <a:schemeClr val="tx2"/>
                </a:solidFill>
                <a:sym typeface="Wingdings" panose="05000000000000000000" pitchFamily="2" charset="2"/>
              </a:rPr>
              <a:t> 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71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F91F-AA5A-4FF4-AD76-F1CFCCC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0B77-762A-4608-BF9C-C4833762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Goal: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in different </a:t>
            </a:r>
            <a:r>
              <a:rPr lang="de-DE" dirty="0" err="1"/>
              <a:t>regions</a:t>
            </a:r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and Implement a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in </a:t>
            </a:r>
            <a:r>
              <a:rPr lang="de-DE" dirty="0" err="1"/>
              <a:t>pre-sales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. </a:t>
            </a:r>
          </a:p>
          <a:p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mining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: Regression Problem</a:t>
            </a:r>
          </a:p>
          <a:p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: </a:t>
            </a:r>
            <a:r>
              <a:rPr lang="de-DE" dirty="0" err="1"/>
              <a:t>Improve</a:t>
            </a:r>
            <a:r>
              <a:rPr lang="de-DE" dirty="0"/>
              <a:t> Customer </a:t>
            </a:r>
            <a:r>
              <a:rPr lang="de-DE" dirty="0" err="1"/>
              <a:t>Satisfaction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Technology:</a:t>
            </a:r>
          </a:p>
          <a:p>
            <a:r>
              <a:rPr lang="de-DE" dirty="0"/>
              <a:t>Python</a:t>
            </a:r>
          </a:p>
          <a:p>
            <a:r>
              <a:rPr lang="de-DE" dirty="0"/>
              <a:t>MLFlow</a:t>
            </a:r>
          </a:p>
          <a:p>
            <a:r>
              <a:rPr lang="de-DE" dirty="0"/>
              <a:t>Machine Learning Libraries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30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C55A-CF9A-49D1-B34F-7980FFE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42AA-DF30-4C40-B9A7-325FCDEB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 Source- </a:t>
            </a:r>
            <a:r>
              <a:rPr lang="de-DE" dirty="0" err="1"/>
              <a:t>Kaggle</a:t>
            </a:r>
            <a:r>
              <a:rPr lang="de-DE" dirty="0"/>
              <a:t> Repository:  </a:t>
            </a:r>
            <a:r>
              <a:rPr lang="de-DE" dirty="0">
                <a:hlinkClick r:id="rId2"/>
              </a:rPr>
              <a:t>https://www.kaggle.com/apoorvaappz/global-super-store-dataset</a:t>
            </a:r>
            <a:endParaRPr lang="de-DE" dirty="0"/>
          </a:p>
          <a:p>
            <a:r>
              <a:rPr lang="de-DE" dirty="0" err="1"/>
              <a:t>No.of.records</a:t>
            </a:r>
            <a:r>
              <a:rPr lang="de-DE" dirty="0"/>
              <a:t>: 51290</a:t>
            </a:r>
          </a:p>
          <a:p>
            <a:r>
              <a:rPr lang="de-DE" dirty="0" err="1"/>
              <a:t>No.of.columns</a:t>
            </a:r>
            <a:r>
              <a:rPr lang="de-DE" dirty="0"/>
              <a:t>: 24</a:t>
            </a:r>
          </a:p>
          <a:p>
            <a:r>
              <a:rPr lang="de-DE" dirty="0" err="1"/>
              <a:t>Possess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and </a:t>
            </a:r>
            <a:r>
              <a:rPr lang="de-DE" dirty="0" err="1"/>
              <a:t>Categorical</a:t>
            </a:r>
            <a:r>
              <a:rPr lang="de-DE" dirty="0"/>
              <a:t> variables. </a:t>
            </a:r>
          </a:p>
          <a:p>
            <a:r>
              <a:rPr lang="de-DE" dirty="0"/>
              <a:t>Target Variable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: `</a:t>
            </a:r>
            <a:r>
              <a:rPr lang="de-DE" dirty="0" err="1"/>
              <a:t>Quantity</a:t>
            </a:r>
            <a:r>
              <a:rPr lang="de-DE" dirty="0"/>
              <a:t>´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 </a:t>
            </a:r>
          </a:p>
          <a:p>
            <a:r>
              <a:rPr lang="de-DE" dirty="0"/>
              <a:t>Data </a:t>
            </a:r>
            <a:r>
              <a:rPr lang="de-DE" dirty="0" err="1"/>
              <a:t>Granularity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: </a:t>
            </a:r>
            <a:r>
              <a:rPr lang="de-DE" dirty="0" err="1"/>
              <a:t>Product</a:t>
            </a:r>
            <a:r>
              <a:rPr lang="de-DE" dirty="0"/>
              <a:t> Level.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82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9CF-3F3E-4811-84C6-7D83583F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63E5-810D-4B5B-A059-448E3D58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8" y="2064331"/>
            <a:ext cx="11425285" cy="4656981"/>
          </a:xfrm>
        </p:spPr>
        <p:txBody>
          <a:bodyPr>
            <a:normAutofit/>
          </a:bodyPr>
          <a:lstStyle/>
          <a:p>
            <a:r>
              <a:rPr lang="de-DE" dirty="0"/>
              <a:t>Data </a:t>
            </a:r>
            <a:r>
              <a:rPr lang="de-DE" dirty="0" err="1"/>
              <a:t>Selection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Dropped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relevant </a:t>
            </a:r>
            <a:r>
              <a:rPr lang="de-DE" dirty="0" err="1"/>
              <a:t>for</a:t>
            </a:r>
            <a:r>
              <a:rPr lang="de-DE" dirty="0"/>
              <a:t> Business Use </a:t>
            </a:r>
            <a:r>
              <a:rPr lang="de-DE" dirty="0" err="1"/>
              <a:t>case</a:t>
            </a:r>
            <a:r>
              <a:rPr lang="de-DE" dirty="0"/>
              <a:t>: (Customer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Row</a:t>
            </a:r>
            <a:r>
              <a:rPr lang="de-DE" dirty="0"/>
              <a:t> ID, Order ID, Customer ID, Customer Name, City, State, Country, Postal code. </a:t>
            </a:r>
          </a:p>
          <a:p>
            <a:r>
              <a:rPr lang="de-DE" dirty="0"/>
              <a:t>Data </a:t>
            </a:r>
            <a:r>
              <a:rPr lang="de-DE" dirty="0" err="1"/>
              <a:t>Cleaning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Dropped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, </a:t>
            </a:r>
            <a:r>
              <a:rPr lang="de-DE" dirty="0" err="1"/>
              <a:t>NAN‘s</a:t>
            </a:r>
            <a:r>
              <a:rPr lang="de-DE" dirty="0"/>
              <a:t> in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/>
              <a:t>Feature </a:t>
            </a:r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New variables: Order </a:t>
            </a:r>
            <a:r>
              <a:rPr lang="de-DE" dirty="0" err="1"/>
              <a:t>Month</a:t>
            </a:r>
            <a:r>
              <a:rPr lang="de-DE" dirty="0"/>
              <a:t>, Price, Days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ship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Pearsons Feature </a:t>
            </a:r>
            <a:r>
              <a:rPr lang="de-DE" dirty="0" err="1"/>
              <a:t>Correlation</a:t>
            </a:r>
            <a:r>
              <a:rPr lang="de-DE" dirty="0"/>
              <a:t>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Preprocesing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/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.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type. </a:t>
            </a:r>
          </a:p>
          <a:p>
            <a:pPr marL="3240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4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62E326-66E5-48A2-9450-BAD2B0D6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87D5-86FF-4792-8DCD-1A899BA8B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FE91-9D5B-47CA-B742-C13DD32A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de-DE" dirty="0"/>
              <a:t>DESIGN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F797D-6563-4620-A9F1-ACD5F253A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17597C-7677-43CD-83E0-1FE7F1C9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2B5A5-A49D-4D46-82D2-3F091280F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2351DE-6181-4DB1-A65B-2D4CB81C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931" y="1076325"/>
            <a:ext cx="6486525" cy="4962525"/>
          </a:xfrm>
        </p:spPr>
      </p:pic>
    </p:spTree>
    <p:extLst>
      <p:ext uri="{BB962C8B-B14F-4D97-AF65-F5344CB8AC3E}">
        <p14:creationId xmlns:p14="http://schemas.microsoft.com/office/powerpoint/2010/main" val="367719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6BC0-7C06-42AA-9A49-C5341AB4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9F08E-95FC-4898-9CF8-827F505B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check how many variables / fields are correlated.</a:t>
            </a:r>
          </a:p>
          <a:p>
            <a:r>
              <a:rPr lang="en-US" dirty="0">
                <a:solidFill>
                  <a:schemeClr val="bg1"/>
                </a:solidFill>
              </a:rPr>
              <a:t>For a good model, its better to always have uncorrelated features. </a:t>
            </a:r>
          </a:p>
          <a:p>
            <a:r>
              <a:rPr lang="en-US" dirty="0">
                <a:solidFill>
                  <a:schemeClr val="bg1"/>
                </a:solidFill>
              </a:rPr>
              <a:t>How to find 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value &gt; 0.6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 Highly correlated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So here ‘Price’ and ‘Sales’ are highly correlated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7143BD92-08A2-49F1-A7BC-EDCEC751C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11667"/>
          <a:stretch/>
        </p:blipFill>
        <p:spPr>
          <a:xfrm>
            <a:off x="4237834" y="258529"/>
            <a:ext cx="7866186" cy="60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16BC0-7C06-42AA-9A49-C5341AB4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A9F08E-95FC-4898-9CF8-827F505B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plot shows the important variables from XGB feature importance function.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A22FE-7319-4875-BFAF-F50EE487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05" y="1342840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CBEC-DF76-4710-82E5-F4C4CC30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de-DE" sz="3200" dirty="0" err="1">
                <a:solidFill>
                  <a:srgbClr val="FFFFFF"/>
                </a:solidFill>
              </a:rPr>
              <a:t>Implemented</a:t>
            </a:r>
            <a:r>
              <a:rPr lang="de-DE" sz="3200" dirty="0">
                <a:solidFill>
                  <a:srgbClr val="FFFFFF"/>
                </a:solidFill>
              </a:rPr>
              <a:t> </a:t>
            </a:r>
            <a:r>
              <a:rPr lang="de-DE" sz="3200" dirty="0" err="1">
                <a:solidFill>
                  <a:srgbClr val="FFFFFF"/>
                </a:solidFill>
              </a:rPr>
              <a:t>flow</a:t>
            </a:r>
            <a:r>
              <a:rPr lang="de-DE" sz="3200" dirty="0">
                <a:solidFill>
                  <a:srgbClr val="FFFFFF"/>
                </a:solidFill>
              </a:rPr>
              <a:t> </a:t>
            </a:r>
            <a:r>
              <a:rPr lang="de-DE" sz="3200" dirty="0" err="1">
                <a:solidFill>
                  <a:srgbClr val="FFFFFF"/>
                </a:solidFill>
              </a:rPr>
              <a:t>Diagram</a:t>
            </a:r>
            <a:br>
              <a:rPr lang="de-DE" sz="3200" dirty="0">
                <a:solidFill>
                  <a:srgbClr val="FFFFFF"/>
                </a:solidFill>
              </a:rPr>
            </a:br>
            <a:endParaRPr lang="de-DE" sz="3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295E4-699F-4AF9-82D6-5199680E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999" y="85932"/>
            <a:ext cx="6367419" cy="6657768"/>
          </a:xfrm>
        </p:spPr>
      </p:pic>
    </p:spTree>
    <p:extLst>
      <p:ext uri="{BB962C8B-B14F-4D97-AF65-F5344CB8AC3E}">
        <p14:creationId xmlns:p14="http://schemas.microsoft.com/office/powerpoint/2010/main" val="4078998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20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Wingdings 2</vt:lpstr>
      <vt:lpstr>Dividend</vt:lpstr>
      <vt:lpstr>Machine learning Solution</vt:lpstr>
      <vt:lpstr>AGENDA</vt:lpstr>
      <vt:lpstr>Business Understanding</vt:lpstr>
      <vt:lpstr>DATA UNDERSTANDING</vt:lpstr>
      <vt:lpstr>DATA PREPERATION</vt:lpstr>
      <vt:lpstr>DESIGN ARCHITECTURE</vt:lpstr>
      <vt:lpstr>Feature Correlation</vt:lpstr>
      <vt:lpstr>Feature Importance</vt:lpstr>
      <vt:lpstr>Implemented flow Diagram </vt:lpstr>
      <vt:lpstr>Modelling Algorithms </vt:lpstr>
      <vt:lpstr>MLFLOW</vt:lpstr>
      <vt:lpstr>MLFLOW TRACKING UI </vt:lpstr>
      <vt:lpstr>Comparing 2 runs in mlflow : params, metrics are visualized for 2 different models(XGB &amp; RF)</vt:lpstr>
      <vt:lpstr>Evaluation and Results</vt:lpstr>
      <vt:lpstr>VisualizatioN 1: By Category</vt:lpstr>
      <vt:lpstr>Visualization 2 :  By Region</vt:lpstr>
      <vt:lpstr>Visualization BY: ORDER MONTH, Region, Category </vt:lpstr>
      <vt:lpstr>Project Plan / Time Plan  </vt:lpstr>
      <vt:lpstr>Conclusion and future scope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Solution</dc:title>
  <dc:creator>Sunitha Radhakrishnan</dc:creator>
  <cp:lastModifiedBy>Sunitha Radhakrishnan</cp:lastModifiedBy>
  <cp:revision>3</cp:revision>
  <dcterms:created xsi:type="dcterms:W3CDTF">2020-12-19T23:45:19Z</dcterms:created>
  <dcterms:modified xsi:type="dcterms:W3CDTF">2020-12-19T23:56:14Z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iteId">
    <vt:lpwstr>fcb2b37b-5da0-466b-9b83-0014b67a7c78</vt:lpwstr>
  </property>
  <property fmtid="{D5CDD505-2E9C-101B-9397-08002B2CF9AE}" pid="4" name="MSIP_Label_2c76c141-ac86-40e5-abf2-c6f60e474cee_Owner">
    <vt:lpwstr>sunitha.radhakrishnan@bayer.com</vt:lpwstr>
  </property>
  <property fmtid="{D5CDD505-2E9C-101B-9397-08002B2CF9AE}" pid="5" name="MSIP_Label_2c76c141-ac86-40e5-abf2-c6f60e474cee_SetDate">
    <vt:lpwstr>2020-12-19T23:56:14.1158609Z</vt:lpwstr>
  </property>
  <property fmtid="{D5CDD505-2E9C-101B-9397-08002B2CF9AE}" pid="6" name="MSIP_Label_2c76c141-ac86-40e5-abf2-c6f60e474cee_Name">
    <vt:lpwstr>RESTRICTED</vt:lpwstr>
  </property>
  <property fmtid="{D5CDD505-2E9C-101B-9397-08002B2CF9AE}" pid="7" name="MSIP_Label_2c76c141-ac86-40e5-abf2-c6f60e474cee_Application">
    <vt:lpwstr>Microsoft Azure Information Protection</vt:lpwstr>
  </property>
  <property fmtid="{D5CDD505-2E9C-101B-9397-08002B2CF9AE}" pid="8" name="MSIP_Label_2c76c141-ac86-40e5-abf2-c6f60e474cee_Extended_MSFT_Method">
    <vt:lpwstr>Automatic</vt:lpwstr>
  </property>
  <property fmtid="{D5CDD505-2E9C-101B-9397-08002B2CF9AE}" pid="9" name="Sensitivity">
    <vt:lpwstr>RESTRICTED</vt:lpwstr>
  </property>
</Properties>
</file>