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9"/>
  </p:notesMasterIdLst>
  <p:sldIdLst>
    <p:sldId id="268" r:id="rId2"/>
    <p:sldId id="269" r:id="rId3"/>
    <p:sldId id="260" r:id="rId4"/>
    <p:sldId id="270" r:id="rId5"/>
    <p:sldId id="259" r:id="rId6"/>
    <p:sldId id="263" r:id="rId7"/>
    <p:sldId id="262" r:id="rId8"/>
    <p:sldId id="258" r:id="rId9"/>
    <p:sldId id="261" r:id="rId10"/>
    <p:sldId id="264" r:id="rId11"/>
    <p:sldId id="256" r:id="rId12"/>
    <p:sldId id="266" r:id="rId13"/>
    <p:sldId id="273" r:id="rId14"/>
    <p:sldId id="271" r:id="rId15"/>
    <p:sldId id="267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7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E77EC-3DBD-49C9-9E85-25BB59AD48C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6E0E1-8FFB-4E60-A31D-5EA6B5FA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3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31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51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5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1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88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A973-4BEC-4FA1-9032-788D80544101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26B5B7-9023-4DA3-8D88-8046E2F2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S6EEUVZGL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ew-keys.azurewebsites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nnorth.net/introducing-bdd/" TargetMode="External"/><Relationship Id="rId2" Type="http://schemas.openxmlformats.org/officeDocument/2006/relationships/hyperlink" Target="https://inviqa.com/blog/bdd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dernanalyst.com/Resources/Articles/tabid/115/ID/3810/Gherkin-for-Business-Analysts.asp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48C8-5C1A-484B-A4B5-BBE0041A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50605"/>
            <a:ext cx="8915400" cy="506061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NZ" sz="5900" b="1" i="1" dirty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NZ" sz="6500" b="1" i="1" dirty="0">
                <a:latin typeface="Baskerville Old Face" panose="02020602080505020303" pitchFamily="18" charset="0"/>
              </a:rPr>
              <a:t>Behaviour Driven Development</a:t>
            </a:r>
          </a:p>
          <a:p>
            <a:pPr marL="0" indent="0" algn="ctr">
              <a:buNone/>
            </a:pPr>
            <a:r>
              <a:rPr lang="en-NZ" sz="6500" b="1" i="1" dirty="0">
                <a:latin typeface="Baskerville Old Face" panose="02020602080505020303" pitchFamily="18" charset="0"/>
              </a:rPr>
              <a:t>(BDD)</a:t>
            </a:r>
          </a:p>
          <a:p>
            <a:pPr marL="0" indent="0">
              <a:buNone/>
            </a:pPr>
            <a:endParaRPr lang="en-NZ" sz="4000" dirty="0"/>
          </a:p>
          <a:p>
            <a:pPr marL="0" indent="0">
              <a:buNone/>
            </a:pPr>
            <a:endParaRPr lang="en-NZ" sz="4000" dirty="0"/>
          </a:p>
          <a:p>
            <a:pPr marL="3543300" lvl="8" indent="0">
              <a:buNone/>
            </a:pPr>
            <a:r>
              <a:rPr lang="en-NZ" sz="3400" dirty="0"/>
              <a:t>				</a:t>
            </a:r>
            <a:r>
              <a:rPr lang="en-NZ" sz="2100" dirty="0"/>
              <a:t>	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8129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947B-EDE0-4F7D-9E5A-B418B334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658679"/>
            <a:ext cx="8915400" cy="4316339"/>
          </a:xfrm>
        </p:spPr>
        <p:txBody>
          <a:bodyPr/>
          <a:lstStyle/>
          <a:p>
            <a:pPr marL="0" indent="0">
              <a:buNone/>
            </a:pPr>
            <a:r>
              <a:rPr lang="en-NZ" sz="2500" b="1" dirty="0"/>
              <a:t>Best practice to write scenarios</a:t>
            </a:r>
          </a:p>
          <a:p>
            <a:r>
              <a:rPr lang="en-NZ" dirty="0"/>
              <a:t>Three Amigos   - Business Analysts, Developers and Testers are involved in discussions to write stories</a:t>
            </a:r>
          </a:p>
          <a:p>
            <a:endParaRPr lang="en-NZ" dirty="0"/>
          </a:p>
          <a:p>
            <a:r>
              <a:rPr lang="en-NZ" dirty="0"/>
              <a:t>Business Analysts -  specifies behaviours they want in the system</a:t>
            </a:r>
          </a:p>
          <a:p>
            <a:endParaRPr lang="en-NZ" dirty="0"/>
          </a:p>
          <a:p>
            <a:r>
              <a:rPr lang="en-NZ" dirty="0"/>
              <a:t>Developers -  asks questions based on their understanding and add additional behaviours from development perspective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Testers  - decides on which system behaviours the acceptance tests will be written</a:t>
            </a:r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91C02625-2DFA-4AE3-8B00-7E41C346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1918"/>
          </a:xfrm>
        </p:spPr>
        <p:txBody>
          <a:bodyPr>
            <a:normAutofit fontScale="90000"/>
          </a:bodyPr>
          <a:lstStyle/>
          <a:p>
            <a:r>
              <a:rPr lang="en-NZ" b="1" dirty="0"/>
              <a:t>Implementation								      </a:t>
            </a:r>
            <a:r>
              <a:rPr lang="en-NZ" b="1" i="1" dirty="0"/>
              <a:t>Cont.…</a:t>
            </a:r>
            <a:r>
              <a:rPr lang="en-NZ" b="1" dirty="0"/>
              <a:t>	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067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53318-9CE7-4D24-8CD3-18ABD5A3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BDD –Benefits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DCE5E-2D49-46B7-9541-EDAD47F2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8679"/>
            <a:ext cx="8915400" cy="4252543"/>
          </a:xfrm>
        </p:spPr>
        <p:txBody>
          <a:bodyPr>
            <a:normAutofit/>
          </a:bodyPr>
          <a:lstStyle/>
          <a:p>
            <a:r>
              <a:rPr lang="en-NZ" dirty="0"/>
              <a:t>Strong collaboration</a:t>
            </a:r>
          </a:p>
          <a:p>
            <a:r>
              <a:rPr lang="en-NZ" dirty="0"/>
              <a:t>High visibility</a:t>
            </a:r>
          </a:p>
          <a:p>
            <a:r>
              <a:rPr lang="en-NZ" dirty="0"/>
              <a:t>Follows business value</a:t>
            </a:r>
          </a:p>
          <a:p>
            <a:r>
              <a:rPr lang="en-NZ" dirty="0"/>
              <a:t>Helps lower costs &amp; reduces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8CF3-7816-4A8B-AD00-8943E833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BDD Tools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5CE7-C76D-4A56-8F73-E5149500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56" y="1648047"/>
            <a:ext cx="9069756" cy="4263175"/>
          </a:xfrm>
        </p:spPr>
        <p:txBody>
          <a:bodyPr/>
          <a:lstStyle/>
          <a:p>
            <a:r>
              <a:rPr lang="en-NZ" dirty="0"/>
              <a:t>Specflow, Cucumber, </a:t>
            </a:r>
            <a:r>
              <a:rPr lang="en-NZ" dirty="0" err="1"/>
              <a:t>EasyB</a:t>
            </a:r>
            <a:r>
              <a:rPr lang="en-NZ" dirty="0"/>
              <a:t>, Jdave,Concordion, </a:t>
            </a:r>
            <a:r>
              <a:rPr lang="en-NZ" dirty="0" err="1"/>
              <a:t>jbehave</a:t>
            </a:r>
            <a:r>
              <a:rPr lang="en-NZ" dirty="0"/>
              <a:t>,</a:t>
            </a:r>
          </a:p>
          <a:p>
            <a:pPr marL="0" indent="0">
              <a:buNone/>
            </a:pPr>
            <a:endParaRPr lang="en-NZ" sz="3000" b="1" dirty="0"/>
          </a:p>
          <a:p>
            <a:pPr marL="0" indent="0">
              <a:buNone/>
            </a:pPr>
            <a:r>
              <a:rPr lang="en-NZ" sz="2500" dirty="0"/>
              <a:t>Specflow : </a:t>
            </a:r>
          </a:p>
          <a:p>
            <a:r>
              <a:rPr lang="en-NZ" dirty="0"/>
              <a:t>It is testing framework to supports BDD</a:t>
            </a:r>
          </a:p>
          <a:p>
            <a:r>
              <a:rPr lang="en-NZ" dirty="0"/>
              <a:t>It lets us to write stories/behaviours of application in the Gherkin language</a:t>
            </a:r>
          </a:p>
          <a:p>
            <a:r>
              <a:rPr lang="en-NZ" dirty="0"/>
              <a:t>It runs on the Nunit .</a:t>
            </a:r>
          </a:p>
          <a:p>
            <a:r>
              <a:rPr lang="en-NZ" dirty="0"/>
              <a:t>All BDD tools needs unit test adapter to convert the scenarios into the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2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3A946ABA-6C5F-4E93-A32E-AF053835094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47824" y="825352"/>
            <a:ext cx="9056874" cy="50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3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C5D9-527A-42D9-BD03-3A623A02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BDD Example in Specflow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17BA-9171-4934-8D14-CB4E592F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386" y="1905000"/>
            <a:ext cx="9027226" cy="4006222"/>
          </a:xfrm>
        </p:spPr>
        <p:txBody>
          <a:bodyPr/>
          <a:lstStyle/>
          <a:p>
            <a:r>
              <a:rPr lang="en-NZ" dirty="0"/>
              <a:t>Demo  - Adding new property by a owner</a:t>
            </a:r>
          </a:p>
          <a:p>
            <a:pPr lvl="1"/>
            <a:r>
              <a:rPr lang="en-US" dirty="0">
                <a:hlinkClick r:id="rId2"/>
              </a:rPr>
              <a:t>http://new-keys.azurewebsites.net/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7F3D-33EF-4F05-ABAE-AB33B516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388"/>
          </a:xfrm>
        </p:spPr>
        <p:txBody>
          <a:bodyPr/>
          <a:lstStyle/>
          <a:p>
            <a:r>
              <a:rPr lang="en-NZ" b="1" dirty="0"/>
              <a:t>Try it 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BEAD-5DD3-41EC-946D-7D5DCC59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516"/>
            <a:ext cx="8915400" cy="4305706"/>
          </a:xfrm>
        </p:spPr>
        <p:txBody>
          <a:bodyPr/>
          <a:lstStyle/>
          <a:p>
            <a:r>
              <a:rPr lang="en-NZ" dirty="0"/>
              <a:t>Add Tenant  feature and its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7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E06A-3FAE-4C12-90D4-17482AB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087F-7962-4A55-9B50-5DDBBDFE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https://inviqa.com/blog/bdd-guide</a:t>
            </a:r>
            <a:endParaRPr lang="en-US" dirty="0"/>
          </a:p>
          <a:p>
            <a:endParaRPr lang="en-NZ" dirty="0"/>
          </a:p>
          <a:p>
            <a:r>
              <a:rPr lang="en-US" dirty="0">
                <a:hlinkClick r:id="rId3"/>
              </a:rPr>
              <a:t>https://dannorth.net/introducing-bdd/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http://www.modernanalyst.com/Resources/Articles/tabid/115/ID/3810/Gherkin-for-Business-Analysts.aspx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9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B56F-EB02-4EF1-9BD7-0511D347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6000" dirty="0"/>
              <a:t>Thank 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8059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3444-9FBB-4608-B138-2C3D2DFC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081"/>
          </a:xfrm>
        </p:spPr>
        <p:txBody>
          <a:bodyPr/>
          <a:lstStyle/>
          <a:p>
            <a:r>
              <a:rPr lang="en-NZ" b="1" dirty="0"/>
              <a:t>Agenda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05ED-442B-425B-B0A8-1BA37BFD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042" y="1818167"/>
            <a:ext cx="9335570" cy="4093055"/>
          </a:xfrm>
        </p:spPr>
        <p:txBody>
          <a:bodyPr/>
          <a:lstStyle/>
          <a:p>
            <a:r>
              <a:rPr lang="en-NZ" dirty="0"/>
              <a:t>Introduction to BDD</a:t>
            </a:r>
          </a:p>
          <a:p>
            <a:r>
              <a:rPr lang="en-NZ" dirty="0"/>
              <a:t>Why BDD?</a:t>
            </a:r>
          </a:p>
          <a:p>
            <a:r>
              <a:rPr lang="en-NZ" dirty="0"/>
              <a:t>Implementation</a:t>
            </a:r>
          </a:p>
          <a:p>
            <a:r>
              <a:rPr lang="en-NZ" dirty="0"/>
              <a:t>Advantages of BDD</a:t>
            </a:r>
          </a:p>
          <a:p>
            <a:r>
              <a:rPr lang="en-NZ" dirty="0"/>
              <a:t>BDD tools</a:t>
            </a:r>
          </a:p>
          <a:p>
            <a:r>
              <a:rPr lang="en-NZ" dirty="0"/>
              <a:t>BDD Example in Specflow</a:t>
            </a:r>
          </a:p>
          <a:p>
            <a:r>
              <a:rPr lang="en-NZ" dirty="0"/>
              <a:t>Exercise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F09B-0123-4582-AB89-8A664B78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6346"/>
          </a:xfrm>
        </p:spPr>
        <p:txBody>
          <a:bodyPr/>
          <a:lstStyle/>
          <a:p>
            <a:r>
              <a:rPr lang="en-NZ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633A-FFEF-4B59-BE2D-9C30D812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0456"/>
            <a:ext cx="8915400" cy="4390766"/>
          </a:xfrm>
        </p:spPr>
        <p:txBody>
          <a:bodyPr/>
          <a:lstStyle/>
          <a:p>
            <a:endParaRPr lang="en-NZ" dirty="0"/>
          </a:p>
          <a:p>
            <a:pPr marL="0" indent="0">
              <a:buNone/>
            </a:pPr>
            <a:r>
              <a:rPr lang="en-NZ" sz="2500" dirty="0"/>
              <a:t>BDD definition by Dan North</a:t>
            </a:r>
          </a:p>
          <a:p>
            <a:pPr marL="0" indent="0">
              <a:buNone/>
            </a:pPr>
            <a:endParaRPr lang="en-NZ" b="1" dirty="0"/>
          </a:p>
          <a:p>
            <a:pPr algn="just"/>
            <a:r>
              <a:rPr lang="en-NZ" dirty="0"/>
              <a:t>BDD is a second-generation, outside-in, pull-based, multiple-stakeholder, multiple-scale, high-automation, agile methodology. </a:t>
            </a:r>
          </a:p>
          <a:p>
            <a:pPr marL="0" indent="0">
              <a:buNone/>
            </a:pPr>
            <a:endParaRPr lang="en-NZ" dirty="0"/>
          </a:p>
          <a:p>
            <a:pPr algn="just"/>
            <a:r>
              <a:rPr lang="en-NZ" dirty="0"/>
              <a:t>Using examples at multiple levels to create a shared understanding and surface uncertainty to deliver software that matters.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1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5BFE-DE7A-42F3-A8B1-A8C552A6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Why BDD?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896F-4EF4-4D6B-BD9F-263B0835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63" y="1704994"/>
            <a:ext cx="8915400" cy="3777622"/>
          </a:xfrm>
        </p:spPr>
        <p:txBody>
          <a:bodyPr/>
          <a:lstStyle/>
          <a:p>
            <a:r>
              <a:rPr lang="en-NZ" dirty="0"/>
              <a:t>BDD is evolved  from TDD</a:t>
            </a:r>
          </a:p>
          <a:p>
            <a:r>
              <a:rPr lang="en-NZ" dirty="0"/>
              <a:t>TDD – Test Driven Development  </a:t>
            </a:r>
          </a:p>
          <a:p>
            <a:r>
              <a:rPr lang="en-IN" dirty="0"/>
              <a:t>Test Driven Development encourages  writing test code before developing 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AA2FD5-BA28-4710-831B-6D939A09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847" y="2985884"/>
            <a:ext cx="5656521" cy="281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93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828C-2D15-46A6-A8FE-52356037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713"/>
          </a:xfrm>
        </p:spPr>
        <p:txBody>
          <a:bodyPr/>
          <a:lstStyle/>
          <a:p>
            <a:r>
              <a:rPr lang="en-NZ" b="1" dirty="0"/>
              <a:t>	Why BDD ?                                 </a:t>
            </a:r>
            <a:r>
              <a:rPr lang="en-NZ" sz="2500" b="1" i="1" dirty="0"/>
              <a:t>cont...</a:t>
            </a:r>
            <a:endParaRPr lang="en-US" sz="25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4A26-16C3-430C-878F-2E55892B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7414"/>
            <a:ext cx="8915400" cy="4273808"/>
          </a:xfrm>
        </p:spPr>
        <p:txBody>
          <a:bodyPr/>
          <a:lstStyle/>
          <a:p>
            <a:r>
              <a:rPr lang="en-NZ" dirty="0"/>
              <a:t>Idea is to govern software development by both  technical skill and business interests 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Dan  North created the first BDD framework ‘JBehave’</a:t>
            </a:r>
          </a:p>
          <a:p>
            <a:pPr lvl="1"/>
            <a:r>
              <a:rPr lang="en-NZ" dirty="0"/>
              <a:t>Developed as replacement for Junit (Unit test framework)</a:t>
            </a:r>
          </a:p>
          <a:p>
            <a:pPr lvl="1"/>
            <a:r>
              <a:rPr lang="en-NZ" dirty="0"/>
              <a:t>Removed reference to tests and replaced it with vocabulary  verifying ‘Behaviour’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NZ" dirty="0"/>
              <a:t>Dan North and Chris Matts stated describing acceptance criteria in terms ‘Given-When-Then’ format</a:t>
            </a:r>
          </a:p>
        </p:txBody>
      </p:sp>
    </p:spTree>
    <p:extLst>
      <p:ext uri="{BB962C8B-B14F-4D97-AF65-F5344CB8AC3E}">
        <p14:creationId xmlns:p14="http://schemas.microsoft.com/office/powerpoint/2010/main" val="243338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9C7F-FBAE-4E1D-901C-1AFF10B7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713"/>
          </a:xfrm>
        </p:spPr>
        <p:txBody>
          <a:bodyPr/>
          <a:lstStyle/>
          <a:p>
            <a:r>
              <a:rPr lang="en-NZ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35A0-2CC1-41BA-814D-98E74096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130"/>
            <a:ext cx="8915400" cy="4954772"/>
          </a:xfrm>
        </p:spPr>
        <p:txBody>
          <a:bodyPr/>
          <a:lstStyle/>
          <a:p>
            <a:pPr marL="0" indent="0">
              <a:buNone/>
            </a:pPr>
            <a:endParaRPr lang="en-NZ" sz="2500" b="1" dirty="0"/>
          </a:p>
          <a:p>
            <a:pPr marL="0" indent="0">
              <a:buNone/>
            </a:pPr>
            <a:r>
              <a:rPr lang="en-NZ" sz="2500" b="1" dirty="0"/>
              <a:t>Requirements , User stories &amp; Feature</a:t>
            </a:r>
          </a:p>
          <a:p>
            <a:endParaRPr lang="en-NZ" dirty="0"/>
          </a:p>
          <a:p>
            <a:r>
              <a:rPr lang="en-NZ" dirty="0"/>
              <a:t>Requirements needs to be converted into user stories with  example</a:t>
            </a:r>
          </a:p>
          <a:p>
            <a:r>
              <a:rPr lang="en-NZ" dirty="0"/>
              <a:t>User stories are explained in ‘Role – Feature – Reason ‘ format</a:t>
            </a:r>
          </a:p>
          <a:p>
            <a:r>
              <a:rPr lang="en-NZ" dirty="0"/>
              <a:t>User stories are short and complete description of capabilities from user perspective</a:t>
            </a:r>
          </a:p>
          <a:p>
            <a:r>
              <a:rPr lang="en-NZ" dirty="0"/>
              <a:t>As a &lt;Role&gt;  I want&lt;Feature&gt; so that&lt;reason&gt;</a:t>
            </a:r>
          </a:p>
          <a:p>
            <a:r>
              <a:rPr lang="en-NZ" dirty="0"/>
              <a:t>As a &lt;Who&gt; I want &lt;What&gt;  so that &lt;Why&gt;</a:t>
            </a:r>
          </a:p>
          <a:p>
            <a:r>
              <a:rPr lang="en-NZ" dirty="0" err="1"/>
              <a:t>Eg</a:t>
            </a:r>
            <a:r>
              <a:rPr lang="en-NZ" dirty="0"/>
              <a:t> : </a:t>
            </a:r>
          </a:p>
          <a:p>
            <a:pPr marL="0" indent="0">
              <a:buNone/>
            </a:pPr>
            <a:r>
              <a:rPr lang="en-NZ" dirty="0"/>
              <a:t>         As a  &lt;Owner&gt; I want &lt; to add my properties&gt; so that &lt;I can manage property related details easily&gt;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7DED12-027E-4FF8-BBDE-10C16A4E2560}"/>
              </a:ext>
            </a:extLst>
          </p:cNvPr>
          <p:cNvSpPr txBox="1">
            <a:spLocks/>
          </p:cNvSpPr>
          <p:nvPr/>
        </p:nvSpPr>
        <p:spPr>
          <a:xfrm>
            <a:off x="2745325" y="776511"/>
            <a:ext cx="8911687" cy="6376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b="1" dirty="0"/>
              <a:t>Implementation</a:t>
            </a:r>
            <a:endParaRPr 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36159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C214-E6AB-448B-9FF5-F7CC62A1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471" y="627321"/>
            <a:ext cx="9261142" cy="776178"/>
          </a:xfrm>
        </p:spPr>
        <p:txBody>
          <a:bodyPr/>
          <a:lstStyle/>
          <a:p>
            <a:r>
              <a:rPr lang="en-NZ" b="1" dirty="0"/>
              <a:t>Implementation								</a:t>
            </a:r>
            <a:r>
              <a:rPr lang="en-NZ" sz="1800" b="1" i="1" dirty="0"/>
              <a:t>Cont.…</a:t>
            </a:r>
            <a:r>
              <a:rPr lang="en-NZ" b="1" dirty="0"/>
              <a:t>	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8A67-5909-4ABA-9BCE-89D624434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470" y="1605516"/>
            <a:ext cx="9261142" cy="43057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User stories are  mapped to Features</a:t>
            </a:r>
          </a:p>
          <a:p>
            <a:pPr lvl="1"/>
            <a:r>
              <a:rPr lang="en-NZ" dirty="0" err="1"/>
              <a:t>Eg</a:t>
            </a:r>
            <a:r>
              <a:rPr lang="en-NZ" dirty="0"/>
              <a:t> : As a  &lt;Owner&gt; I want &lt; to add my properties&gt; so that &lt;I can manage property related details easily&gt;    ---story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NZ" dirty="0"/>
              <a:t>Story is mapped to Feature  ‘ Add New Property’</a:t>
            </a:r>
          </a:p>
          <a:p>
            <a:endParaRPr lang="en-NZ" dirty="0"/>
          </a:p>
          <a:p>
            <a:r>
              <a:rPr lang="en-NZ" dirty="0"/>
              <a:t>A feature will have many scenarios  </a:t>
            </a:r>
          </a:p>
          <a:p>
            <a:pPr lvl="1"/>
            <a:r>
              <a:rPr lang="en-NZ" dirty="0"/>
              <a:t>scenario 1: Owner able to add property with Tenant details</a:t>
            </a:r>
          </a:p>
          <a:p>
            <a:pPr lvl="1"/>
            <a:r>
              <a:rPr lang="en-NZ" dirty="0"/>
              <a:t>Scenario 2 : Owner able to add property with out tenant details</a:t>
            </a:r>
          </a:p>
          <a:p>
            <a:pPr lvl="1"/>
            <a:r>
              <a:rPr lang="en-NZ" dirty="0"/>
              <a:t>Scenario 3 : Owner able to add property  with home value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Scenarios are described in Gherkin format</a:t>
            </a:r>
          </a:p>
        </p:txBody>
      </p:sp>
    </p:spTree>
    <p:extLst>
      <p:ext uri="{BB962C8B-B14F-4D97-AF65-F5344CB8AC3E}">
        <p14:creationId xmlns:p14="http://schemas.microsoft.com/office/powerpoint/2010/main" val="26538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9B9D-92F1-4320-A917-003C0B6E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084" y="1360967"/>
            <a:ext cx="9122918" cy="4848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User stories are acceptance criteria – if the system fulfils the acceptance criteria then system behaves correctly</a:t>
            </a:r>
          </a:p>
          <a:p>
            <a:r>
              <a:rPr lang="en-NZ" dirty="0"/>
              <a:t>Dan and Chris  created template to describe acceptance criteria in terms of </a:t>
            </a:r>
            <a:r>
              <a:rPr lang="en-NZ" i="1" dirty="0"/>
              <a:t>scenarios</a:t>
            </a:r>
          </a:p>
          <a:p>
            <a:pPr marL="0" indent="0">
              <a:buNone/>
            </a:pPr>
            <a:r>
              <a:rPr lang="en-NZ" dirty="0"/>
              <a:t>	Given &lt;initial context&gt; When &lt;an event occurs &gt;Then &lt;ensure some outcomes&gt;  </a:t>
            </a:r>
          </a:p>
          <a:p>
            <a:pPr marL="0" indent="0">
              <a:buNone/>
            </a:pPr>
            <a:r>
              <a:rPr lang="en-NZ" dirty="0"/>
              <a:t>E</a:t>
            </a:r>
            <a:r>
              <a:rPr lang="en-US" dirty="0"/>
              <a:t>g :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US" b="1" dirty="0"/>
              <a:t>Given</a:t>
            </a:r>
            <a:r>
              <a:rPr lang="en-US" dirty="0"/>
              <a:t>  </a:t>
            </a:r>
            <a:r>
              <a:rPr lang="en-US" i="1" dirty="0"/>
              <a:t>Owner logged into application 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b="1" dirty="0"/>
              <a:t>When</a:t>
            </a:r>
            <a:r>
              <a:rPr lang="en-NZ" dirty="0"/>
              <a:t> </a:t>
            </a:r>
            <a:r>
              <a:rPr lang="en-NZ" i="1" dirty="0"/>
              <a:t>owner add  new property details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b="1" dirty="0"/>
              <a:t>Then</a:t>
            </a:r>
            <a:r>
              <a:rPr lang="en-NZ" dirty="0"/>
              <a:t>  New </a:t>
            </a:r>
            <a:r>
              <a:rPr lang="en-NZ" i="1" dirty="0"/>
              <a:t>property is added</a:t>
            </a:r>
          </a:p>
          <a:p>
            <a:pPr marL="0" indent="0">
              <a:buNone/>
            </a:pPr>
            <a:r>
              <a:rPr lang="en-NZ" dirty="0"/>
              <a:t>	</a:t>
            </a:r>
            <a:endParaRPr lang="en-NZ" i="1" dirty="0"/>
          </a:p>
          <a:p>
            <a:pPr marL="0" indent="0">
              <a:buNone/>
            </a:pPr>
            <a:endParaRPr lang="en-NZ" i="1" dirty="0"/>
          </a:p>
          <a:p>
            <a:endParaRPr lang="en-US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B702FB-A7D0-42F8-92E2-EE6B1ED8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84" y="623888"/>
            <a:ext cx="9452529" cy="737079"/>
          </a:xfrm>
        </p:spPr>
        <p:txBody>
          <a:bodyPr/>
          <a:lstStyle/>
          <a:p>
            <a:r>
              <a:rPr lang="en-NZ" b="1" dirty="0"/>
              <a:t>Implementation							         	</a:t>
            </a:r>
            <a:r>
              <a:rPr lang="en-NZ" sz="1800" b="1" i="1" dirty="0"/>
              <a:t>Cont.…</a:t>
            </a:r>
            <a:r>
              <a:rPr lang="en-NZ" b="1" dirty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151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C0C9-8C5B-4233-BAE2-EA37D644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3740"/>
            <a:ext cx="8915400" cy="4167482"/>
          </a:xfrm>
        </p:spPr>
        <p:txBody>
          <a:bodyPr/>
          <a:lstStyle/>
          <a:p>
            <a:r>
              <a:rPr lang="en-NZ" dirty="0">
                <a:solidFill>
                  <a:prstClr val="black">
                    <a:lumMod val="75000"/>
                    <a:lumOff val="25000"/>
                  </a:prstClr>
                </a:solidFill>
              </a:rPr>
              <a:t>Gherkin format</a:t>
            </a:r>
          </a:p>
          <a:p>
            <a:r>
              <a:rPr lang="en-NZ" dirty="0"/>
              <a:t>Reserved keywords of Gherkin format </a:t>
            </a:r>
          </a:p>
          <a:p>
            <a:pPr lvl="1"/>
            <a:r>
              <a:rPr lang="en-NZ" dirty="0"/>
              <a:t>Scenario</a:t>
            </a:r>
          </a:p>
          <a:p>
            <a:pPr lvl="1"/>
            <a:r>
              <a:rPr lang="en-NZ" dirty="0"/>
              <a:t>Scenario outline </a:t>
            </a:r>
          </a:p>
          <a:p>
            <a:pPr lvl="1"/>
            <a:r>
              <a:rPr lang="en-NZ" dirty="0"/>
              <a:t>Given</a:t>
            </a:r>
          </a:p>
          <a:p>
            <a:pPr lvl="1"/>
            <a:r>
              <a:rPr lang="en-NZ" dirty="0"/>
              <a:t>When</a:t>
            </a:r>
          </a:p>
          <a:p>
            <a:pPr lvl="1"/>
            <a:r>
              <a:rPr lang="en-NZ" dirty="0"/>
              <a:t>Then</a:t>
            </a:r>
          </a:p>
          <a:p>
            <a:pPr lvl="1"/>
            <a:r>
              <a:rPr lang="en-NZ" dirty="0"/>
              <a:t>And</a:t>
            </a:r>
          </a:p>
          <a:p>
            <a:pPr lvl="1"/>
            <a:r>
              <a:rPr lang="en-NZ" dirty="0"/>
              <a:t>But</a:t>
            </a:r>
          </a:p>
          <a:p>
            <a:pPr lvl="1"/>
            <a:r>
              <a:rPr lang="en-NZ" dirty="0"/>
              <a:t>Examples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355FA-93ED-415E-9A8C-2861BCD262BA}"/>
              </a:ext>
            </a:extLst>
          </p:cNvPr>
          <p:cNvSpPr txBox="1">
            <a:spLocks/>
          </p:cNvSpPr>
          <p:nvPr/>
        </p:nvSpPr>
        <p:spPr>
          <a:xfrm>
            <a:off x="2720515" y="2463543"/>
            <a:ext cx="8911687" cy="779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B141C0-99C3-49A4-92FE-1A99E9CE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0141"/>
          </a:xfrm>
        </p:spPr>
        <p:txBody>
          <a:bodyPr>
            <a:normAutofit fontScale="90000"/>
          </a:bodyPr>
          <a:lstStyle/>
          <a:p>
            <a:r>
              <a:rPr lang="en-NZ" b="1" dirty="0"/>
              <a:t>Implementation								</a:t>
            </a:r>
            <a:r>
              <a:rPr lang="en-NZ" b="1" i="1" dirty="0"/>
              <a:t>Cont.…</a:t>
            </a:r>
            <a:r>
              <a:rPr lang="en-NZ" b="1" dirty="0"/>
              <a:t>	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E7D4A-502D-415C-84B7-A7002F364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39" y="2727190"/>
            <a:ext cx="4861724" cy="26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526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3702</TotalTime>
  <Words>593</Words>
  <Application>Microsoft Office PowerPoint</Application>
  <PresentationFormat>Widescreen</PresentationFormat>
  <Paragraphs>115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Calibri</vt:lpstr>
      <vt:lpstr>Century Gothic</vt:lpstr>
      <vt:lpstr>Wingdings 3</vt:lpstr>
      <vt:lpstr>Wisp</vt:lpstr>
      <vt:lpstr>PowerPoint Presentation</vt:lpstr>
      <vt:lpstr>Agenda </vt:lpstr>
      <vt:lpstr>Introduction</vt:lpstr>
      <vt:lpstr>Why BDD?</vt:lpstr>
      <vt:lpstr> Why BDD ?                                 cont...</vt:lpstr>
      <vt:lpstr> </vt:lpstr>
      <vt:lpstr>Implementation        Cont.… </vt:lpstr>
      <vt:lpstr>Implementation                 Cont.… </vt:lpstr>
      <vt:lpstr>Implementation        Cont.…  </vt:lpstr>
      <vt:lpstr>Implementation              Cont.…  </vt:lpstr>
      <vt:lpstr>BDD –Benefits</vt:lpstr>
      <vt:lpstr>BDD Tools </vt:lpstr>
      <vt:lpstr>PowerPoint Presentation</vt:lpstr>
      <vt:lpstr>BDD Example in Specflow</vt:lpstr>
      <vt:lpstr>Try it out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–Behaviour Driven Development</dc:title>
  <dc:creator>CC-MTR</dc:creator>
  <cp:lastModifiedBy>CC-MTR</cp:lastModifiedBy>
  <cp:revision>88</cp:revision>
  <dcterms:created xsi:type="dcterms:W3CDTF">2018-06-27T23:49:00Z</dcterms:created>
  <dcterms:modified xsi:type="dcterms:W3CDTF">2018-07-27T04:33:20Z</dcterms:modified>
</cp:coreProperties>
</file>