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Inter" panose="020B0604020202020204" charset="0"/>
      <p:regular r:id="rId14"/>
      <p:bold r:id="rId15"/>
    </p:embeddedFont>
    <p:embeddedFont>
      <p:font typeface="Inter Medium" panose="020B0604020202020204" charset="0"/>
      <p:regular r:id="rId16"/>
      <p:bold r:id="rId17"/>
    </p:embeddedFont>
    <p:embeddedFont>
      <p:font typeface="Lobster" panose="000005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bd1b986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bd1b9860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92dbc34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92dbc34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7c3bc9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7c3bc9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bd1b9860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bd1b9860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ddb3549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ddb3549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70d198c8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70d198c8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70ed61f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70ed61f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92dbc3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92dbc34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92dbc34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92dbc34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2dbc34d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92dbc34d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329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57600" y="1574075"/>
            <a:ext cx="4756200" cy="16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57668" y="3762850"/>
            <a:ext cx="47562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575150" y="1728550"/>
            <a:ext cx="4853700" cy="92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3575150" y="2957150"/>
            <a:ext cx="4853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11"/>
          <p:cNvSpPr/>
          <p:nvPr/>
        </p:nvSpPr>
        <p:spPr>
          <a:xfrm>
            <a:off x="0" y="0"/>
            <a:ext cx="328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1237070" y="1264450"/>
            <a:ext cx="31023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1230550" y="1862400"/>
            <a:ext cx="310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3" hasCustomPrompt="1"/>
          </p:nvPr>
        </p:nvSpPr>
        <p:spPr>
          <a:xfrm>
            <a:off x="4804755" y="1264450"/>
            <a:ext cx="30945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4798250" y="1862400"/>
            <a:ext cx="3102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 hasCustomPrompt="1"/>
          </p:nvPr>
        </p:nvSpPr>
        <p:spPr>
          <a:xfrm>
            <a:off x="4811459" y="3558000"/>
            <a:ext cx="31020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6"/>
          </p:nvPr>
        </p:nvSpPr>
        <p:spPr>
          <a:xfrm>
            <a:off x="4808100" y="4155950"/>
            <a:ext cx="3102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1237070" y="2411225"/>
            <a:ext cx="31023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1230550" y="3009175"/>
            <a:ext cx="3108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1243571" y="3558000"/>
            <a:ext cx="30948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3"/>
          </p:nvPr>
        </p:nvSpPr>
        <p:spPr>
          <a:xfrm>
            <a:off x="1237065" y="4155950"/>
            <a:ext cx="31023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08108" y="2411225"/>
            <a:ext cx="3087900" cy="593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5"/>
          </p:nvPr>
        </p:nvSpPr>
        <p:spPr>
          <a:xfrm>
            <a:off x="4804750" y="3009175"/>
            <a:ext cx="30879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0000" y="1296125"/>
            <a:ext cx="2487000" cy="3312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720000" y="2856600"/>
            <a:ext cx="2336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720000" y="3334201"/>
            <a:ext cx="2336400" cy="1038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3"/>
          </p:nvPr>
        </p:nvSpPr>
        <p:spPr>
          <a:xfrm>
            <a:off x="3403800" y="3334200"/>
            <a:ext cx="2336400" cy="1038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4"/>
          </p:nvPr>
        </p:nvSpPr>
        <p:spPr>
          <a:xfrm>
            <a:off x="6087600" y="3334201"/>
            <a:ext cx="2336400" cy="1038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5"/>
          </p:nvPr>
        </p:nvSpPr>
        <p:spPr>
          <a:xfrm>
            <a:off x="3403800" y="2856600"/>
            <a:ext cx="2336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6"/>
          </p:nvPr>
        </p:nvSpPr>
        <p:spPr>
          <a:xfrm>
            <a:off x="6087600" y="2856600"/>
            <a:ext cx="2336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1538763" y="147830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2"/>
          </p:nvPr>
        </p:nvSpPr>
        <p:spPr>
          <a:xfrm>
            <a:off x="1538763" y="1963100"/>
            <a:ext cx="2867100" cy="8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4738138" y="1963100"/>
            <a:ext cx="2867100" cy="8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1538763" y="3408075"/>
            <a:ext cx="2867100" cy="8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4738138" y="3408075"/>
            <a:ext cx="2867100" cy="80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1538750" y="29232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4738138" y="147830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8"/>
          </p:nvPr>
        </p:nvSpPr>
        <p:spPr>
          <a:xfrm>
            <a:off x="4738125" y="2923275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8950" y="17042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715100" y="12134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2826175" y="17042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2822323" y="12134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4933399" y="17042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4929547" y="12134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7"/>
          </p:nvPr>
        </p:nvSpPr>
        <p:spPr>
          <a:xfrm>
            <a:off x="718950" y="35483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8"/>
          </p:nvPr>
        </p:nvSpPr>
        <p:spPr>
          <a:xfrm>
            <a:off x="715100" y="30575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9"/>
          </p:nvPr>
        </p:nvSpPr>
        <p:spPr>
          <a:xfrm>
            <a:off x="2826175" y="35483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3"/>
          </p:nvPr>
        </p:nvSpPr>
        <p:spPr>
          <a:xfrm>
            <a:off x="2822323" y="30575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4"/>
          </p:nvPr>
        </p:nvSpPr>
        <p:spPr>
          <a:xfrm>
            <a:off x="4933399" y="3548300"/>
            <a:ext cx="18327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5"/>
          </p:nvPr>
        </p:nvSpPr>
        <p:spPr>
          <a:xfrm>
            <a:off x="4929547" y="3057500"/>
            <a:ext cx="18327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4135000" y="535000"/>
            <a:ext cx="42840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4135000" y="1876200"/>
            <a:ext cx="42939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135000" y="3736900"/>
            <a:ext cx="429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0"/>
            <a:ext cx="329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4542475" y="0"/>
            <a:ext cx="4601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2195113"/>
            <a:ext cx="32328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715102" y="1353313"/>
            <a:ext cx="32328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1"/>
          <p:cNvGrpSpPr/>
          <p:nvPr/>
        </p:nvGrpSpPr>
        <p:grpSpPr>
          <a:xfrm>
            <a:off x="7363517" y="3951984"/>
            <a:ext cx="1270998" cy="847103"/>
            <a:chOff x="7640067" y="4159196"/>
            <a:chExt cx="1270998" cy="847103"/>
          </a:xfrm>
        </p:grpSpPr>
        <p:sp>
          <p:nvSpPr>
            <p:cNvPr id="106" name="Google Shape;106;p21"/>
            <p:cNvSpPr/>
            <p:nvPr/>
          </p:nvSpPr>
          <p:spPr>
            <a:xfrm>
              <a:off x="7640067" y="4596787"/>
              <a:ext cx="1270998" cy="409512"/>
            </a:xfrm>
            <a:custGeom>
              <a:avLst/>
              <a:gdLst/>
              <a:ahLst/>
              <a:cxnLst/>
              <a:rect l="l" t="t" r="r" b="b"/>
              <a:pathLst>
                <a:path w="57021" h="18372" extrusionOk="0">
                  <a:moveTo>
                    <a:pt x="31368" y="0"/>
                  </a:moveTo>
                  <a:lnTo>
                    <a:pt x="1" y="4410"/>
                  </a:lnTo>
                  <a:lnTo>
                    <a:pt x="25679" y="18372"/>
                  </a:lnTo>
                  <a:lnTo>
                    <a:pt x="57020" y="1396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8418781" y="4374150"/>
              <a:ext cx="483405" cy="589062"/>
            </a:xfrm>
            <a:custGeom>
              <a:avLst/>
              <a:gdLst/>
              <a:ahLst/>
              <a:cxnLst/>
              <a:rect l="l" t="t" r="r" b="b"/>
              <a:pathLst>
                <a:path w="31395" h="38257" extrusionOk="0">
                  <a:moveTo>
                    <a:pt x="31394" y="0"/>
                  </a:moveTo>
                  <a:lnTo>
                    <a:pt x="53" y="4411"/>
                  </a:lnTo>
                  <a:lnTo>
                    <a:pt x="1" y="38257"/>
                  </a:lnTo>
                  <a:lnTo>
                    <a:pt x="31342" y="33847"/>
                  </a:lnTo>
                  <a:lnTo>
                    <a:pt x="31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8023424" y="4227096"/>
              <a:ext cx="396208" cy="736124"/>
            </a:xfrm>
            <a:custGeom>
              <a:avLst/>
              <a:gdLst/>
              <a:ahLst/>
              <a:cxnLst/>
              <a:rect l="l" t="t" r="r" b="b"/>
              <a:pathLst>
                <a:path w="25732" h="47808" extrusionOk="0">
                  <a:moveTo>
                    <a:pt x="53" y="0"/>
                  </a:moveTo>
                  <a:lnTo>
                    <a:pt x="1" y="33847"/>
                  </a:lnTo>
                  <a:lnTo>
                    <a:pt x="25679" y="47808"/>
                  </a:lnTo>
                  <a:lnTo>
                    <a:pt x="25731" y="1396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8024225" y="4159196"/>
              <a:ext cx="877981" cy="282883"/>
            </a:xfrm>
            <a:custGeom>
              <a:avLst/>
              <a:gdLst/>
              <a:ahLst/>
              <a:cxnLst/>
              <a:rect l="l" t="t" r="r" b="b"/>
              <a:pathLst>
                <a:path w="57021" h="18372" extrusionOk="0">
                  <a:moveTo>
                    <a:pt x="31368" y="0"/>
                  </a:moveTo>
                  <a:lnTo>
                    <a:pt x="1" y="4410"/>
                  </a:lnTo>
                  <a:lnTo>
                    <a:pt x="25679" y="18372"/>
                  </a:lnTo>
                  <a:lnTo>
                    <a:pt x="57020" y="1396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8783251" y="4413438"/>
              <a:ext cx="118904" cy="144135"/>
            </a:xfrm>
            <a:custGeom>
              <a:avLst/>
              <a:gdLst/>
              <a:ahLst/>
              <a:cxnLst/>
              <a:rect l="l" t="t" r="r" b="b"/>
              <a:pathLst>
                <a:path w="6890" h="8352" extrusionOk="0">
                  <a:moveTo>
                    <a:pt x="6890" y="0"/>
                  </a:moveTo>
                  <a:lnTo>
                    <a:pt x="26" y="966"/>
                  </a:lnTo>
                  <a:lnTo>
                    <a:pt x="0" y="8351"/>
                  </a:lnTo>
                  <a:lnTo>
                    <a:pt x="6864" y="7386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8629093" y="4401377"/>
              <a:ext cx="87539" cy="534485"/>
            </a:xfrm>
            <a:custGeom>
              <a:avLst/>
              <a:gdLst/>
              <a:ahLst/>
              <a:cxnLst/>
              <a:rect l="l" t="t" r="r" b="b"/>
              <a:pathLst>
                <a:path w="5689" h="34735" extrusionOk="0">
                  <a:moveTo>
                    <a:pt x="5689" y="1"/>
                  </a:moveTo>
                  <a:lnTo>
                    <a:pt x="105" y="784"/>
                  </a:lnTo>
                  <a:lnTo>
                    <a:pt x="0" y="34734"/>
                  </a:lnTo>
                  <a:lnTo>
                    <a:pt x="5611" y="33899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8234783" y="4186557"/>
              <a:ext cx="481860" cy="226889"/>
            </a:xfrm>
            <a:custGeom>
              <a:avLst/>
              <a:gdLst/>
              <a:ahLst/>
              <a:cxnLst/>
              <a:rect l="l" t="t" r="r" b="b"/>
              <a:pathLst>
                <a:path w="31315" h="14745" extrusionOk="0">
                  <a:moveTo>
                    <a:pt x="5689" y="1"/>
                  </a:moveTo>
                  <a:lnTo>
                    <a:pt x="0" y="783"/>
                  </a:lnTo>
                  <a:lnTo>
                    <a:pt x="25731" y="14745"/>
                  </a:lnTo>
                  <a:lnTo>
                    <a:pt x="31315" y="13962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2"/>
          <p:cNvGrpSpPr/>
          <p:nvPr/>
        </p:nvGrpSpPr>
        <p:grpSpPr>
          <a:xfrm>
            <a:off x="220201" y="4020542"/>
            <a:ext cx="1459539" cy="891894"/>
            <a:chOff x="88476" y="4106742"/>
            <a:chExt cx="1459539" cy="891894"/>
          </a:xfrm>
        </p:grpSpPr>
        <p:sp>
          <p:nvSpPr>
            <p:cNvPr id="115" name="Google Shape;115;p22"/>
            <p:cNvSpPr/>
            <p:nvPr/>
          </p:nvSpPr>
          <p:spPr>
            <a:xfrm>
              <a:off x="277017" y="4589125"/>
              <a:ext cx="1270998" cy="409512"/>
            </a:xfrm>
            <a:custGeom>
              <a:avLst/>
              <a:gdLst/>
              <a:ahLst/>
              <a:cxnLst/>
              <a:rect l="l" t="t" r="r" b="b"/>
              <a:pathLst>
                <a:path w="57021" h="18372" extrusionOk="0">
                  <a:moveTo>
                    <a:pt x="31368" y="0"/>
                  </a:moveTo>
                  <a:lnTo>
                    <a:pt x="1" y="4410"/>
                  </a:lnTo>
                  <a:lnTo>
                    <a:pt x="25679" y="18372"/>
                  </a:lnTo>
                  <a:lnTo>
                    <a:pt x="57020" y="1396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22414" y="4335737"/>
              <a:ext cx="514956" cy="627510"/>
            </a:xfrm>
            <a:custGeom>
              <a:avLst/>
              <a:gdLst/>
              <a:ahLst/>
              <a:cxnLst/>
              <a:rect l="l" t="t" r="r" b="b"/>
              <a:pathLst>
                <a:path w="31395" h="38257" extrusionOk="0">
                  <a:moveTo>
                    <a:pt x="31394" y="0"/>
                  </a:moveTo>
                  <a:lnTo>
                    <a:pt x="53" y="4411"/>
                  </a:lnTo>
                  <a:lnTo>
                    <a:pt x="1" y="38257"/>
                  </a:lnTo>
                  <a:lnTo>
                    <a:pt x="31342" y="33847"/>
                  </a:lnTo>
                  <a:lnTo>
                    <a:pt x="31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601232" y="4179077"/>
              <a:ext cx="422069" cy="784171"/>
            </a:xfrm>
            <a:custGeom>
              <a:avLst/>
              <a:gdLst/>
              <a:ahLst/>
              <a:cxnLst/>
              <a:rect l="l" t="t" r="r" b="b"/>
              <a:pathLst>
                <a:path w="25732" h="47808" extrusionOk="0">
                  <a:moveTo>
                    <a:pt x="53" y="0"/>
                  </a:moveTo>
                  <a:lnTo>
                    <a:pt x="1" y="33847"/>
                  </a:lnTo>
                  <a:lnTo>
                    <a:pt x="25679" y="47808"/>
                  </a:lnTo>
                  <a:lnTo>
                    <a:pt x="25731" y="1396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602085" y="4106742"/>
              <a:ext cx="935287" cy="301347"/>
            </a:xfrm>
            <a:custGeom>
              <a:avLst/>
              <a:gdLst/>
              <a:ahLst/>
              <a:cxnLst/>
              <a:rect l="l" t="t" r="r" b="b"/>
              <a:pathLst>
                <a:path w="57021" h="18372" extrusionOk="0">
                  <a:moveTo>
                    <a:pt x="31368" y="0"/>
                  </a:moveTo>
                  <a:lnTo>
                    <a:pt x="1" y="4410"/>
                  </a:lnTo>
                  <a:lnTo>
                    <a:pt x="25679" y="18372"/>
                  </a:lnTo>
                  <a:lnTo>
                    <a:pt x="57020" y="1396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88476" y="4180638"/>
              <a:ext cx="935287" cy="301347"/>
            </a:xfrm>
            <a:custGeom>
              <a:avLst/>
              <a:gdLst/>
              <a:ahLst/>
              <a:cxnLst/>
              <a:rect l="l" t="t" r="r" b="b"/>
              <a:pathLst>
                <a:path w="57021" h="18372" extrusionOk="0">
                  <a:moveTo>
                    <a:pt x="31368" y="0"/>
                  </a:moveTo>
                  <a:lnTo>
                    <a:pt x="1" y="4410"/>
                  </a:lnTo>
                  <a:lnTo>
                    <a:pt x="25679" y="18372"/>
                  </a:lnTo>
                  <a:lnTo>
                    <a:pt x="57020" y="1396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29693" y="4529991"/>
              <a:ext cx="126673" cy="153552"/>
            </a:xfrm>
            <a:custGeom>
              <a:avLst/>
              <a:gdLst/>
              <a:ahLst/>
              <a:cxnLst/>
              <a:rect l="l" t="t" r="r" b="b"/>
              <a:pathLst>
                <a:path w="6890" h="8352" extrusionOk="0">
                  <a:moveTo>
                    <a:pt x="6890" y="0"/>
                  </a:moveTo>
                  <a:lnTo>
                    <a:pt x="26" y="966"/>
                  </a:lnTo>
                  <a:lnTo>
                    <a:pt x="0" y="8351"/>
                  </a:lnTo>
                  <a:lnTo>
                    <a:pt x="6864" y="7386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5907200" y="0"/>
            <a:ext cx="3236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 flipH="1">
            <a:off x="4489646" y="4121075"/>
            <a:ext cx="4654354" cy="1022391"/>
          </a:xfrm>
          <a:custGeom>
            <a:avLst/>
            <a:gdLst/>
            <a:ahLst/>
            <a:cxnLst/>
            <a:rect l="l" t="t" r="r" b="b"/>
            <a:pathLst>
              <a:path w="285587" h="62733" extrusionOk="0">
                <a:moveTo>
                  <a:pt x="169822" y="0"/>
                </a:moveTo>
                <a:lnTo>
                  <a:pt x="0" y="24994"/>
                </a:lnTo>
                <a:lnTo>
                  <a:pt x="0" y="62732"/>
                </a:lnTo>
                <a:lnTo>
                  <a:pt x="285587" y="62732"/>
                </a:lnTo>
                <a:lnTo>
                  <a:pt x="1698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720000" y="1385325"/>
            <a:ext cx="38550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20000" y="3126400"/>
            <a:ext cx="38550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720000" y="1915425"/>
            <a:ext cx="3855000" cy="805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720000" y="3656500"/>
            <a:ext cx="3855000" cy="805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20000" y="1263325"/>
            <a:ext cx="3783600" cy="3345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4837025" y="1263175"/>
            <a:ext cx="3591900" cy="334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15100" y="1240200"/>
            <a:ext cx="3417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715100" y="2221525"/>
            <a:ext cx="34179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845500" y="466096"/>
            <a:ext cx="4583400" cy="1213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ctrTitle"/>
          </p:nvPr>
        </p:nvSpPr>
        <p:spPr>
          <a:xfrm>
            <a:off x="304800" y="955625"/>
            <a:ext cx="3294600" cy="29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Presentation </a:t>
            </a:r>
            <a:endParaRPr sz="3800" b="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>
                <a:solidFill>
                  <a:srgbClr val="FF0000"/>
                </a:solidFill>
                <a:latin typeface="Lobster"/>
                <a:ea typeface="Lobster"/>
                <a:cs typeface="Lobster"/>
                <a:sym typeface="Lobster"/>
              </a:rPr>
              <a:t>on Various Types of Data Visualization Plots</a:t>
            </a:r>
            <a:endParaRPr sz="3800" b="0">
              <a:solidFill>
                <a:srgbClr val="FF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6" name="Google Shape;126;p23">
            <a:hlinkClick r:id="" action="ppaction://hlinkshowjump?jump=nextslide"/>
          </p:cNvPr>
          <p:cNvSpPr/>
          <p:nvPr/>
        </p:nvSpPr>
        <p:spPr>
          <a:xfrm>
            <a:off x="8698975" y="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>
            <a:hlinkClick r:id="" action="ppaction://hlinkshowjump?jump=nextslide"/>
          </p:cNvPr>
          <p:cNvSpPr/>
          <p:nvPr/>
        </p:nvSpPr>
        <p:spPr>
          <a:xfrm>
            <a:off x="8796067" y="1174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00" y="627450"/>
            <a:ext cx="5768874" cy="3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4"/>
    </mc:Choice>
    <mc:Fallback>
      <p:transition spd="slow" advTm="73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4"/>
    </mc:Choice>
    <mc:Fallback>
      <p:transition spd="slow" advTm="54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237070" y="1264450"/>
            <a:ext cx="310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      </a:t>
            </a:r>
            <a:r>
              <a:rPr lang="en" u="sng">
                <a:solidFill>
                  <a:srgbClr val="FFD9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Area Plot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                   Names of Plots </a:t>
            </a:r>
            <a:endParaRPr b="0">
              <a:solidFill>
                <a:srgbClr val="FFD966"/>
              </a:solidFill>
            </a:endParaRPr>
          </a:p>
        </p:txBody>
      </p:sp>
      <p:sp>
        <p:nvSpPr>
          <p:cNvPr id="135" name="Google Shape;135;p24">
            <a:hlinkClick r:id="" action="ppaction://hlinkshowjump?jump=previousslide"/>
          </p:cNvPr>
          <p:cNvSpPr/>
          <p:nvPr/>
        </p:nvSpPr>
        <p:spPr>
          <a:xfrm>
            <a:off x="8698975" y="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>
            <a:hlinkClick r:id="" action="ppaction://hlinkshowjump?jump=nextslide"/>
          </p:cNvPr>
          <p:cNvSpPr/>
          <p:nvPr/>
        </p:nvSpPr>
        <p:spPr>
          <a:xfrm>
            <a:off x="8796067" y="1174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>
            <a:hlinkClick r:id="" action="ppaction://hlinkshowjump?jump=previousslide"/>
          </p:cNvPr>
          <p:cNvSpPr/>
          <p:nvPr/>
        </p:nvSpPr>
        <p:spPr>
          <a:xfrm rot="10800000">
            <a:off x="0" y="125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>
            <a:hlinkClick r:id="" action="ppaction://hlinkshowjump?jump=previousslide"/>
          </p:cNvPr>
          <p:cNvSpPr/>
          <p:nvPr/>
        </p:nvSpPr>
        <p:spPr>
          <a:xfrm rot="10800000">
            <a:off x="97008" y="117312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3"/>
          </p:nvPr>
        </p:nvSpPr>
        <p:spPr>
          <a:xfrm>
            <a:off x="4804755" y="1264450"/>
            <a:ext cx="3094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     </a:t>
            </a:r>
            <a:r>
              <a:rPr lang="en" u="sng">
                <a:solidFill>
                  <a:srgbClr val="FFD9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Swarm Plot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0" name="Google Shape;140;p24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4811459" y="3558000"/>
            <a:ext cx="3102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rgbClr val="FFD9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7"/>
          </p:nvPr>
        </p:nvSpPr>
        <p:spPr>
          <a:xfrm>
            <a:off x="1237070" y="2411225"/>
            <a:ext cx="310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  </a:t>
            </a:r>
            <a:r>
              <a:rPr lang="en" u="sng">
                <a:solidFill>
                  <a:srgbClr val="FFD9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Density Plot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9"/>
          </p:nvPr>
        </p:nvSpPr>
        <p:spPr>
          <a:xfrm>
            <a:off x="1243571" y="3558000"/>
            <a:ext cx="3094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D966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SunBurst Chart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14"/>
          </p:nvPr>
        </p:nvSpPr>
        <p:spPr>
          <a:xfrm>
            <a:off x="4808108" y="2411225"/>
            <a:ext cx="3087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 u="sng">
                <a:solidFill>
                  <a:srgbClr val="FFD966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1"/>
    </mc:Choice>
    <mc:Fallback>
      <p:transition spd="slow" advTm="44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>
            <a:hlinkClick r:id="" action="ppaction://hlinkshowjump?jump=previousslide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25" y="574225"/>
            <a:ext cx="2974226" cy="20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887400" y="17750"/>
            <a:ext cx="4337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              </a:t>
            </a:r>
            <a:r>
              <a:rPr lang="en" b="1" i="1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" sz="3500" b="1" i="1">
                <a:solidFill>
                  <a:srgbClr val="990000"/>
                </a:solidFill>
              </a:rPr>
              <a:t>AREA PLOT</a:t>
            </a:r>
            <a:endParaRPr sz="3500" b="1" i="1">
              <a:solidFill>
                <a:srgbClr val="990000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44900" y="791550"/>
            <a:ext cx="44718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his Plot is used for  Multiple variate data.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comes under Numerical vs Numerical.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sz="1350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Area chart is an extension of a line graph .</a:t>
            </a:r>
            <a:endParaRPr sz="1350"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sz="1350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It combines the line chart and bar chart to compare the values of groups</a:t>
            </a:r>
            <a:r>
              <a:rPr lang="en" sz="1350" b="1">
                <a:solidFill>
                  <a:srgbClr val="E8EAED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100"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Area Plots are stacked by default. 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To produce stacked area plot, each column must be either all positive or all negative values.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To produce an unstacked plot, pass stacked=False. 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chart is communicate Over all trend not individual values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725" y="2685325"/>
            <a:ext cx="2974225" cy="2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7"/>
    </mc:Choice>
    <mc:Fallback>
      <p:transition spd="slow" advTm="40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1887400" y="170150"/>
            <a:ext cx="4337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      </a:t>
            </a:r>
            <a:r>
              <a:rPr lang="en" sz="3500" b="1" i="1">
                <a:solidFill>
                  <a:srgbClr val="990000"/>
                </a:solidFill>
              </a:rPr>
              <a:t>Swarm Plot</a:t>
            </a:r>
            <a:endParaRPr sz="3500" b="1" i="1">
              <a:solidFill>
                <a:srgbClr val="990000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98175" y="1085425"/>
            <a:ext cx="3948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used for Univariate , Bivariate and Multivariate data.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comes under Categorical vs Numerical.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Swarm plot can be drawn on it’s own.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represent the implementation of a Scatter Plot for a Categorical variable.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is just like strip plot but the difference is that the points are adjusted so that the points don’t overlap.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plot gives better representation than strip plot.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Sometimes This plot is also called as BeeSwarm.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150" y="718500"/>
            <a:ext cx="3463651" cy="20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150" y="2887725"/>
            <a:ext cx="3440049" cy="2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5"/>
    </mc:Choice>
    <mc:Fallback>
      <p:transition spd="slow" advTm="41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887400" y="170150"/>
            <a:ext cx="4337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      </a:t>
            </a:r>
            <a:r>
              <a:rPr lang="en" sz="3500" b="1" i="1">
                <a:solidFill>
                  <a:srgbClr val="990000"/>
                </a:solidFill>
              </a:rPr>
              <a:t>Density Plot</a:t>
            </a:r>
            <a:endParaRPr sz="3500" b="1" i="1">
              <a:solidFill>
                <a:srgbClr val="990000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50" y="3591900"/>
            <a:ext cx="3344250" cy="14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00" y="2042340"/>
            <a:ext cx="3272550" cy="151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300" y="504050"/>
            <a:ext cx="3272550" cy="15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71075" y="1313975"/>
            <a:ext cx="39231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Density Plot is used for Univariate and Bivariate and Multivariate.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Density Plot comes under Numerical vs Numerical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Density plots are used to visualize The distribution of numerical variable for one or more groups.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These plots are very well adapted for large data sets.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Density Plot is also called KDE Plot.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KDE stands for Kernel Density Estimate.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2"/>
    </mc:Choice>
    <mc:Fallback>
      <p:transition spd="slow" advTm="39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>
            <a:hlinkClick r:id="" action="ppaction://hlinkshowjump?jump=nextslide"/>
          </p:cNvPr>
          <p:cNvSpPr/>
          <p:nvPr/>
        </p:nvSpPr>
        <p:spPr>
          <a:xfrm>
            <a:off x="8707692" y="2698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515800" y="170150"/>
            <a:ext cx="7866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90000"/>
                </a:solidFill>
              </a:rPr>
              <a:t>              Parallel Coordinates </a:t>
            </a: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endParaRPr sz="3500" b="1" i="1">
              <a:solidFill>
                <a:srgbClr val="990000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175" y="760700"/>
            <a:ext cx="4053425" cy="21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456950" y="784850"/>
            <a:ext cx="41259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Parallel Coordinates is a plotting technique used for plotting Multivariate data.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Parallel Coordinates comes Numerical Vs Numerical 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Parallel Coordinates are Ideal for comparing Many values together and analyse how the relationship between them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Parallel Coordinates allows one to see clusters in data and estimate other statistics visually.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Using Parallel Coordinates, points are represented as connected line segments.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One set of connected line segments represents one data point.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Points that tend to cluster will appear closer together.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25" y="2879724"/>
            <a:ext cx="4125900" cy="19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0"/>
    </mc:Choice>
    <mc:Fallback>
      <p:transition spd="slow" advTm="36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515800" y="93950"/>
            <a:ext cx="7866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90000"/>
                </a:solidFill>
              </a:rPr>
              <a:t>                  SunBurst Chart</a:t>
            </a: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endParaRPr sz="3500" b="1" i="1">
              <a:solidFill>
                <a:srgbClr val="990000"/>
              </a:solidFill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5" y="818875"/>
            <a:ext cx="3528550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300" y="2798450"/>
            <a:ext cx="3528550" cy="212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361100" y="1458375"/>
            <a:ext cx="4424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chart is used for multivariate Data.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Chart comes under Categorical vs Numerical Category.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SunBurst Chart visualizes Hierarchical data spanning outwards radially from roots to leaves.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The hierarchy is defined by labels and parents attributes.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The root starts from the center and the children are added to the outer rings.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2"/>
    </mc:Choice>
    <mc:Fallback>
      <p:transition spd="slow" advTm="43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15800" y="17750"/>
            <a:ext cx="7866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90000"/>
                </a:solidFill>
              </a:rPr>
              <a:t>                 TimeLine Chart</a:t>
            </a:r>
            <a:r>
              <a:rPr lang="en">
                <a:solidFill>
                  <a:srgbClr val="990000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endParaRPr sz="3500" b="1" i="1">
              <a:solidFill>
                <a:srgbClr val="990000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869144"/>
            <a:ext cx="4322950" cy="207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2990975"/>
            <a:ext cx="4372001" cy="2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449575" y="754125"/>
            <a:ext cx="35508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chart used for Bivariate data.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This chart comes under Numerical vs Categorical.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A Timeline chart visualizes an important events over a time span.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Charts with a Timeline series display every data point as a separate event along a horizontal or vertical line.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The Chart lists the tasks to be performed on the vertical axis and time intervals on horizontal axis.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Inter"/>
              <a:buChar char="●"/>
            </a:pPr>
            <a:r>
              <a:rPr lang="en" b="1">
                <a:solidFill>
                  <a:srgbClr val="FFD966"/>
                </a:solidFill>
                <a:latin typeface="Inter"/>
                <a:ea typeface="Inter"/>
                <a:cs typeface="Inter"/>
                <a:sym typeface="Inter"/>
              </a:rPr>
              <a:t>With this function each data point is represented as a horizontal bar with star and end point specified as dates. </a:t>
            </a:r>
            <a:endParaRPr b="1">
              <a:solidFill>
                <a:srgbClr val="FFD96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9"/>
    </mc:Choice>
    <mc:Fallback>
      <p:transition spd="slow" advTm="47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>
            <a:hlinkClick r:id="" action="ppaction://hlinkshowjump?jump=previousslide"/>
          </p:cNvPr>
          <p:cNvSpPr/>
          <p:nvPr/>
        </p:nvSpPr>
        <p:spPr>
          <a:xfrm>
            <a:off x="8610600" y="762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>
            <a:hlinkClick r:id="" action="ppaction://hlinkshowjump?jump=nextslide"/>
          </p:cNvPr>
          <p:cNvSpPr/>
          <p:nvPr/>
        </p:nvSpPr>
        <p:spPr>
          <a:xfrm>
            <a:off x="8707692" y="193613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>
            <a:hlinkClick r:id="" action="ppaction://hlinkshowjump?jump=previousslide"/>
          </p:cNvPr>
          <p:cNvSpPr/>
          <p:nvPr/>
        </p:nvSpPr>
        <p:spPr>
          <a:xfrm rot="10800000">
            <a:off x="76200" y="50400"/>
            <a:ext cx="4449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>
            <a:hlinkClick r:id="" action="ppaction://noaction"/>
          </p:cNvPr>
          <p:cNvSpPr/>
          <p:nvPr/>
        </p:nvSpPr>
        <p:spPr>
          <a:xfrm rot="10800000">
            <a:off x="173208" y="167587"/>
            <a:ext cx="250800" cy="210300"/>
          </a:xfrm>
          <a:prstGeom prst="rightArrow">
            <a:avLst>
              <a:gd name="adj1" fmla="val 50000"/>
              <a:gd name="adj2" fmla="val 6696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62" y="369175"/>
            <a:ext cx="3941388" cy="19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1108350" y="8100"/>
            <a:ext cx="21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 </a:t>
            </a:r>
            <a:r>
              <a:rPr lang="en" b="1">
                <a:solidFill>
                  <a:srgbClr val="980000"/>
                </a:solidFill>
              </a:rPr>
              <a:t>     Andrew Curves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425" y="365196"/>
            <a:ext cx="2101500" cy="1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000" y="385125"/>
            <a:ext cx="1986399" cy="19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5289500" y="-1400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         Boxen Plo</a:t>
            </a:r>
            <a:r>
              <a:rPr lang="en">
                <a:solidFill>
                  <a:srgbClr val="980000"/>
                </a:solidFill>
              </a:rPr>
              <a:t>t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50" y="2699801"/>
            <a:ext cx="3941400" cy="22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876050" y="2361700"/>
            <a:ext cx="242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             LolliPop Plot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3425" y="2761900"/>
            <a:ext cx="4189776" cy="22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5408725" y="238797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         Rad Viz Plot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6"/>
    </mc:Choice>
    <mc:Fallback>
      <p:transition spd="slow" advTm="4906"/>
    </mc:Fallback>
  </mc:AlternateContent>
</p:sld>
</file>

<file path=ppt/theme/theme1.xml><?xml version="1.0" encoding="utf-8"?>
<a:theme xmlns:a="http://schemas.openxmlformats.org/drawingml/2006/main" name="Self Storage Company Profile by Slidesgo">
  <a:themeElements>
    <a:clrScheme name="Simple Light">
      <a:dk1>
        <a:srgbClr val="0C1D66"/>
      </a:dk1>
      <a:lt1>
        <a:srgbClr val="FFFFFF"/>
      </a:lt1>
      <a:dk2>
        <a:srgbClr val="18319A"/>
      </a:dk2>
      <a:lt2>
        <a:srgbClr val="4062EE"/>
      </a:lt2>
      <a:accent1>
        <a:srgbClr val="78A8F4"/>
      </a:accent1>
      <a:accent2>
        <a:srgbClr val="C3D8FA"/>
      </a:accent2>
      <a:accent3>
        <a:srgbClr val="F5C182"/>
      </a:accent3>
      <a:accent4>
        <a:srgbClr val="F3B368"/>
      </a:accent4>
      <a:accent5>
        <a:srgbClr val="DA994C"/>
      </a:accent5>
      <a:accent6>
        <a:srgbClr val="BE7F34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Inter</vt:lpstr>
      <vt:lpstr>Arimo</vt:lpstr>
      <vt:lpstr>Lobster</vt:lpstr>
      <vt:lpstr>Bebas Neue</vt:lpstr>
      <vt:lpstr>Arial</vt:lpstr>
      <vt:lpstr>Inter Medium</vt:lpstr>
      <vt:lpstr>Self Storage Company Profile by Slidesgo</vt:lpstr>
      <vt:lpstr>Presentation  on Various Types of Data Visualization Plots</vt:lpstr>
      <vt:lpstr>      Area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Various Types of Data Visualization Plots</dc:title>
  <cp:lastModifiedBy>Sunitha Devi Koneti</cp:lastModifiedBy>
  <cp:revision>1</cp:revision>
  <dcterms:modified xsi:type="dcterms:W3CDTF">2023-03-12T09:41:11Z</dcterms:modified>
</cp:coreProperties>
</file>