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77" r:id="rId4"/>
    <p:sldId id="262" r:id="rId5"/>
    <p:sldId id="263" r:id="rId6"/>
    <p:sldId id="264" r:id="rId7"/>
    <p:sldId id="265" r:id="rId8"/>
    <p:sldId id="266" r:id="rId9"/>
    <p:sldId id="267" r:id="rId10"/>
    <p:sldId id="268" r:id="rId11"/>
    <p:sldId id="269" r:id="rId12"/>
    <p:sldId id="270" r:id="rId13"/>
    <p:sldId id="271" r:id="rId14"/>
    <p:sldId id="272" r:id="rId15"/>
    <p:sldId id="273" r:id="rId16"/>
    <p:sldId id="276" r:id="rId17"/>
    <p:sldId id="275" r:id="rId18"/>
    <p:sldId id="274" r:id="rId19"/>
    <p:sldId id="258" r:id="rId20"/>
    <p:sldId id="25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Black" panose="020F0502020204030203" pitchFamily="34" charset="0"/>
      <p:bold r:id="rId27"/>
      <p:boldItalic r:id="rId28"/>
    </p:embeddedFont>
    <p:embeddedFont>
      <p:font typeface="Libre Baskerville" panose="02000000000000000000" pitchFamily="2"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B4091C-5325-4C32-A244-F57161FF2F19}" v="58" dt="2023-06-06T15:17:18.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78" d="100"/>
          <a:sy n="78" d="100"/>
        </p:scale>
        <p:origin x="110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ha Devi Koneti" userId="6f7cac51b6737f68" providerId="LiveId" clId="{79B4091C-5325-4C32-A244-F57161FF2F19}"/>
    <pc:docChg chg="undo custSel addSld delSld modSld">
      <pc:chgData name="Sunitha Devi Koneti" userId="6f7cac51b6737f68" providerId="LiveId" clId="{79B4091C-5325-4C32-A244-F57161FF2F19}" dt="2023-06-07T02:11:32.950" v="280" actId="1035"/>
      <pc:docMkLst>
        <pc:docMk/>
      </pc:docMkLst>
      <pc:sldChg chg="modSp mod">
        <pc:chgData name="Sunitha Devi Koneti" userId="6f7cac51b6737f68" providerId="LiveId" clId="{79B4091C-5325-4C32-A244-F57161FF2F19}" dt="2023-06-07T01:49:12.100" v="274" actId="14100"/>
        <pc:sldMkLst>
          <pc:docMk/>
          <pc:sldMk cId="0" sldId="256"/>
        </pc:sldMkLst>
        <pc:picChg chg="mod">
          <ac:chgData name="Sunitha Devi Koneti" userId="6f7cac51b6737f68" providerId="LiveId" clId="{79B4091C-5325-4C32-A244-F57161FF2F19}" dt="2023-06-07T01:49:12.100" v="274" actId="14100"/>
          <ac:picMkLst>
            <pc:docMk/>
            <pc:sldMk cId="0" sldId="256"/>
            <ac:picMk id="98" creationId="{00000000-0000-0000-0000-000000000000}"/>
          </ac:picMkLst>
        </pc:picChg>
      </pc:sldChg>
      <pc:sldChg chg="modSp mod">
        <pc:chgData name="Sunitha Devi Koneti" userId="6f7cac51b6737f68" providerId="LiveId" clId="{79B4091C-5325-4C32-A244-F57161FF2F19}" dt="2023-06-07T01:51:03.538" v="275" actId="20577"/>
        <pc:sldMkLst>
          <pc:docMk/>
          <pc:sldMk cId="0" sldId="257"/>
        </pc:sldMkLst>
        <pc:graphicFrameChg chg="modGraphic">
          <ac:chgData name="Sunitha Devi Koneti" userId="6f7cac51b6737f68" providerId="LiveId" clId="{79B4091C-5325-4C32-A244-F57161FF2F19}" dt="2023-06-07T01:51:03.538" v="275" actId="20577"/>
          <ac:graphicFrameMkLst>
            <pc:docMk/>
            <pc:sldMk cId="0" sldId="257"/>
            <ac:graphicFrameMk id="2" creationId="{E81AB646-04EC-4604-40C6-69E2DD5C6BAB}"/>
          </ac:graphicFrameMkLst>
        </pc:graphicFrameChg>
      </pc:sldChg>
      <pc:sldChg chg="modSp mod">
        <pc:chgData name="Sunitha Devi Koneti" userId="6f7cac51b6737f68" providerId="LiveId" clId="{79B4091C-5325-4C32-A244-F57161FF2F19}" dt="2023-06-06T13:10:14.672" v="1"/>
        <pc:sldMkLst>
          <pc:docMk/>
          <pc:sldMk cId="0" sldId="258"/>
        </pc:sldMkLst>
        <pc:spChg chg="mod">
          <ac:chgData name="Sunitha Devi Koneti" userId="6f7cac51b6737f68" providerId="LiveId" clId="{79B4091C-5325-4C32-A244-F57161FF2F19}" dt="2023-06-06T13:10:14.672" v="1"/>
          <ac:spMkLst>
            <pc:docMk/>
            <pc:sldMk cId="0" sldId="258"/>
            <ac:spMk id="39" creationId="{C8E1B24C-3E12-D776-34B0-658A9A837128}"/>
          </ac:spMkLst>
        </pc:spChg>
      </pc:sldChg>
      <pc:sldChg chg="delSp modSp del mod">
        <pc:chgData name="Sunitha Devi Koneti" userId="6f7cac51b6737f68" providerId="LiveId" clId="{79B4091C-5325-4C32-A244-F57161FF2F19}" dt="2023-06-06T13:36:16.170" v="101" actId="47"/>
        <pc:sldMkLst>
          <pc:docMk/>
          <pc:sldMk cId="3664797338" sldId="261"/>
        </pc:sldMkLst>
        <pc:spChg chg="del mod">
          <ac:chgData name="Sunitha Devi Koneti" userId="6f7cac51b6737f68" providerId="LiveId" clId="{79B4091C-5325-4C32-A244-F57161FF2F19}" dt="2023-06-06T13:36:14.335" v="100"/>
          <ac:spMkLst>
            <pc:docMk/>
            <pc:sldMk cId="3664797338" sldId="261"/>
            <ac:spMk id="104" creationId="{00000000-0000-0000-0000-000000000000}"/>
          </ac:spMkLst>
        </pc:spChg>
        <pc:spChg chg="mod">
          <ac:chgData name="Sunitha Devi Koneti" userId="6f7cac51b6737f68" providerId="LiveId" clId="{79B4091C-5325-4C32-A244-F57161FF2F19}" dt="2023-06-06T13:26:47.242" v="97" actId="20577"/>
          <ac:spMkLst>
            <pc:docMk/>
            <pc:sldMk cId="3664797338" sldId="261"/>
            <ac:spMk id="105" creationId="{00000000-0000-0000-0000-000000000000}"/>
          </ac:spMkLst>
        </pc:spChg>
      </pc:sldChg>
      <pc:sldChg chg="delSp mod">
        <pc:chgData name="Sunitha Devi Koneti" userId="6f7cac51b6737f68" providerId="LiveId" clId="{79B4091C-5325-4C32-A244-F57161FF2F19}" dt="2023-06-06T15:30:32.364" v="248" actId="478"/>
        <pc:sldMkLst>
          <pc:docMk/>
          <pc:sldMk cId="3829991089" sldId="262"/>
        </pc:sldMkLst>
        <pc:cxnChg chg="del">
          <ac:chgData name="Sunitha Devi Koneti" userId="6f7cac51b6737f68" providerId="LiveId" clId="{79B4091C-5325-4C32-A244-F57161FF2F19}" dt="2023-06-06T15:30:32.364" v="248" actId="478"/>
          <ac:cxnSpMkLst>
            <pc:docMk/>
            <pc:sldMk cId="3829991089" sldId="262"/>
            <ac:cxnSpMk id="36" creationId="{D520EF96-BEA4-D38E-BF90-A370887F38C4}"/>
          </ac:cxnSpMkLst>
        </pc:cxnChg>
      </pc:sldChg>
      <pc:sldChg chg="modSp mod">
        <pc:chgData name="Sunitha Devi Koneti" userId="6f7cac51b6737f68" providerId="LiveId" clId="{79B4091C-5325-4C32-A244-F57161FF2F19}" dt="2023-06-06T15:37:44.943" v="256" actId="1036"/>
        <pc:sldMkLst>
          <pc:docMk/>
          <pc:sldMk cId="1896478010" sldId="263"/>
        </pc:sldMkLst>
        <pc:spChg chg="mod">
          <ac:chgData name="Sunitha Devi Koneti" userId="6f7cac51b6737f68" providerId="LiveId" clId="{79B4091C-5325-4C32-A244-F57161FF2F19}" dt="2023-06-06T15:37:44.943" v="256" actId="1036"/>
          <ac:spMkLst>
            <pc:docMk/>
            <pc:sldMk cId="1896478010" sldId="263"/>
            <ac:spMk id="104" creationId="{00000000-0000-0000-0000-000000000000}"/>
          </ac:spMkLst>
        </pc:spChg>
      </pc:sldChg>
      <pc:sldChg chg="modSp mod">
        <pc:chgData name="Sunitha Devi Koneti" userId="6f7cac51b6737f68" providerId="LiveId" clId="{79B4091C-5325-4C32-A244-F57161FF2F19}" dt="2023-06-06T13:48:16.537" v="210" actId="1037"/>
        <pc:sldMkLst>
          <pc:docMk/>
          <pc:sldMk cId="1861709835" sldId="264"/>
        </pc:sldMkLst>
        <pc:spChg chg="mod">
          <ac:chgData name="Sunitha Devi Koneti" userId="6f7cac51b6737f68" providerId="LiveId" clId="{79B4091C-5325-4C32-A244-F57161FF2F19}" dt="2023-06-06T13:46:38.981" v="206" actId="6549"/>
          <ac:spMkLst>
            <pc:docMk/>
            <pc:sldMk cId="1861709835" sldId="264"/>
            <ac:spMk id="3" creationId="{0F524C51-2526-607D-D0CE-054F187481F4}"/>
          </ac:spMkLst>
        </pc:spChg>
        <pc:picChg chg="mod">
          <ac:chgData name="Sunitha Devi Koneti" userId="6f7cac51b6737f68" providerId="LiveId" clId="{79B4091C-5325-4C32-A244-F57161FF2F19}" dt="2023-06-06T13:48:16.537" v="210" actId="1037"/>
          <ac:picMkLst>
            <pc:docMk/>
            <pc:sldMk cId="1861709835" sldId="264"/>
            <ac:picMk id="2" creationId="{41BA9CA4-9264-43E6-EB0D-A884DEA4DF28}"/>
          </ac:picMkLst>
        </pc:picChg>
      </pc:sldChg>
      <pc:sldChg chg="modSp mod">
        <pc:chgData name="Sunitha Devi Koneti" userId="6f7cac51b6737f68" providerId="LiveId" clId="{79B4091C-5325-4C32-A244-F57161FF2F19}" dt="2023-06-06T15:40:51.761" v="269" actId="12"/>
        <pc:sldMkLst>
          <pc:docMk/>
          <pc:sldMk cId="2025654291" sldId="265"/>
        </pc:sldMkLst>
        <pc:spChg chg="mod">
          <ac:chgData name="Sunitha Devi Koneti" userId="6f7cac51b6737f68" providerId="LiveId" clId="{79B4091C-5325-4C32-A244-F57161FF2F19}" dt="2023-06-06T15:40:51.761" v="269" actId="12"/>
          <ac:spMkLst>
            <pc:docMk/>
            <pc:sldMk cId="2025654291" sldId="265"/>
            <ac:spMk id="3" creationId="{A883E770-C1A2-EA39-63C2-AA0F901CCF23}"/>
          </ac:spMkLst>
        </pc:spChg>
      </pc:sldChg>
      <pc:sldChg chg="modSp mod">
        <pc:chgData name="Sunitha Devi Koneti" userId="6f7cac51b6737f68" providerId="LiveId" clId="{79B4091C-5325-4C32-A244-F57161FF2F19}" dt="2023-06-06T13:14:57.093" v="33" actId="20577"/>
        <pc:sldMkLst>
          <pc:docMk/>
          <pc:sldMk cId="326247774" sldId="266"/>
        </pc:sldMkLst>
        <pc:spChg chg="mod">
          <ac:chgData name="Sunitha Devi Koneti" userId="6f7cac51b6737f68" providerId="LiveId" clId="{79B4091C-5325-4C32-A244-F57161FF2F19}" dt="2023-06-06T13:14:57.093" v="33" actId="20577"/>
          <ac:spMkLst>
            <pc:docMk/>
            <pc:sldMk cId="326247774" sldId="266"/>
            <ac:spMk id="3" creationId="{8603115D-3439-1C58-916B-A87642012EAB}"/>
          </ac:spMkLst>
        </pc:spChg>
        <pc:picChg chg="mod">
          <ac:chgData name="Sunitha Devi Koneti" userId="6f7cac51b6737f68" providerId="LiveId" clId="{79B4091C-5325-4C32-A244-F57161FF2F19}" dt="2023-06-06T13:14:31.899" v="29" actId="1035"/>
          <ac:picMkLst>
            <pc:docMk/>
            <pc:sldMk cId="326247774" sldId="266"/>
            <ac:picMk id="2" creationId="{F24CA3D7-EB2B-E63D-A288-756BDA5797A7}"/>
          </ac:picMkLst>
        </pc:picChg>
      </pc:sldChg>
      <pc:sldChg chg="modSp mod">
        <pc:chgData name="Sunitha Devi Koneti" userId="6f7cac51b6737f68" providerId="LiveId" clId="{79B4091C-5325-4C32-A244-F57161FF2F19}" dt="2023-06-07T02:11:32.950" v="280" actId="1035"/>
        <pc:sldMkLst>
          <pc:docMk/>
          <pc:sldMk cId="3338228958" sldId="268"/>
        </pc:sldMkLst>
        <pc:picChg chg="mod">
          <ac:chgData name="Sunitha Devi Koneti" userId="6f7cac51b6737f68" providerId="LiveId" clId="{79B4091C-5325-4C32-A244-F57161FF2F19}" dt="2023-06-07T02:11:32.950" v="280" actId="1035"/>
          <ac:picMkLst>
            <pc:docMk/>
            <pc:sldMk cId="3338228958" sldId="268"/>
            <ac:picMk id="3" creationId="{0A7CEA6F-F8DA-00D3-1094-EFFCFE8BF8C5}"/>
          </ac:picMkLst>
        </pc:picChg>
      </pc:sldChg>
      <pc:sldChg chg="modSp mod">
        <pc:chgData name="Sunitha Devi Koneti" userId="6f7cac51b6737f68" providerId="LiveId" clId="{79B4091C-5325-4C32-A244-F57161FF2F19}" dt="2023-06-06T14:01:13.505" v="213" actId="12"/>
        <pc:sldMkLst>
          <pc:docMk/>
          <pc:sldMk cId="3379327800" sldId="269"/>
        </pc:sldMkLst>
        <pc:spChg chg="mod">
          <ac:chgData name="Sunitha Devi Koneti" userId="6f7cac51b6737f68" providerId="LiveId" clId="{79B4091C-5325-4C32-A244-F57161FF2F19}" dt="2023-06-06T14:01:13.505" v="213" actId="12"/>
          <ac:spMkLst>
            <pc:docMk/>
            <pc:sldMk cId="3379327800" sldId="269"/>
            <ac:spMk id="6" creationId="{07A307A9-7219-4CCD-7A5F-93D54CDEA968}"/>
          </ac:spMkLst>
        </pc:spChg>
      </pc:sldChg>
      <pc:sldChg chg="modSp mod">
        <pc:chgData name="Sunitha Devi Koneti" userId="6f7cac51b6737f68" providerId="LiveId" clId="{79B4091C-5325-4C32-A244-F57161FF2F19}" dt="2023-06-06T14:00:51.318" v="212" actId="12"/>
        <pc:sldMkLst>
          <pc:docMk/>
          <pc:sldMk cId="117809096" sldId="270"/>
        </pc:sldMkLst>
        <pc:spChg chg="mod">
          <ac:chgData name="Sunitha Devi Koneti" userId="6f7cac51b6737f68" providerId="LiveId" clId="{79B4091C-5325-4C32-A244-F57161FF2F19}" dt="2023-06-06T14:00:51.318" v="212" actId="12"/>
          <ac:spMkLst>
            <pc:docMk/>
            <pc:sldMk cId="117809096" sldId="270"/>
            <ac:spMk id="4" creationId="{05CC9C34-E00F-CFA3-5C79-34FE2CAAAFCF}"/>
          </ac:spMkLst>
        </pc:spChg>
      </pc:sldChg>
      <pc:sldChg chg="modSp mod">
        <pc:chgData name="Sunitha Devi Koneti" userId="6f7cac51b6737f68" providerId="LiveId" clId="{79B4091C-5325-4C32-A244-F57161FF2F19}" dt="2023-06-06T14:09:24.981" v="239" actId="20577"/>
        <pc:sldMkLst>
          <pc:docMk/>
          <pc:sldMk cId="2497092065" sldId="272"/>
        </pc:sldMkLst>
        <pc:spChg chg="mod">
          <ac:chgData name="Sunitha Devi Koneti" userId="6f7cac51b6737f68" providerId="LiveId" clId="{79B4091C-5325-4C32-A244-F57161FF2F19}" dt="2023-06-06T14:09:24.981" v="239" actId="20577"/>
          <ac:spMkLst>
            <pc:docMk/>
            <pc:sldMk cId="2497092065" sldId="272"/>
            <ac:spMk id="4" creationId="{CE026473-C68E-A1D1-6D64-BD547E24CC97}"/>
          </ac:spMkLst>
        </pc:spChg>
      </pc:sldChg>
      <pc:sldChg chg="addSp delSp modSp mod">
        <pc:chgData name="Sunitha Devi Koneti" userId="6f7cac51b6737f68" providerId="LiveId" clId="{79B4091C-5325-4C32-A244-F57161FF2F19}" dt="2023-06-06T16:35:15.879" v="271" actId="1036"/>
        <pc:sldMkLst>
          <pc:docMk/>
          <pc:sldMk cId="3385213231" sldId="276"/>
        </pc:sldMkLst>
        <pc:picChg chg="add mod">
          <ac:chgData name="Sunitha Devi Koneti" userId="6f7cac51b6737f68" providerId="LiveId" clId="{79B4091C-5325-4C32-A244-F57161FF2F19}" dt="2023-06-06T16:35:15.879" v="271" actId="1036"/>
          <ac:picMkLst>
            <pc:docMk/>
            <pc:sldMk cId="3385213231" sldId="276"/>
            <ac:picMk id="3" creationId="{C575D26D-C7DD-2F6E-D882-21B310467A64}"/>
          </ac:picMkLst>
        </pc:picChg>
        <pc:picChg chg="del mod">
          <ac:chgData name="Sunitha Devi Koneti" userId="6f7cac51b6737f68" providerId="LiveId" clId="{79B4091C-5325-4C32-A244-F57161FF2F19}" dt="2023-06-06T15:17:16.191" v="241" actId="478"/>
          <ac:picMkLst>
            <pc:docMk/>
            <pc:sldMk cId="3385213231" sldId="276"/>
            <ac:picMk id="5" creationId="{A96FA1BE-C6C0-8A93-D51C-246D21D9EF67}"/>
          </ac:picMkLst>
        </pc:picChg>
      </pc:sldChg>
      <pc:sldChg chg="add">
        <pc:chgData name="Sunitha Devi Koneti" userId="6f7cac51b6737f68" providerId="LiveId" clId="{79B4091C-5325-4C32-A244-F57161FF2F19}" dt="2023-06-06T13:24:08.500" v="41"/>
        <pc:sldMkLst>
          <pc:docMk/>
          <pc:sldMk cId="49077278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2491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981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654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24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318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877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16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4306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719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534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11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75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67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32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09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24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867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58994"/>
            <a:ext cx="12420008" cy="6916994"/>
          </a:xfrm>
          <a:prstGeom prst="rect">
            <a:avLst/>
          </a:prstGeom>
          <a:noFill/>
          <a:ln>
            <a:noFill/>
          </a:ln>
        </p:spPr>
      </p:pic>
      <p:sp>
        <p:nvSpPr>
          <p:cNvPr id="99" name="Google Shape;99;p1"/>
          <p:cNvSpPr txBox="1"/>
          <p:nvPr/>
        </p:nvSpPr>
        <p:spPr>
          <a:xfrm>
            <a:off x="2472904" y="3747483"/>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HEALTH CARE DOMAIN </a:t>
            </a:r>
            <a:br>
              <a:rPr lang="en-IN" sz="1800" b="0" i="0" u="none" strike="noStrike" cap="none" dirty="0">
                <a:solidFill>
                  <a:schemeClr val="dk1"/>
                </a:solidFill>
                <a:latin typeface="Calibri"/>
                <a:ea typeface="Calibri"/>
                <a:cs typeface="Calibri"/>
                <a:sym typeface="Calibri"/>
              </a:rPr>
            </a:br>
            <a:endParaRPr dirty="0"/>
          </a:p>
        </p:txBody>
      </p:sp>
      <p:pic>
        <p:nvPicPr>
          <p:cNvPr id="3" name="Picture 2">
            <a:extLst>
              <a:ext uri="{FF2B5EF4-FFF2-40B4-BE49-F238E27FC236}">
                <a16:creationId xmlns:a16="http://schemas.microsoft.com/office/drawing/2014/main" id="{EE62FAC2-BEAE-FA5A-C449-B00C9D3FDFC2}"/>
              </a:ext>
            </a:extLst>
          </p:cNvPr>
          <p:cNvPicPr>
            <a:picLocks noChangeAspect="1"/>
          </p:cNvPicPr>
          <p:nvPr/>
        </p:nvPicPr>
        <p:blipFill>
          <a:blip r:embed="rId4"/>
          <a:stretch>
            <a:fillRect/>
          </a:stretch>
        </p:blipFill>
        <p:spPr>
          <a:xfrm>
            <a:off x="4343400" y="4267200"/>
            <a:ext cx="3733800" cy="248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Categorical Columns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0A7CEA6F-F8DA-00D3-1094-EFFCFE8BF8C5}"/>
              </a:ext>
            </a:extLst>
          </p:cNvPr>
          <p:cNvPicPr>
            <a:picLocks noChangeAspect="1"/>
          </p:cNvPicPr>
          <p:nvPr/>
        </p:nvPicPr>
        <p:blipFill>
          <a:blip r:embed="rId3"/>
          <a:stretch>
            <a:fillRect/>
          </a:stretch>
        </p:blipFill>
        <p:spPr>
          <a:xfrm>
            <a:off x="63275" y="1066800"/>
            <a:ext cx="12065450" cy="3429000"/>
          </a:xfrm>
          <a:prstGeom prst="rect">
            <a:avLst/>
          </a:prstGeom>
        </p:spPr>
      </p:pic>
      <p:sp>
        <p:nvSpPr>
          <p:cNvPr id="6" name="TextBox 5">
            <a:extLst>
              <a:ext uri="{FF2B5EF4-FFF2-40B4-BE49-F238E27FC236}">
                <a16:creationId xmlns:a16="http://schemas.microsoft.com/office/drawing/2014/main" id="{D38AE878-57FB-E906-1483-D78D3D0A5464}"/>
              </a:ext>
            </a:extLst>
          </p:cNvPr>
          <p:cNvSpPr txBox="1"/>
          <p:nvPr/>
        </p:nvSpPr>
        <p:spPr>
          <a:xfrm>
            <a:off x="304800" y="4800600"/>
            <a:ext cx="1165860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There is not much difference in female and male members.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Comparative Non Smokers, smokers are very less in count.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Except Southeast region, remaining three are almost same in count. </a:t>
            </a:r>
            <a:r>
              <a:rPr lang="en-IN" sz="2400">
                <a:latin typeface="Times New Roman" panose="02020603050405020304" pitchFamily="18" charset="0"/>
                <a:cs typeface="Times New Roman" panose="02020603050405020304" pitchFamily="18" charset="0"/>
              </a:rPr>
              <a:t>The members </a:t>
            </a:r>
            <a:r>
              <a:rPr lang="en-IN" sz="2400" dirty="0">
                <a:latin typeface="Times New Roman" panose="02020603050405020304" pitchFamily="18" charset="0"/>
                <a:cs typeface="Times New Roman" panose="02020603050405020304" pitchFamily="18" charset="0"/>
              </a:rPr>
              <a:t>from southeast were more in count.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2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4300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Calibri"/>
                <a:cs typeface="Times New Roman" panose="02020603050405020304" pitchFamily="18" charset="0"/>
                <a:sym typeface="Calibri"/>
              </a:rPr>
              <a:t>A</a:t>
            </a:r>
            <a:r>
              <a:rPr lang="en-IN"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ge Vs Charges</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D030D422-9101-7478-0E5C-2E48DEF90531}"/>
              </a:ext>
            </a:extLst>
          </p:cNvPr>
          <p:cNvPicPr>
            <a:picLocks noChangeAspect="1"/>
          </p:cNvPicPr>
          <p:nvPr/>
        </p:nvPicPr>
        <p:blipFill>
          <a:blip r:embed="rId3"/>
          <a:stretch>
            <a:fillRect/>
          </a:stretch>
        </p:blipFill>
        <p:spPr>
          <a:xfrm>
            <a:off x="76200" y="889535"/>
            <a:ext cx="6795720" cy="5358865"/>
          </a:xfrm>
          <a:prstGeom prst="rect">
            <a:avLst/>
          </a:prstGeom>
        </p:spPr>
      </p:pic>
      <p:sp>
        <p:nvSpPr>
          <p:cNvPr id="6" name="TextBox 5">
            <a:extLst>
              <a:ext uri="{FF2B5EF4-FFF2-40B4-BE49-F238E27FC236}">
                <a16:creationId xmlns:a16="http://schemas.microsoft.com/office/drawing/2014/main" id="{07A307A9-7219-4CCD-7A5F-93D54CDEA968}"/>
              </a:ext>
            </a:extLst>
          </p:cNvPr>
          <p:cNvSpPr txBox="1"/>
          <p:nvPr/>
        </p:nvSpPr>
        <p:spPr>
          <a:xfrm>
            <a:off x="6821120" y="1114485"/>
            <a:ext cx="5243880" cy="4524315"/>
          </a:xfrm>
          <a:prstGeom prst="rect">
            <a:avLst/>
          </a:prstGeom>
          <a:noFill/>
        </p:spPr>
        <p:txBody>
          <a:bodyPr wrap="square" rtlCol="0">
            <a:spAutoFit/>
          </a:bodyPr>
          <a:lstStyle/>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data set includes all age groups. As age is increasing the medical expenses are also increasing. </a:t>
            </a:r>
          </a:p>
          <a:p>
            <a:pPr marL="342900" indent="-342900">
              <a:buFont typeface="Arial" panose="020B0604020202020204" pitchFamily="34" charset="0"/>
              <a:buChar char="•"/>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the Same time The patients who have less age also have more medical expenses .</a:t>
            </a:r>
          </a:p>
          <a:p>
            <a:pPr marL="342900" indent="-342900">
              <a:buFont typeface="Arial" panose="020B0604020202020204" pitchFamily="34" charset="0"/>
              <a:buChar char="•"/>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So we can not say that only particular group has More medical expenses.</a:t>
            </a:r>
          </a:p>
          <a:p>
            <a:pPr marL="342900" indent="-342900">
              <a:buFont typeface="Arial" panose="020B0604020202020204" pitchFamily="34" charset="0"/>
              <a:buChar char="•"/>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That is the reason we have observed almost symmetric curve.</a:t>
            </a:r>
          </a:p>
          <a:p>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32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err="1">
                <a:solidFill>
                  <a:srgbClr val="FF0000"/>
                </a:solidFill>
                <a:latin typeface="Times New Roman" panose="02020603050405020304" pitchFamily="18" charset="0"/>
                <a:ea typeface="Lato Black"/>
                <a:cs typeface="Times New Roman" panose="02020603050405020304" pitchFamily="18" charset="0"/>
                <a:sym typeface="Lato Black"/>
              </a:rPr>
              <a:t>Bmi</a:t>
            </a: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 Vs Charges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7DF8DCAB-B770-223B-A06E-A8AE9B5AA215}"/>
              </a:ext>
            </a:extLst>
          </p:cNvPr>
          <p:cNvPicPr>
            <a:picLocks noChangeAspect="1"/>
          </p:cNvPicPr>
          <p:nvPr/>
        </p:nvPicPr>
        <p:blipFill>
          <a:blip r:embed="rId3"/>
          <a:stretch>
            <a:fillRect/>
          </a:stretch>
        </p:blipFill>
        <p:spPr>
          <a:xfrm>
            <a:off x="0" y="914400"/>
            <a:ext cx="7043463" cy="5181600"/>
          </a:xfrm>
          <a:prstGeom prst="rect">
            <a:avLst/>
          </a:prstGeom>
        </p:spPr>
      </p:pic>
      <p:sp>
        <p:nvSpPr>
          <p:cNvPr id="4" name="TextBox 3">
            <a:extLst>
              <a:ext uri="{FF2B5EF4-FFF2-40B4-BE49-F238E27FC236}">
                <a16:creationId xmlns:a16="http://schemas.microsoft.com/office/drawing/2014/main" id="{05CC9C34-E00F-CFA3-5C79-34FE2CAAAFCF}"/>
              </a:ext>
            </a:extLst>
          </p:cNvPr>
          <p:cNvSpPr txBox="1"/>
          <p:nvPr/>
        </p:nvSpPr>
        <p:spPr>
          <a:xfrm>
            <a:off x="7162800" y="533400"/>
            <a:ext cx="5029200" cy="6370975"/>
          </a:xfrm>
          <a:prstGeom prst="rect">
            <a:avLst/>
          </a:prstGeom>
          <a:noFill/>
        </p:spPr>
        <p:txBody>
          <a:bodyPr wrap="square" rtlCol="0">
            <a:spAutoFit/>
          </a:bodyPr>
          <a:lstStyle/>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patient who has BMI more than 25.0 </a:t>
            </a:r>
            <a:r>
              <a:rPr lang="en-IN" sz="24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and less than 50.0</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has more medical expenses in the data set. </a:t>
            </a:r>
          </a:p>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But technically those who are having 50 BMI can be considered as higher risk patients.</a:t>
            </a:r>
          </a:p>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But in our data the patients those who have 50 BMI might be athletes with fit muscle weight or there may be any reason, those doesn’t have much medical expenses. This could be the reason, we are finding outliers in this feature. </a:t>
            </a:r>
          </a:p>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patients who have BMI less than 18.5 also have higher medical expenses because of underweight.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Gender Vs Charges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ABF01D9A-927B-00DD-01B3-23EBE06CC6C0}"/>
              </a:ext>
            </a:extLst>
          </p:cNvPr>
          <p:cNvPicPr>
            <a:picLocks noChangeAspect="1"/>
          </p:cNvPicPr>
          <p:nvPr/>
        </p:nvPicPr>
        <p:blipFill>
          <a:blip r:embed="rId3"/>
          <a:stretch>
            <a:fillRect/>
          </a:stretch>
        </p:blipFill>
        <p:spPr>
          <a:xfrm>
            <a:off x="84965" y="914400"/>
            <a:ext cx="6696835" cy="5178222"/>
          </a:xfrm>
          <a:prstGeom prst="rect">
            <a:avLst/>
          </a:prstGeom>
        </p:spPr>
      </p:pic>
      <p:sp>
        <p:nvSpPr>
          <p:cNvPr id="4" name="TextBox 3">
            <a:extLst>
              <a:ext uri="{FF2B5EF4-FFF2-40B4-BE49-F238E27FC236}">
                <a16:creationId xmlns:a16="http://schemas.microsoft.com/office/drawing/2014/main" id="{883195FF-1046-E5C8-4AF8-C98E137E50EB}"/>
              </a:ext>
            </a:extLst>
          </p:cNvPr>
          <p:cNvSpPr txBox="1"/>
          <p:nvPr/>
        </p:nvSpPr>
        <p:spPr>
          <a:xfrm>
            <a:off x="6781800" y="2253496"/>
            <a:ext cx="5325235" cy="1785104"/>
          </a:xfrm>
          <a:prstGeom prst="rect">
            <a:avLst/>
          </a:prstGeom>
          <a:noFill/>
        </p:spPr>
        <p:txBody>
          <a:bodyPr wrap="square" rtlCol="0">
            <a:spAutoFit/>
          </a:bodyPr>
          <a:lstStyle/>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Gender(sex) has an impact on charges. The number of males and females are almost same but female patients have higher medical expenses than male.</a:t>
            </a:r>
          </a:p>
          <a:p>
            <a:endParaRPr lang="en-IN" dirty="0"/>
          </a:p>
        </p:txBody>
      </p:sp>
    </p:spTree>
    <p:extLst>
      <p:ext uri="{BB962C8B-B14F-4D97-AF65-F5344CB8AC3E}">
        <p14:creationId xmlns:p14="http://schemas.microsoft.com/office/powerpoint/2010/main" val="5274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region Vs charges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B9DD36D0-1572-414C-CA6F-A35B49EC61EE}"/>
              </a:ext>
            </a:extLst>
          </p:cNvPr>
          <p:cNvPicPr>
            <a:picLocks noChangeAspect="1"/>
          </p:cNvPicPr>
          <p:nvPr/>
        </p:nvPicPr>
        <p:blipFill>
          <a:blip r:embed="rId3"/>
          <a:stretch>
            <a:fillRect/>
          </a:stretch>
        </p:blipFill>
        <p:spPr>
          <a:xfrm>
            <a:off x="146284" y="914402"/>
            <a:ext cx="7016516" cy="5614062"/>
          </a:xfrm>
          <a:prstGeom prst="rect">
            <a:avLst/>
          </a:prstGeom>
        </p:spPr>
      </p:pic>
      <p:sp>
        <p:nvSpPr>
          <p:cNvPr id="4" name="TextBox 3">
            <a:extLst>
              <a:ext uri="{FF2B5EF4-FFF2-40B4-BE49-F238E27FC236}">
                <a16:creationId xmlns:a16="http://schemas.microsoft.com/office/drawing/2014/main" id="{CE026473-C68E-A1D1-6D64-BD547E24CC97}"/>
              </a:ext>
            </a:extLst>
          </p:cNvPr>
          <p:cNvSpPr txBox="1"/>
          <p:nvPr/>
        </p:nvSpPr>
        <p:spPr>
          <a:xfrm>
            <a:off x="7162800" y="2057400"/>
            <a:ext cx="480060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southeast region has more medical expenses than the other three regions.</a:t>
            </a:r>
          </a:p>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remaining three regions have almost similar medical expenses.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09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 Smoker Vs Charges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55113D17-4BE8-03B7-92C0-EC91E39ACB3F}"/>
              </a:ext>
            </a:extLst>
          </p:cNvPr>
          <p:cNvPicPr>
            <a:picLocks noChangeAspect="1"/>
          </p:cNvPicPr>
          <p:nvPr/>
        </p:nvPicPr>
        <p:blipFill>
          <a:blip r:embed="rId3"/>
          <a:stretch>
            <a:fillRect/>
          </a:stretch>
        </p:blipFill>
        <p:spPr>
          <a:xfrm>
            <a:off x="194661" y="704585"/>
            <a:ext cx="6358540" cy="5772415"/>
          </a:xfrm>
          <a:prstGeom prst="rect">
            <a:avLst/>
          </a:prstGeom>
        </p:spPr>
      </p:pic>
      <p:sp>
        <p:nvSpPr>
          <p:cNvPr id="4" name="TextBox 3">
            <a:extLst>
              <a:ext uri="{FF2B5EF4-FFF2-40B4-BE49-F238E27FC236}">
                <a16:creationId xmlns:a16="http://schemas.microsoft.com/office/drawing/2014/main" id="{BEB97F49-CBD0-C384-CA2C-9B6218233FB4}"/>
              </a:ext>
            </a:extLst>
          </p:cNvPr>
          <p:cNvSpPr txBox="1"/>
          <p:nvPr/>
        </p:nvSpPr>
        <p:spPr>
          <a:xfrm>
            <a:off x="6781800" y="1066800"/>
            <a:ext cx="5215539" cy="5109091"/>
          </a:xfrm>
          <a:prstGeom prst="rect">
            <a:avLst/>
          </a:prstGeom>
          <a:noFill/>
        </p:spPr>
        <p:txBody>
          <a:bodyPr wrap="square" rtlCol="0">
            <a:spAutoFit/>
          </a:bodyPr>
          <a:lstStyle/>
          <a:p>
            <a:pPr marL="342900" indent="-342900">
              <a:buFont typeface="Arial" panose="020B0604020202020204" pitchFamily="34" charset="0"/>
              <a:buChar char="•"/>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compare the health costs of minimum and maximum values of smoker and non-smokers, the minimum value of the smoker is starting at almost closer to the maximum value of non-smokers.</a:t>
            </a:r>
          </a:p>
          <a:p>
            <a:pPr marL="342900" indent="-342900">
              <a:buFont typeface="Arial" panose="020B0604020202020204" pitchFamily="34" charset="0"/>
              <a:buChar char="•"/>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this we can estimate that smokers will have higher medical expenses than the non-smokers. </a:t>
            </a:r>
          </a:p>
          <a:p>
            <a:pPr marL="342900" indent="-342900">
              <a:buFont typeface="Arial" panose="020B0604020202020204" pitchFamily="34" charset="0"/>
              <a:buChar char="•"/>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 though non-smokers have outliers, their medical charges are not too expensive comparative to the smoker.</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76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Gender, Region Vs Smoker</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F66814D6-D2CE-3C6B-B9CD-19060E50E7FF}"/>
              </a:ext>
            </a:extLst>
          </p:cNvPr>
          <p:cNvSpPr txBox="1"/>
          <p:nvPr/>
        </p:nvSpPr>
        <p:spPr>
          <a:xfrm>
            <a:off x="228600" y="5410200"/>
            <a:ext cx="1181100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Comparative other regions southeast region has more smokers.</a:t>
            </a:r>
          </a:p>
          <a:p>
            <a:r>
              <a:rPr lang="en-IN" sz="2400" dirty="0">
                <a:latin typeface="Times New Roman" panose="02020603050405020304" pitchFamily="18" charset="0"/>
                <a:cs typeface="Times New Roman" panose="02020603050405020304" pitchFamily="18" charset="0"/>
              </a:rPr>
              <a:t>Almost same number of smokers in each gender, but comparative males are more.</a:t>
            </a:r>
          </a:p>
        </p:txBody>
      </p:sp>
      <p:pic>
        <p:nvPicPr>
          <p:cNvPr id="3" name="Picture 2">
            <a:extLst>
              <a:ext uri="{FF2B5EF4-FFF2-40B4-BE49-F238E27FC236}">
                <a16:creationId xmlns:a16="http://schemas.microsoft.com/office/drawing/2014/main" id="{C575D26D-C7DD-2F6E-D882-21B310467A64}"/>
              </a:ext>
            </a:extLst>
          </p:cNvPr>
          <p:cNvPicPr>
            <a:picLocks noChangeAspect="1"/>
          </p:cNvPicPr>
          <p:nvPr/>
        </p:nvPicPr>
        <p:blipFill>
          <a:blip r:embed="rId3"/>
          <a:stretch>
            <a:fillRect/>
          </a:stretch>
        </p:blipFill>
        <p:spPr>
          <a:xfrm>
            <a:off x="381000" y="1066800"/>
            <a:ext cx="11429999" cy="4419600"/>
          </a:xfrm>
          <a:prstGeom prst="rect">
            <a:avLst/>
          </a:prstGeom>
        </p:spPr>
      </p:pic>
    </p:spTree>
    <p:extLst>
      <p:ext uri="{BB962C8B-B14F-4D97-AF65-F5344CB8AC3E}">
        <p14:creationId xmlns:p14="http://schemas.microsoft.com/office/powerpoint/2010/main" val="33852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Calibri"/>
                <a:cs typeface="Times New Roman" panose="02020603050405020304" pitchFamily="18" charset="0"/>
                <a:sym typeface="Calibri"/>
              </a:rPr>
              <a:t>Correlation of Numerical Columns</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74615E2D-919B-B845-8A96-9674EEDF6CBB}"/>
              </a:ext>
            </a:extLst>
          </p:cNvPr>
          <p:cNvPicPr>
            <a:picLocks noChangeAspect="1"/>
          </p:cNvPicPr>
          <p:nvPr/>
        </p:nvPicPr>
        <p:blipFill>
          <a:blip r:embed="rId3"/>
          <a:stretch>
            <a:fillRect/>
          </a:stretch>
        </p:blipFill>
        <p:spPr>
          <a:xfrm>
            <a:off x="381000" y="1424766"/>
            <a:ext cx="5044877" cy="4008467"/>
          </a:xfrm>
          <a:prstGeom prst="rect">
            <a:avLst/>
          </a:prstGeom>
        </p:spPr>
      </p:pic>
      <p:sp>
        <p:nvSpPr>
          <p:cNvPr id="5" name="TextBox 4">
            <a:extLst>
              <a:ext uri="{FF2B5EF4-FFF2-40B4-BE49-F238E27FC236}">
                <a16:creationId xmlns:a16="http://schemas.microsoft.com/office/drawing/2014/main" id="{942AD83E-B3C8-3F0C-D033-AE37266334A6}"/>
              </a:ext>
            </a:extLst>
          </p:cNvPr>
          <p:cNvSpPr txBox="1"/>
          <p:nvPr/>
        </p:nvSpPr>
        <p:spPr>
          <a:xfrm>
            <a:off x="6096000" y="2392740"/>
            <a:ext cx="57150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There is no specific correlation between any two numeric columns.</a:t>
            </a:r>
          </a:p>
          <a:p>
            <a:r>
              <a:rPr lang="en-IN" sz="2400" dirty="0">
                <a:latin typeface="Times New Roman" panose="02020603050405020304" pitchFamily="18" charset="0"/>
                <a:cs typeface="Times New Roman" panose="02020603050405020304" pitchFamily="18" charset="0"/>
              </a:rPr>
              <a:t>They have Positive correlation with each other but not strong correlation.</a:t>
            </a:r>
          </a:p>
        </p:txBody>
      </p:sp>
    </p:spTree>
    <p:extLst>
      <p:ext uri="{BB962C8B-B14F-4D97-AF65-F5344CB8AC3E}">
        <p14:creationId xmlns:p14="http://schemas.microsoft.com/office/powerpoint/2010/main" val="39456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0490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Age, </a:t>
            </a:r>
            <a:r>
              <a:rPr lang="en-IN" sz="3200" b="1" dirty="0" err="1">
                <a:solidFill>
                  <a:srgbClr val="FF0000"/>
                </a:solidFill>
                <a:latin typeface="Times New Roman" panose="02020603050405020304" pitchFamily="18" charset="0"/>
                <a:ea typeface="Lato Black"/>
                <a:cs typeface="Times New Roman" panose="02020603050405020304" pitchFamily="18" charset="0"/>
                <a:sym typeface="Lato Black"/>
              </a:rPr>
              <a:t>Bmi</a:t>
            </a: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 and Region Vs Charges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4B72C9CE-3C4B-B567-7045-60E0F5AAFB4F}"/>
              </a:ext>
            </a:extLst>
          </p:cNvPr>
          <p:cNvPicPr>
            <a:picLocks noChangeAspect="1"/>
          </p:cNvPicPr>
          <p:nvPr/>
        </p:nvPicPr>
        <p:blipFill>
          <a:blip r:embed="rId3"/>
          <a:stretch>
            <a:fillRect/>
          </a:stretch>
        </p:blipFill>
        <p:spPr>
          <a:xfrm>
            <a:off x="182558" y="950026"/>
            <a:ext cx="6228684" cy="5526974"/>
          </a:xfrm>
          <a:prstGeom prst="rect">
            <a:avLst/>
          </a:prstGeom>
        </p:spPr>
      </p:pic>
      <p:sp>
        <p:nvSpPr>
          <p:cNvPr id="3" name="TextBox 2">
            <a:extLst>
              <a:ext uri="{FF2B5EF4-FFF2-40B4-BE49-F238E27FC236}">
                <a16:creationId xmlns:a16="http://schemas.microsoft.com/office/drawing/2014/main" id="{C6C3F326-324C-5DBC-D338-DFACEB942C2B}"/>
              </a:ext>
            </a:extLst>
          </p:cNvPr>
          <p:cNvSpPr txBox="1"/>
          <p:nvPr/>
        </p:nvSpPr>
        <p:spPr>
          <a:xfrm>
            <a:off x="6553200" y="1066800"/>
            <a:ext cx="5456242" cy="3046988"/>
          </a:xfrm>
          <a:prstGeom prst="rect">
            <a:avLst/>
          </a:prstGeom>
          <a:noFill/>
        </p:spPr>
        <p:txBody>
          <a:bodyPr wrap="square" rtlCol="0">
            <a:spAutoFit/>
          </a:bodyPr>
          <a:lstStyle/>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higher age with high BMI patients are from southeast region who have higher medical expenses. </a:t>
            </a:r>
          </a:p>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indicates that southeast region patients tend to have more health issues.</a:t>
            </a:r>
          </a:p>
          <a:p>
            <a:pPr marL="342900" indent="-342900">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Further, southeast region has more smoker patients than the other regions.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sz="4000" b="1" dirty="0">
                <a:solidFill>
                  <a:srgbClr val="FF0000"/>
                </a:solidFill>
                <a:latin typeface="Times New Roman" panose="02020603050405020304" pitchFamily="18" charset="0"/>
                <a:cs typeface="Times New Roman" panose="02020603050405020304" pitchFamily="18" charset="0"/>
              </a:rPr>
              <a:t>Conclusion and Recommendations</a:t>
            </a:r>
            <a:r>
              <a:rPr lang="en-IN" b="1" dirty="0">
                <a:solidFill>
                  <a:srgbClr val="FF0000"/>
                </a:solidFill>
              </a:rPr>
              <a:t> </a:t>
            </a:r>
            <a:endParaRPr b="1" dirty="0">
              <a:solidFill>
                <a:srgbClr val="FF0000"/>
              </a:solidFill>
            </a:endParaRPr>
          </a:p>
        </p:txBody>
      </p:sp>
      <p:sp>
        <p:nvSpPr>
          <p:cNvPr id="39" name="Content Placeholder 5">
            <a:extLst>
              <a:ext uri="{FF2B5EF4-FFF2-40B4-BE49-F238E27FC236}">
                <a16:creationId xmlns:a16="http://schemas.microsoft.com/office/drawing/2014/main" id="{C8E1B24C-3E12-D776-34B0-658A9A837128}"/>
              </a:ext>
            </a:extLst>
          </p:cNvPr>
          <p:cNvSpPr txBox="1">
            <a:spLocks/>
          </p:cNvSpPr>
          <p:nvPr/>
        </p:nvSpPr>
        <p:spPr>
          <a:xfrm>
            <a:off x="640080" y="990600"/>
            <a:ext cx="11018520" cy="5410200"/>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mj-lt"/>
              <a:buAutoNum type="arabicPeriod"/>
            </a:pPr>
            <a:r>
              <a:rPr lang="en-IN" sz="9600" dirty="0">
                <a:latin typeface="Times New Roman" panose="02020603050405020304" pitchFamily="18" charset="0"/>
                <a:ea typeface="Calibri" panose="020F0502020204030204" pitchFamily="34" charset="0"/>
                <a:cs typeface="Times New Roman" panose="02020603050405020304" pitchFamily="18" charset="0"/>
              </a:rPr>
              <a:t>This data set includes information on patients from all age groups and their </a:t>
            </a:r>
            <a:r>
              <a:rPr lang="en-IN" sz="9600" dirty="0" err="1">
                <a:latin typeface="Times New Roman" panose="02020603050405020304" pitchFamily="18" charset="0"/>
                <a:ea typeface="Calibri" panose="020F0502020204030204" pitchFamily="34" charset="0"/>
                <a:cs typeface="Times New Roman" panose="02020603050405020304" pitchFamily="18" charset="0"/>
              </a:rPr>
              <a:t>bmi</a:t>
            </a:r>
            <a:r>
              <a:rPr lang="en-IN" sz="9600" dirty="0">
                <a:latin typeface="Times New Roman" panose="02020603050405020304" pitchFamily="18" charset="0"/>
                <a:ea typeface="Calibri" panose="020F0502020204030204" pitchFamily="34" charset="0"/>
                <a:cs typeface="Times New Roman" panose="02020603050405020304" pitchFamily="18" charset="0"/>
              </a:rPr>
              <a:t> provides valuable insights that health care insurance company can consider as an important features for assessing risk profiles and determining appropriate coverage premiums.</a:t>
            </a:r>
          </a:p>
          <a:p>
            <a:pPr marL="342900">
              <a:buFont typeface="+mj-lt"/>
              <a:buAutoNum type="arabicPeriod"/>
            </a:pPr>
            <a:r>
              <a:rPr lang="en-IN" sz="9600" kern="100" dirty="0">
                <a:latin typeface="Times New Roman" panose="02020603050405020304" pitchFamily="18" charset="0"/>
                <a:ea typeface="Calibri" panose="020F0502020204030204" pitchFamily="34" charset="0"/>
                <a:cs typeface="Times New Roman" panose="02020603050405020304" pitchFamily="18" charset="0"/>
              </a:rPr>
              <a:t>By analysing </a:t>
            </a:r>
            <a:r>
              <a:rPr lang="en-IN" sz="9600" kern="100" dirty="0" err="1">
                <a:latin typeface="Times New Roman" panose="02020603050405020304" pitchFamily="18" charset="0"/>
                <a:ea typeface="Calibri" panose="020F0502020204030204" pitchFamily="34" charset="0"/>
                <a:cs typeface="Times New Roman" panose="02020603050405020304" pitchFamily="18" charset="0"/>
              </a:rPr>
              <a:t>bmi</a:t>
            </a:r>
            <a:r>
              <a:rPr lang="en-IN" sz="9600" kern="100" dirty="0">
                <a:latin typeface="Times New Roman" panose="02020603050405020304" pitchFamily="18" charset="0"/>
                <a:ea typeface="Calibri" panose="020F0502020204030204" pitchFamily="34" charset="0"/>
                <a:cs typeface="Times New Roman" panose="02020603050405020304" pitchFamily="18" charset="0"/>
              </a:rPr>
              <a:t> information, insurer can better assess the health risks and provide customize coverage premiums. Insurer can consider who has underweight that their </a:t>
            </a:r>
            <a:r>
              <a:rPr lang="en-IN" sz="9600" kern="100" dirty="0" err="1">
                <a:latin typeface="Times New Roman" panose="02020603050405020304" pitchFamily="18" charset="0"/>
                <a:ea typeface="Calibri" panose="020F0502020204030204" pitchFamily="34" charset="0"/>
                <a:cs typeface="Times New Roman" panose="02020603050405020304" pitchFamily="18" charset="0"/>
              </a:rPr>
              <a:t>bmi</a:t>
            </a:r>
            <a:r>
              <a:rPr lang="en-IN" sz="9600" kern="100" dirty="0">
                <a:latin typeface="Times New Roman" panose="02020603050405020304" pitchFamily="18" charset="0"/>
                <a:ea typeface="Calibri" panose="020F0502020204030204" pitchFamily="34" charset="0"/>
                <a:cs typeface="Times New Roman" panose="02020603050405020304" pitchFamily="18" charset="0"/>
              </a:rPr>
              <a:t> will be less than18.5 because they have also the health risks that may cause medical expenses more.</a:t>
            </a:r>
          </a:p>
          <a:p>
            <a:pPr marL="342900">
              <a:lnSpc>
                <a:spcPct val="107000"/>
              </a:lnSpc>
              <a:buFont typeface="+mj-lt"/>
              <a:buAutoNum type="arabicPeriod"/>
            </a:pPr>
            <a:r>
              <a:rPr lang="en-IN" sz="9600" kern="100" dirty="0">
                <a:latin typeface="Times New Roman" panose="02020603050405020304" pitchFamily="18" charset="0"/>
                <a:ea typeface="Calibri" panose="020F0502020204030204" pitchFamily="34" charset="0"/>
                <a:cs typeface="Times New Roman" panose="02020603050405020304" pitchFamily="18" charset="0"/>
              </a:rPr>
              <a:t>Insurer can introduce new strategies to fix premium for female members of health insurance. </a:t>
            </a:r>
          </a:p>
          <a:p>
            <a:pPr marL="342900">
              <a:lnSpc>
                <a:spcPct val="107000"/>
              </a:lnSpc>
              <a:spcAft>
                <a:spcPts val="800"/>
              </a:spcAft>
              <a:buFont typeface="+mj-lt"/>
              <a:buAutoNum type="arabicPeriod"/>
            </a:pPr>
            <a:r>
              <a:rPr lang="en-IN" sz="9600" kern="100" dirty="0">
                <a:latin typeface="Times New Roman" panose="02020603050405020304" pitchFamily="18" charset="0"/>
                <a:ea typeface="Calibri" panose="020F0502020204030204" pitchFamily="34" charset="0"/>
                <a:cs typeface="Times New Roman" panose="02020603050405020304" pitchFamily="18" charset="0"/>
              </a:rPr>
              <a:t>Insurer can introduce interested premiums in southeast region which has more high-risk patients with higher age, higher count of smokers and higher </a:t>
            </a:r>
            <a:r>
              <a:rPr lang="en-IN" sz="9600" kern="100" dirty="0" err="1">
                <a:latin typeface="Times New Roman" panose="02020603050405020304" pitchFamily="18" charset="0"/>
                <a:ea typeface="Calibri" panose="020F0502020204030204" pitchFamily="34" charset="0"/>
                <a:cs typeface="Times New Roman" panose="02020603050405020304" pitchFamily="18" charset="0"/>
              </a:rPr>
              <a:t>bmi</a:t>
            </a:r>
            <a:r>
              <a:rPr lang="en-IN" sz="9600" kern="100" dirty="0">
                <a:latin typeface="Times New Roman" panose="02020603050405020304" pitchFamily="18" charset="0"/>
                <a:ea typeface="Calibri" panose="020F0502020204030204" pitchFamily="34" charset="0"/>
                <a:cs typeface="Times New Roman" panose="02020603050405020304" pitchFamily="18" charset="0"/>
              </a:rPr>
              <a:t>.</a:t>
            </a:r>
          </a:p>
          <a:p>
            <a:pPr marL="342900">
              <a:lnSpc>
                <a:spcPct val="107000"/>
              </a:lnSpc>
              <a:spcAft>
                <a:spcPts val="800"/>
              </a:spcAft>
              <a:buFont typeface="+mj-lt"/>
              <a:buAutoNum type="arabicPeriod"/>
            </a:pPr>
            <a:r>
              <a:rPr lang="en-IN" sz="9600" kern="100" dirty="0">
                <a:latin typeface="Times New Roman" panose="02020603050405020304" pitchFamily="18" charset="0"/>
                <a:ea typeface="Calibri" panose="020F0502020204030204" pitchFamily="34" charset="0"/>
                <a:cs typeface="Times New Roman" panose="02020603050405020304" pitchFamily="18" charset="0"/>
              </a:rPr>
              <a:t>Instead of giving more premiums to non-smokers who have more in count, Insurer should concentrate on smokers who are considered as higher risk patients as well as those who have more medical expenses even though the count of smokers is less.</a:t>
            </a:r>
            <a:endParaRPr lang="en-US" sz="9600" dirty="0">
              <a:solidFill>
                <a:srgbClr val="000000"/>
              </a:solidFill>
              <a:latin typeface="Times New Roman" panose="02020603050405020304" pitchFamily="18" charset="0"/>
              <a:cs typeface="Times New Roman" panose="02020603050405020304" pitchFamily="18" charset="0"/>
            </a:endParaRPr>
          </a:p>
          <a:p>
            <a:pPr marL="0" indent="0">
              <a:buFont typeface="Arial"/>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buFont typeface="Arial"/>
              <a:buNone/>
            </a:pPr>
            <a:endParaRPr lang="en-US"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077374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Team</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2" name="Table 2">
            <a:extLst>
              <a:ext uri="{FF2B5EF4-FFF2-40B4-BE49-F238E27FC236}">
                <a16:creationId xmlns:a16="http://schemas.microsoft.com/office/drawing/2014/main" id="{E81AB646-04EC-4604-40C6-69E2DD5C6BAB}"/>
              </a:ext>
            </a:extLst>
          </p:cNvPr>
          <p:cNvGraphicFramePr>
            <a:graphicFrameLocks noGrp="1"/>
          </p:cNvGraphicFramePr>
          <p:nvPr>
            <p:extLst>
              <p:ext uri="{D42A27DB-BD31-4B8C-83A1-F6EECF244321}">
                <p14:modId xmlns:p14="http://schemas.microsoft.com/office/powerpoint/2010/main" val="393177992"/>
              </p:ext>
            </p:extLst>
          </p:nvPr>
        </p:nvGraphicFramePr>
        <p:xfrm>
          <a:off x="1143000" y="1524000"/>
          <a:ext cx="10058400" cy="427139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661165551"/>
                    </a:ext>
                  </a:extLst>
                </a:gridCol>
                <a:gridCol w="3352800">
                  <a:extLst>
                    <a:ext uri="{9D8B030D-6E8A-4147-A177-3AD203B41FA5}">
                      <a16:colId xmlns:a16="http://schemas.microsoft.com/office/drawing/2014/main" val="703441072"/>
                    </a:ext>
                  </a:extLst>
                </a:gridCol>
                <a:gridCol w="3352800">
                  <a:extLst>
                    <a:ext uri="{9D8B030D-6E8A-4147-A177-3AD203B41FA5}">
                      <a16:colId xmlns:a16="http://schemas.microsoft.com/office/drawing/2014/main" val="3240659839"/>
                    </a:ext>
                  </a:extLst>
                </a:gridCol>
              </a:tblGrid>
              <a:tr h="883937">
                <a:tc>
                  <a:txBody>
                    <a:bodyPr/>
                    <a:lstStyle/>
                    <a:p>
                      <a:pPr algn="ctr"/>
                      <a:r>
                        <a:rPr lang="en-IN" sz="2400" b="1" dirty="0">
                          <a:latin typeface="Times New Roman" panose="02020603050405020304" pitchFamily="18" charset="0"/>
                          <a:cs typeface="Times New Roman" panose="02020603050405020304" pitchFamily="18" charset="0"/>
                        </a:rPr>
                        <a:t>Sunitha Devi Koneti</a:t>
                      </a:r>
                    </a:p>
                  </a:txBody>
                  <a:tcPr/>
                </a:tc>
                <a:tc>
                  <a:txBody>
                    <a:bodyPr/>
                    <a:lstStyle/>
                    <a:p>
                      <a:pPr algn="ctr"/>
                      <a:r>
                        <a:rPr lang="en-IN" sz="2400" b="1" dirty="0">
                          <a:latin typeface="Times New Roman" panose="02020603050405020304" pitchFamily="18" charset="0"/>
                          <a:cs typeface="Times New Roman" panose="02020603050405020304" pitchFamily="18" charset="0"/>
                        </a:rPr>
                        <a:t>John </a:t>
                      </a:r>
                      <a:r>
                        <a:rPr lang="en-IN" sz="2400" b="1" dirty="0" err="1">
                          <a:latin typeface="Times New Roman" panose="02020603050405020304" pitchFamily="18" charset="0"/>
                          <a:cs typeface="Times New Roman" panose="02020603050405020304" pitchFamily="18" charset="0"/>
                        </a:rPr>
                        <a:t>Mahith</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IN" sz="2400" dirty="0" err="1">
                          <a:latin typeface="Times New Roman" panose="02020603050405020304" pitchFamily="18" charset="0"/>
                          <a:cs typeface="Times New Roman" panose="02020603050405020304" pitchFamily="18" charset="0"/>
                        </a:rPr>
                        <a:t>MitraBhanu</a:t>
                      </a:r>
                      <a:r>
                        <a:rPr lang="en-IN" sz="2400" dirty="0">
                          <a:latin typeface="Times New Roman" panose="02020603050405020304" pitchFamily="18" charset="0"/>
                          <a:cs typeface="Times New Roman" panose="02020603050405020304" pitchFamily="18" charset="0"/>
                        </a:rPr>
                        <a:t> Panda</a:t>
                      </a:r>
                    </a:p>
                  </a:txBody>
                  <a:tcPr/>
                </a:tc>
                <a:extLst>
                  <a:ext uri="{0D108BD9-81ED-4DB2-BD59-A6C34878D82A}">
                    <a16:rowId xmlns:a16="http://schemas.microsoft.com/office/drawing/2014/main" val="1447571055"/>
                  </a:ext>
                </a:extLst>
              </a:tr>
              <a:tr h="868663">
                <a:tc>
                  <a:txBody>
                    <a:bodyPr/>
                    <a:lstStyle/>
                    <a:p>
                      <a:pPr algn="ctr"/>
                      <a:r>
                        <a:rPr lang="en-IN" sz="2000" b="1" dirty="0">
                          <a:latin typeface="Times New Roman" panose="02020603050405020304" pitchFamily="18" charset="0"/>
                          <a:cs typeface="Times New Roman" panose="02020603050405020304" pitchFamily="18" charset="0"/>
                        </a:rPr>
                        <a:t>MCA</a:t>
                      </a:r>
                    </a:p>
                  </a:txBody>
                  <a:tcPr/>
                </a:tc>
                <a:tc>
                  <a:txBody>
                    <a:bodyPr/>
                    <a:lstStyle/>
                    <a:p>
                      <a:pPr algn="ctr"/>
                      <a:r>
                        <a:rPr lang="en-IN" sz="2000" b="1" dirty="0" err="1">
                          <a:latin typeface="Times New Roman" panose="02020603050405020304" pitchFamily="18" charset="0"/>
                          <a:cs typeface="Times New Roman" panose="02020603050405020304" pitchFamily="18" charset="0"/>
                        </a:rPr>
                        <a:t>B.Tech</a:t>
                      </a:r>
                      <a:r>
                        <a:rPr lang="en-IN" sz="2000" b="1" dirty="0">
                          <a:latin typeface="Times New Roman" panose="02020603050405020304" pitchFamily="18" charset="0"/>
                          <a:cs typeface="Times New Roman" panose="02020603050405020304" pitchFamily="18" charset="0"/>
                        </a:rPr>
                        <a:t> (CSE)</a:t>
                      </a:r>
                    </a:p>
                  </a:txBody>
                  <a:tcPr/>
                </a:tc>
                <a:tc>
                  <a:txBody>
                    <a:bodyPr/>
                    <a:lstStyle/>
                    <a:p>
                      <a:pPr algn="ctr"/>
                      <a:r>
                        <a:rPr lang="en-IN" sz="2000" b="1" dirty="0" err="1">
                          <a:latin typeface="Times New Roman" panose="02020603050405020304" pitchFamily="18" charset="0"/>
                          <a:cs typeface="Times New Roman" panose="02020603050405020304" pitchFamily="18" charset="0"/>
                        </a:rPr>
                        <a:t>B.Tech</a:t>
                      </a:r>
                      <a:r>
                        <a:rPr lang="en-IN" sz="2000" b="1" dirty="0">
                          <a:latin typeface="Times New Roman" panose="02020603050405020304" pitchFamily="18" charset="0"/>
                          <a:cs typeface="Times New Roman" panose="02020603050405020304" pitchFamily="18" charset="0"/>
                        </a:rPr>
                        <a:t> (Electrical Engineering)</a:t>
                      </a:r>
                    </a:p>
                  </a:txBody>
                  <a:tcPr/>
                </a:tc>
                <a:extLst>
                  <a:ext uri="{0D108BD9-81ED-4DB2-BD59-A6C34878D82A}">
                    <a16:rowId xmlns:a16="http://schemas.microsoft.com/office/drawing/2014/main" val="2941695998"/>
                  </a:ext>
                </a:extLst>
              </a:tr>
              <a:tr h="2518799">
                <a:tc>
                  <a:txBody>
                    <a:bodyPr/>
                    <a:lstStyle/>
                    <a:p>
                      <a:r>
                        <a:rPr lang="en-IN" sz="2000" b="1" dirty="0">
                          <a:latin typeface="Times New Roman" panose="02020603050405020304" pitchFamily="18" charset="0"/>
                          <a:cs typeface="Times New Roman" panose="02020603050405020304" pitchFamily="18" charset="0"/>
                        </a:rPr>
                        <a:t>I have around one and half years of experience as a Test Engineer. I just want to update myself with the new technology, that is the reason I have chosen Data Science.</a:t>
                      </a:r>
                    </a:p>
                  </a:txBody>
                  <a:tcPr/>
                </a:tc>
                <a:tc>
                  <a:txBody>
                    <a:bodyPr/>
                    <a:lstStyle/>
                    <a:p>
                      <a:r>
                        <a:rPr lang="en-IN" sz="2000" b="1" dirty="0">
                          <a:latin typeface="Times New Roman" panose="02020603050405020304" pitchFamily="18" charset="0"/>
                          <a:cs typeface="Times New Roman" panose="02020603050405020304" pitchFamily="18" charset="0"/>
                        </a:rPr>
                        <a:t>The Final Project “Fake News Detection” through Data Science Application Made him</a:t>
                      </a:r>
                    </a:p>
                    <a:p>
                      <a:r>
                        <a:rPr lang="en-IN" sz="2000" b="1" dirty="0">
                          <a:latin typeface="Times New Roman" panose="02020603050405020304" pitchFamily="18" charset="0"/>
                          <a:cs typeface="Times New Roman" panose="02020603050405020304" pitchFamily="18" charset="0"/>
                        </a:rPr>
                        <a:t>Got interested in how the Data Science work in the real world.</a:t>
                      </a:r>
                    </a:p>
                  </a:txBody>
                  <a:tcPr/>
                </a:tc>
                <a:tc>
                  <a:txBody>
                    <a:bodyPr/>
                    <a:lstStyle/>
                    <a:p>
                      <a:r>
                        <a:rPr lang="en-IN" sz="2000" b="1" dirty="0">
                          <a:latin typeface="Times New Roman" panose="02020603050405020304" pitchFamily="18" charset="0"/>
                          <a:cs typeface="Times New Roman" panose="02020603050405020304" pitchFamily="18" charset="0"/>
                        </a:rPr>
                        <a:t>As Data Science is a booming Technology, He wants to explore it and enhance his knowledge with Data Science.</a:t>
                      </a:r>
                    </a:p>
                  </a:txBody>
                  <a:tcPr/>
                </a:tc>
                <a:extLst>
                  <a:ext uri="{0D108BD9-81ED-4DB2-BD59-A6C34878D82A}">
                    <a16:rowId xmlns:a16="http://schemas.microsoft.com/office/drawing/2014/main" val="29441546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447800"/>
            <a:ext cx="10920788" cy="443194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The Size of the data is 1338 * 7</a:t>
            </a:r>
            <a:endPar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chemeClr val="dk1"/>
              </a:buClr>
              <a:buSzPts val="1800"/>
              <a:buFont typeface="+mj-lt"/>
              <a:buAutoNum type="arabicPeriod"/>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age: age of primary beneficiary</a:t>
            </a:r>
          </a:p>
          <a:p>
            <a:pPr marL="457200" marR="0" lvl="0" indent="-457200" algn="l" rtl="0">
              <a:spcBef>
                <a:spcPts val="0"/>
              </a:spcBef>
              <a:spcAft>
                <a:spcPts val="0"/>
              </a:spcAft>
              <a:buClr>
                <a:schemeClr val="dk1"/>
              </a:buClr>
              <a:buSzPts val="1800"/>
              <a:buFont typeface="+mj-lt"/>
              <a:buAutoNum type="arabicPeriod"/>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sex: insurance contractor gender Male/Female</a:t>
            </a:r>
          </a:p>
          <a:p>
            <a:pPr marL="457200" marR="0" lvl="0" indent="-457200" algn="l" rtl="0">
              <a:spcBef>
                <a:spcPts val="0"/>
              </a:spcBef>
              <a:spcAft>
                <a:spcPts val="0"/>
              </a:spcAft>
              <a:buClr>
                <a:schemeClr val="dk1"/>
              </a:buClr>
              <a:buSzPts val="1800"/>
              <a:buFont typeface="+mj-lt"/>
              <a:buAutoNum type="arabicPeriod"/>
            </a:pPr>
            <a:r>
              <a:rPr lang="en-IN" sz="2400" b="1"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bmi</a:t>
            </a: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Body mass index, providing an understanding of body, weights that are relatively high or low relative to height,   objective index of body weight (kg / m ^ 2) using the ratio of height to weight, ideally 18.5 to 24.9</a:t>
            </a:r>
          </a:p>
          <a:p>
            <a:pPr marL="457200" marR="0" lvl="0" indent="-457200" algn="l" rtl="0">
              <a:spcBef>
                <a:spcPts val="0"/>
              </a:spcBef>
              <a:spcAft>
                <a:spcPts val="0"/>
              </a:spcAft>
              <a:buClr>
                <a:schemeClr val="dk1"/>
              </a:buClr>
              <a:buSzPts val="1800"/>
              <a:buFont typeface="+mj-lt"/>
              <a:buAutoNum type="arabicPeriod"/>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children: Number of dependents</a:t>
            </a:r>
          </a:p>
          <a:p>
            <a:pPr marL="457200" marR="0" lvl="0" indent="-457200" algn="l" rtl="0">
              <a:spcBef>
                <a:spcPts val="0"/>
              </a:spcBef>
              <a:spcAft>
                <a:spcPts val="0"/>
              </a:spcAft>
              <a:buClr>
                <a:schemeClr val="dk1"/>
              </a:buClr>
              <a:buSzPts val="1800"/>
              <a:buFont typeface="+mj-lt"/>
              <a:buAutoNum type="arabicPeriod"/>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smoker: Smoking</a:t>
            </a:r>
          </a:p>
          <a:p>
            <a:pPr marL="457200" marR="0" lvl="0" indent="-457200" algn="l" rtl="0">
              <a:spcBef>
                <a:spcPts val="0"/>
              </a:spcBef>
              <a:spcAft>
                <a:spcPts val="0"/>
              </a:spcAft>
              <a:buClr>
                <a:schemeClr val="dk1"/>
              </a:buClr>
              <a:buSzPts val="1800"/>
              <a:buFont typeface="+mj-lt"/>
              <a:buAutoNum type="arabicPeriod"/>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region: the beneficiary's residential area in the US, northeast, southeast, southwest, northwest.</a:t>
            </a:r>
          </a:p>
          <a:p>
            <a:pPr marL="457200" marR="0" lvl="0" indent="-457200" algn="l" rtl="0">
              <a:spcBef>
                <a:spcPts val="0"/>
              </a:spcBef>
              <a:spcAft>
                <a:spcPts val="0"/>
              </a:spcAft>
              <a:buClr>
                <a:schemeClr val="dk1"/>
              </a:buClr>
              <a:buSzPts val="1800"/>
              <a:buFont typeface="+mj-lt"/>
              <a:buAutoNum type="arabicPeriod"/>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charges: Individual medical costs billed by health insurance</a:t>
            </a: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1092078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Summary of The Data </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49077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145954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dirty="0">
                <a:solidFill>
                  <a:srgbClr val="FF0000"/>
                </a:solidFill>
                <a:latin typeface="Lato Black"/>
                <a:ea typeface="Lato Black"/>
                <a:cs typeface="Lato Black"/>
                <a:sym typeface="Lato Black"/>
              </a:rPr>
              <a:t>Exploratory Data Analysis </a:t>
            </a:r>
            <a:endParaRPr sz="4000" b="0" i="0" u="none" strike="noStrike" cap="none" dirty="0">
              <a:solidFill>
                <a:srgbClr val="FF0000"/>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B51EFDD3-55A2-5E71-1944-2CFDA5D13DEB}"/>
              </a:ext>
            </a:extLst>
          </p:cNvPr>
          <p:cNvGrpSpPr/>
          <p:nvPr/>
        </p:nvGrpSpPr>
        <p:grpSpPr>
          <a:xfrm>
            <a:off x="1447800" y="1371600"/>
            <a:ext cx="9045596" cy="4419600"/>
            <a:chOff x="2155804" y="1936484"/>
            <a:chExt cx="7880392" cy="4100896"/>
          </a:xfrm>
        </p:grpSpPr>
        <p:grpSp>
          <p:nvGrpSpPr>
            <p:cNvPr id="3" name="Group 2">
              <a:extLst>
                <a:ext uri="{FF2B5EF4-FFF2-40B4-BE49-F238E27FC236}">
                  <a16:creationId xmlns:a16="http://schemas.microsoft.com/office/drawing/2014/main" id="{FA0FBC06-D037-BA1F-417D-CC2464840168}"/>
                </a:ext>
              </a:extLst>
            </p:cNvPr>
            <p:cNvGrpSpPr/>
            <p:nvPr/>
          </p:nvGrpSpPr>
          <p:grpSpPr>
            <a:xfrm>
              <a:off x="2155804" y="3051822"/>
              <a:ext cx="7880392" cy="2985558"/>
              <a:chOff x="2193093" y="2328574"/>
              <a:chExt cx="7880392" cy="2985558"/>
            </a:xfrm>
          </p:grpSpPr>
          <p:cxnSp>
            <p:nvCxnSpPr>
              <p:cNvPr id="8" name="Straight Arrow Connector 7">
                <a:extLst>
                  <a:ext uri="{FF2B5EF4-FFF2-40B4-BE49-F238E27FC236}">
                    <a16:creationId xmlns:a16="http://schemas.microsoft.com/office/drawing/2014/main" id="{FD561AA9-A443-14E1-1D81-0960D5B56B89}"/>
                  </a:ext>
                </a:extLst>
              </p:cNvPr>
              <p:cNvCxnSpPr/>
              <p:nvPr/>
            </p:nvCxnSpPr>
            <p:spPr>
              <a:xfrm>
                <a:off x="2885440" y="27736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C1411D1-BE81-379E-FEA2-287F76D87B1B}"/>
                  </a:ext>
                </a:extLst>
              </p:cNvPr>
              <p:cNvSpPr/>
              <p:nvPr/>
            </p:nvSpPr>
            <p:spPr>
              <a:xfrm>
                <a:off x="2194560" y="2706917"/>
                <a:ext cx="242768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UNIVARIATE</a:t>
                </a:r>
              </a:p>
            </p:txBody>
          </p:sp>
          <p:sp>
            <p:nvSpPr>
              <p:cNvPr id="10" name="Rectangle 9">
                <a:extLst>
                  <a:ext uri="{FF2B5EF4-FFF2-40B4-BE49-F238E27FC236}">
                    <a16:creationId xmlns:a16="http://schemas.microsoft.com/office/drawing/2014/main" id="{D8EDC8C6-E022-DC2F-122B-97B2884791F4}"/>
                  </a:ext>
                </a:extLst>
              </p:cNvPr>
              <p:cNvSpPr/>
              <p:nvPr/>
            </p:nvSpPr>
            <p:spPr>
              <a:xfrm>
                <a:off x="5023752" y="2684363"/>
                <a:ext cx="235509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BIVARIATE</a:t>
                </a:r>
              </a:p>
            </p:txBody>
          </p:sp>
          <p:sp>
            <p:nvSpPr>
              <p:cNvPr id="11" name="Rectangle 10">
                <a:extLst>
                  <a:ext uri="{FF2B5EF4-FFF2-40B4-BE49-F238E27FC236}">
                    <a16:creationId xmlns:a16="http://schemas.microsoft.com/office/drawing/2014/main" id="{D03DBDEB-E521-43A6-5F48-52F87C3C67A4}"/>
                  </a:ext>
                </a:extLst>
              </p:cNvPr>
              <p:cNvSpPr/>
              <p:nvPr/>
            </p:nvSpPr>
            <p:spPr>
              <a:xfrm>
                <a:off x="7718389" y="2655890"/>
                <a:ext cx="2355096"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Multivariate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D3DC4E97-84D8-8D82-68BF-7BD83E6C4212}"/>
                  </a:ext>
                </a:extLst>
              </p:cNvPr>
              <p:cNvCxnSpPr>
                <a:cxnSpLocks/>
              </p:cNvCxnSpPr>
              <p:nvPr/>
            </p:nvCxnSpPr>
            <p:spPr>
              <a:xfrm>
                <a:off x="3255666" y="2361363"/>
                <a:ext cx="56402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DD2A91-C162-00CF-86B4-0FD672E859F9}"/>
                  </a:ext>
                </a:extLst>
              </p:cNvPr>
              <p:cNvCxnSpPr/>
              <p:nvPr/>
            </p:nvCxnSpPr>
            <p:spPr>
              <a:xfrm>
                <a:off x="3255666" y="2361363"/>
                <a:ext cx="0" cy="34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00F7CB-4302-326D-6FF1-725535C4E5BF}"/>
                  </a:ext>
                </a:extLst>
              </p:cNvPr>
              <p:cNvCxnSpPr>
                <a:cxnSpLocks/>
                <a:endCxn id="11" idx="0"/>
              </p:cNvCxnSpPr>
              <p:nvPr/>
            </p:nvCxnSpPr>
            <p:spPr>
              <a:xfrm>
                <a:off x="8895937" y="2361363"/>
                <a:ext cx="0" cy="29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E00B79-62CF-D082-9A2B-DE8BD6996F6A}"/>
                  </a:ext>
                </a:extLst>
              </p:cNvPr>
              <p:cNvCxnSpPr/>
              <p:nvPr/>
            </p:nvCxnSpPr>
            <p:spPr>
              <a:xfrm>
                <a:off x="6093391" y="2328574"/>
                <a:ext cx="0" cy="34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0041BC8-C341-33C3-74EA-53143325B385}"/>
                  </a:ext>
                </a:extLst>
              </p:cNvPr>
              <p:cNvSpPr/>
              <p:nvPr/>
            </p:nvSpPr>
            <p:spPr>
              <a:xfrm>
                <a:off x="2194561" y="4016415"/>
                <a:ext cx="1266270" cy="12838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Numerical</a:t>
                </a:r>
              </a:p>
            </p:txBody>
          </p:sp>
          <p:sp>
            <p:nvSpPr>
              <p:cNvPr id="17" name="Oval 16">
                <a:extLst>
                  <a:ext uri="{FF2B5EF4-FFF2-40B4-BE49-F238E27FC236}">
                    <a16:creationId xmlns:a16="http://schemas.microsoft.com/office/drawing/2014/main" id="{5C2BE23D-F2EB-14A8-04EC-53C7C2AB879E}"/>
                  </a:ext>
                </a:extLst>
              </p:cNvPr>
              <p:cNvSpPr/>
              <p:nvPr/>
            </p:nvSpPr>
            <p:spPr>
              <a:xfrm>
                <a:off x="3599727" y="3995190"/>
                <a:ext cx="1266270" cy="1305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Categorical</a:t>
                </a:r>
              </a:p>
            </p:txBody>
          </p:sp>
          <p:cxnSp>
            <p:nvCxnSpPr>
              <p:cNvPr id="18" name="Straight Connector 17">
                <a:extLst>
                  <a:ext uri="{FF2B5EF4-FFF2-40B4-BE49-F238E27FC236}">
                    <a16:creationId xmlns:a16="http://schemas.microsoft.com/office/drawing/2014/main" id="{02FACC3D-039A-C6F5-BADC-9D1BCF2541FD}"/>
                  </a:ext>
                </a:extLst>
              </p:cNvPr>
              <p:cNvCxnSpPr>
                <a:cxnSpLocks/>
              </p:cNvCxnSpPr>
              <p:nvPr/>
            </p:nvCxnSpPr>
            <p:spPr>
              <a:xfrm>
                <a:off x="3255666" y="3468917"/>
                <a:ext cx="0" cy="316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2E8429-0F57-8A02-611F-906718562DCE}"/>
                  </a:ext>
                </a:extLst>
              </p:cNvPr>
              <p:cNvCxnSpPr/>
              <p:nvPr/>
            </p:nvCxnSpPr>
            <p:spPr>
              <a:xfrm>
                <a:off x="2511706" y="383122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CDC4B-52B7-3ADE-7B91-FE1AA1DF9D5A}"/>
                  </a:ext>
                </a:extLst>
              </p:cNvPr>
              <p:cNvCxnSpPr>
                <a:cxnSpLocks/>
              </p:cNvCxnSpPr>
              <p:nvPr/>
            </p:nvCxnSpPr>
            <p:spPr>
              <a:xfrm>
                <a:off x="2650603" y="3784922"/>
                <a:ext cx="14487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9329C4-50E7-F0B1-BB2C-29D28F7A95FF}"/>
                  </a:ext>
                </a:extLst>
              </p:cNvPr>
              <p:cNvCxnSpPr>
                <a:cxnSpLocks/>
              </p:cNvCxnSpPr>
              <p:nvPr/>
            </p:nvCxnSpPr>
            <p:spPr>
              <a:xfrm>
                <a:off x="2644302" y="3784922"/>
                <a:ext cx="6301" cy="23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41B06B1-C052-15DE-7F39-110FC0DD2410}"/>
                  </a:ext>
                </a:extLst>
              </p:cNvPr>
              <p:cNvCxnSpPr>
                <a:cxnSpLocks/>
              </p:cNvCxnSpPr>
              <p:nvPr/>
            </p:nvCxnSpPr>
            <p:spPr>
              <a:xfrm>
                <a:off x="4091259" y="3784922"/>
                <a:ext cx="8100" cy="23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834FEA-B1FA-DBA4-3395-5017FCCAC3F9}"/>
                  </a:ext>
                </a:extLst>
              </p:cNvPr>
              <p:cNvCxnSpPr>
                <a:cxnSpLocks/>
              </p:cNvCxnSpPr>
              <p:nvPr/>
            </p:nvCxnSpPr>
            <p:spPr>
              <a:xfrm flipV="1">
                <a:off x="6199833" y="3456633"/>
                <a:ext cx="0" cy="239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9EC185-1AFC-C1A6-980D-1D09672DFE34}"/>
                  </a:ext>
                </a:extLst>
              </p:cNvPr>
              <p:cNvCxnSpPr>
                <a:cxnSpLocks/>
              </p:cNvCxnSpPr>
              <p:nvPr/>
            </p:nvCxnSpPr>
            <p:spPr>
              <a:xfrm flipH="1" flipV="1">
                <a:off x="8904499" y="3367873"/>
                <a:ext cx="1467" cy="328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128F31-44D1-7139-CCCD-BC87F09BE669}"/>
                  </a:ext>
                </a:extLst>
              </p:cNvPr>
              <p:cNvCxnSpPr>
                <a:cxnSpLocks/>
              </p:cNvCxnSpPr>
              <p:nvPr/>
            </p:nvCxnSpPr>
            <p:spPr>
              <a:xfrm flipH="1">
                <a:off x="6199833" y="3696162"/>
                <a:ext cx="2736502" cy="1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0AA4AC-E578-9A6C-A918-B9193B2E183A}"/>
                  </a:ext>
                </a:extLst>
              </p:cNvPr>
              <p:cNvCxnSpPr>
                <a:cxnSpLocks/>
              </p:cNvCxnSpPr>
              <p:nvPr/>
            </p:nvCxnSpPr>
            <p:spPr>
              <a:xfrm flipV="1">
                <a:off x="5912555" y="3995190"/>
                <a:ext cx="3228084" cy="2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F1D00A-C9E8-C05E-4E6E-4357295C4902}"/>
                  </a:ext>
                </a:extLst>
              </p:cNvPr>
              <p:cNvCxnSpPr>
                <a:cxnSpLocks/>
              </p:cNvCxnSpPr>
              <p:nvPr/>
            </p:nvCxnSpPr>
            <p:spPr>
              <a:xfrm>
                <a:off x="7571437" y="3976526"/>
                <a:ext cx="0" cy="28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E7052B3-3F9E-087C-FBD5-176E776F4FB7}"/>
                  </a:ext>
                </a:extLst>
              </p:cNvPr>
              <p:cNvCxnSpPr>
                <a:cxnSpLocks/>
              </p:cNvCxnSpPr>
              <p:nvPr/>
            </p:nvCxnSpPr>
            <p:spPr>
              <a:xfrm>
                <a:off x="9140639" y="3988254"/>
                <a:ext cx="0" cy="28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8F76E3F-6B1D-F256-EE08-039C7EBB9B05}"/>
                  </a:ext>
                </a:extLst>
              </p:cNvPr>
              <p:cNvSpPr/>
              <p:nvPr/>
            </p:nvSpPr>
            <p:spPr>
              <a:xfrm>
                <a:off x="5444196" y="4249261"/>
                <a:ext cx="1189753" cy="10648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solidFill>
                      <a:schemeClr val="tx1"/>
                    </a:solidFill>
                    <a:latin typeface="Times New Roman" panose="02020603050405020304" pitchFamily="18" charset="0"/>
                    <a:cs typeface="Times New Roman" panose="02020603050405020304" pitchFamily="18" charset="0"/>
                  </a:rPr>
                  <a:t>Num</a:t>
                </a:r>
                <a:endParaRPr lang="en-IN" sz="2400" dirty="0">
                  <a:solidFill>
                    <a:schemeClr val="tx1"/>
                  </a:solidFill>
                  <a:latin typeface="Times New Roman" panose="02020603050405020304" pitchFamily="18" charset="0"/>
                  <a:cs typeface="Times New Roman" panose="02020603050405020304" pitchFamily="18" charset="0"/>
                </a:endParaRPr>
              </a:p>
              <a:p>
                <a:pPr algn="ctr"/>
                <a:r>
                  <a:rPr lang="en-IN" sz="2400" dirty="0">
                    <a:solidFill>
                      <a:schemeClr val="tx1"/>
                    </a:solidFill>
                    <a:latin typeface="Times New Roman" panose="02020603050405020304" pitchFamily="18" charset="0"/>
                    <a:cs typeface="Times New Roman" panose="02020603050405020304" pitchFamily="18" charset="0"/>
                  </a:rPr>
                  <a:t>Vs</a:t>
                </a:r>
              </a:p>
              <a:p>
                <a:pPr algn="ctr"/>
                <a:r>
                  <a:rPr lang="en-IN" sz="2400" dirty="0" err="1">
                    <a:solidFill>
                      <a:schemeClr val="tx1"/>
                    </a:solidFill>
                    <a:latin typeface="Times New Roman" panose="02020603050405020304" pitchFamily="18" charset="0"/>
                    <a:cs typeface="Times New Roman" panose="02020603050405020304" pitchFamily="18" charset="0"/>
                  </a:rPr>
                  <a:t>Num</a:t>
                </a:r>
                <a:endParaRPr lang="en-IN" sz="2400" dirty="0">
                  <a:solidFill>
                    <a:schemeClr val="tx1"/>
                  </a:solidFill>
                </a:endParaRPr>
              </a:p>
            </p:txBody>
          </p:sp>
          <p:sp>
            <p:nvSpPr>
              <p:cNvPr id="30" name="Oval 29">
                <a:extLst>
                  <a:ext uri="{FF2B5EF4-FFF2-40B4-BE49-F238E27FC236}">
                    <a16:creationId xmlns:a16="http://schemas.microsoft.com/office/drawing/2014/main" id="{94DCB19C-C341-ED05-C6B3-50A3B191139D}"/>
                  </a:ext>
                </a:extLst>
              </p:cNvPr>
              <p:cNvSpPr/>
              <p:nvPr/>
            </p:nvSpPr>
            <p:spPr>
              <a:xfrm>
                <a:off x="7073984" y="4281329"/>
                <a:ext cx="1148630" cy="10003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solidFill>
                      <a:sysClr val="windowText" lastClr="000000"/>
                    </a:solidFill>
                    <a:latin typeface="Times New Roman" panose="02020603050405020304" pitchFamily="18" charset="0"/>
                    <a:cs typeface="Times New Roman" panose="02020603050405020304" pitchFamily="18" charset="0"/>
                  </a:rPr>
                  <a:t>Num</a:t>
                </a:r>
                <a:endParaRPr lang="en-IN" sz="2400" dirty="0">
                  <a:solidFill>
                    <a:sysClr val="windowText" lastClr="000000"/>
                  </a:solidFill>
                  <a:latin typeface="Times New Roman" panose="02020603050405020304" pitchFamily="18" charset="0"/>
                  <a:cs typeface="Times New Roman" panose="02020603050405020304" pitchFamily="18" charset="0"/>
                </a:endParaRPr>
              </a:p>
              <a:p>
                <a:pPr algn="ctr"/>
                <a:r>
                  <a:rPr lang="en-IN" sz="2400" dirty="0">
                    <a:solidFill>
                      <a:sysClr val="windowText" lastClr="000000"/>
                    </a:solidFill>
                    <a:latin typeface="Times New Roman" panose="02020603050405020304" pitchFamily="18" charset="0"/>
                    <a:cs typeface="Times New Roman" panose="02020603050405020304" pitchFamily="18" charset="0"/>
                  </a:rPr>
                  <a:t>Vs</a:t>
                </a:r>
              </a:p>
              <a:p>
                <a:pPr algn="ctr"/>
                <a:r>
                  <a:rPr lang="en-IN" sz="2400" dirty="0">
                    <a:solidFill>
                      <a:sysClr val="windowText" lastClr="000000"/>
                    </a:solidFill>
                    <a:latin typeface="Times New Roman" panose="02020603050405020304" pitchFamily="18" charset="0"/>
                    <a:cs typeface="Times New Roman" panose="02020603050405020304" pitchFamily="18" charset="0"/>
                  </a:rPr>
                  <a:t>Cat</a:t>
                </a:r>
              </a:p>
            </p:txBody>
          </p:sp>
          <p:sp>
            <p:nvSpPr>
              <p:cNvPr id="31" name="Oval 30">
                <a:extLst>
                  <a:ext uri="{FF2B5EF4-FFF2-40B4-BE49-F238E27FC236}">
                    <a16:creationId xmlns:a16="http://schemas.microsoft.com/office/drawing/2014/main" id="{3D40800B-0C82-E383-C491-8F6C287F31A5}"/>
                  </a:ext>
                </a:extLst>
              </p:cNvPr>
              <p:cNvSpPr/>
              <p:nvPr/>
            </p:nvSpPr>
            <p:spPr>
              <a:xfrm>
                <a:off x="8659359" y="4275829"/>
                <a:ext cx="1131908" cy="10003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Cat</a:t>
                </a:r>
              </a:p>
              <a:p>
                <a:pPr algn="ctr"/>
                <a:r>
                  <a:rPr lang="en-IN" sz="2400" dirty="0">
                    <a:solidFill>
                      <a:schemeClr val="tx1"/>
                    </a:solidFill>
                    <a:latin typeface="Times New Roman" panose="02020603050405020304" pitchFamily="18" charset="0"/>
                    <a:cs typeface="Times New Roman" panose="02020603050405020304" pitchFamily="18" charset="0"/>
                  </a:rPr>
                  <a:t>Vs</a:t>
                </a:r>
              </a:p>
              <a:p>
                <a:pPr algn="ctr"/>
                <a:r>
                  <a:rPr lang="en-IN" sz="2400" dirty="0">
                    <a:solidFill>
                      <a:schemeClr val="tx1"/>
                    </a:solidFill>
                    <a:latin typeface="Times New Roman" panose="02020603050405020304" pitchFamily="18" charset="0"/>
                    <a:cs typeface="Times New Roman" panose="02020603050405020304" pitchFamily="18" charset="0"/>
                  </a:rPr>
                  <a:t>Cat</a:t>
                </a:r>
              </a:p>
            </p:txBody>
          </p:sp>
          <p:sp>
            <p:nvSpPr>
              <p:cNvPr id="32" name="Rectangle 31">
                <a:extLst>
                  <a:ext uri="{FF2B5EF4-FFF2-40B4-BE49-F238E27FC236}">
                    <a16:creationId xmlns:a16="http://schemas.microsoft.com/office/drawing/2014/main" id="{68DDF36A-238C-625B-2231-B21F327C34F6}"/>
                  </a:ext>
                </a:extLst>
              </p:cNvPr>
              <p:cNvSpPr/>
              <p:nvPr/>
            </p:nvSpPr>
            <p:spPr>
              <a:xfrm>
                <a:off x="2193093" y="2707374"/>
                <a:ext cx="2427682"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Univariate</a:t>
                </a:r>
              </a:p>
            </p:txBody>
          </p:sp>
          <p:sp>
            <p:nvSpPr>
              <p:cNvPr id="33" name="Rectangle 32">
                <a:extLst>
                  <a:ext uri="{FF2B5EF4-FFF2-40B4-BE49-F238E27FC236}">
                    <a16:creationId xmlns:a16="http://schemas.microsoft.com/office/drawing/2014/main" id="{686A5E69-AB0C-6D10-BCA4-1673D3458C00}"/>
                  </a:ext>
                </a:extLst>
              </p:cNvPr>
              <p:cNvSpPr/>
              <p:nvPr/>
            </p:nvSpPr>
            <p:spPr>
              <a:xfrm>
                <a:off x="5022285" y="2684363"/>
                <a:ext cx="2355096"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Bivariate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30D97C8C-1F0B-0EA4-E2FC-B8B624B5B9A0}"/>
                  </a:ext>
                </a:extLst>
              </p:cNvPr>
              <p:cNvCxnSpPr>
                <a:cxnSpLocks/>
              </p:cNvCxnSpPr>
              <p:nvPr/>
            </p:nvCxnSpPr>
            <p:spPr>
              <a:xfrm>
                <a:off x="3255666" y="2363436"/>
                <a:ext cx="56402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F006E4-3E27-1F68-60B0-AB44031386A8}"/>
                  </a:ext>
                </a:extLst>
              </p:cNvPr>
              <p:cNvCxnSpPr>
                <a:cxnSpLocks/>
              </p:cNvCxnSpPr>
              <p:nvPr/>
            </p:nvCxnSpPr>
            <p:spPr>
              <a:xfrm>
                <a:off x="3255666" y="2363436"/>
                <a:ext cx="0" cy="34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6F8671E4-2837-1BAA-18A4-58E060073897}"/>
                </a:ext>
              </a:extLst>
            </p:cNvPr>
            <p:cNvCxnSpPr>
              <a:cxnSpLocks/>
            </p:cNvCxnSpPr>
            <p:nvPr/>
          </p:nvCxnSpPr>
          <p:spPr>
            <a:xfrm>
              <a:off x="5895214" y="4763208"/>
              <a:ext cx="8100" cy="23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66B1DAF-B26E-3432-7CD3-8DFBC28E8F22}"/>
                </a:ext>
              </a:extLst>
            </p:cNvPr>
            <p:cNvSpPr/>
            <p:nvPr/>
          </p:nvSpPr>
          <p:spPr>
            <a:xfrm>
              <a:off x="4680188" y="1936484"/>
              <a:ext cx="2832949"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Various Types Of EDA</a:t>
              </a:r>
            </a:p>
          </p:txBody>
        </p:sp>
        <p:cxnSp>
          <p:nvCxnSpPr>
            <p:cNvPr id="6" name="Straight Arrow Connector 5">
              <a:extLst>
                <a:ext uri="{FF2B5EF4-FFF2-40B4-BE49-F238E27FC236}">
                  <a16:creationId xmlns:a16="http://schemas.microsoft.com/office/drawing/2014/main" id="{B5695CFC-3D85-D5B8-6699-E3F15CE8B5EB}"/>
                </a:ext>
              </a:extLst>
            </p:cNvPr>
            <p:cNvCxnSpPr/>
            <p:nvPr/>
          </p:nvCxnSpPr>
          <p:spPr>
            <a:xfrm>
              <a:off x="6068537" y="2728353"/>
              <a:ext cx="0" cy="34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C7F68D-DD01-AFA4-B6A5-71E94ED5640E}"/>
                </a:ext>
              </a:extLst>
            </p:cNvPr>
            <p:cNvCxnSpPr>
              <a:cxnSpLocks/>
            </p:cNvCxnSpPr>
            <p:nvPr/>
          </p:nvCxnSpPr>
          <p:spPr>
            <a:xfrm>
              <a:off x="7537252" y="4432289"/>
              <a:ext cx="0" cy="28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999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195012" y="1894384"/>
            <a:ext cx="10311188" cy="2677616"/>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1800"/>
              <a:buFont typeface="+mj-lt"/>
              <a:buAutoNum type="arabicPeriod"/>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Checked whether the </a:t>
            </a: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c</a:t>
            </a: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olumn names and it’s Data Types are correct.</a:t>
            </a:r>
          </a:p>
          <a:p>
            <a:pPr marL="457200" marR="0" lvl="0" indent="-457200" algn="l" rtl="0">
              <a:spcBef>
                <a:spcPts val="0"/>
              </a:spcBef>
              <a:spcAft>
                <a:spcPts val="0"/>
              </a:spcAft>
              <a:buClr>
                <a:schemeClr val="dk1"/>
              </a:buClr>
              <a:buSzPts val="1800"/>
              <a:buFont typeface="+mj-lt"/>
              <a:buAutoNum type="arabicPeriod"/>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There we didn’t find any incorrect column names and it’s datatypes in this dataset.</a:t>
            </a:r>
          </a:p>
          <a:p>
            <a:pPr marL="457200" marR="0" lvl="0" indent="-457200" algn="l" rtl="0">
              <a:spcBef>
                <a:spcPts val="0"/>
              </a:spcBef>
              <a:spcAft>
                <a:spcPts val="0"/>
              </a:spcAft>
              <a:buClr>
                <a:schemeClr val="dk1"/>
              </a:buClr>
              <a:buSzPts val="1800"/>
              <a:buFont typeface="+mj-lt"/>
              <a:buAutoNum type="arabicPeriod"/>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Checking For missing values in each column.</a:t>
            </a:r>
          </a:p>
          <a:p>
            <a:pPr marL="457200" marR="0" lvl="0" indent="-457200" algn="l" rtl="0">
              <a:spcBef>
                <a:spcPts val="0"/>
              </a:spcBef>
              <a:spcAft>
                <a:spcPts val="0"/>
              </a:spcAft>
              <a:buClr>
                <a:schemeClr val="dk1"/>
              </a:buClr>
              <a:buSzPts val="1800"/>
              <a:buFont typeface="+mj-lt"/>
              <a:buAutoNum type="arabicPeriod"/>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We didn’t find any missing values in this data set.</a:t>
            </a:r>
          </a:p>
          <a:p>
            <a:pPr marL="457200" marR="0" lvl="0" indent="-457200" algn="l" rtl="0">
              <a:spcBef>
                <a:spcPts val="0"/>
              </a:spcBef>
              <a:spcAft>
                <a:spcPts val="0"/>
              </a:spcAft>
              <a:buClr>
                <a:schemeClr val="dk1"/>
              </a:buClr>
              <a:buSzPts val="1800"/>
              <a:buFont typeface="+mj-lt"/>
              <a:buAutoNum type="arabicPeriod"/>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We have 4 numerical and 3 categorical columns in this data set.</a:t>
            </a:r>
          </a:p>
          <a:p>
            <a:pPr marL="457200" marR="0" lvl="0" indent="-457200" algn="l" rtl="0">
              <a:spcBef>
                <a:spcPts val="0"/>
              </a:spcBef>
              <a:spcAft>
                <a:spcPts val="0"/>
              </a:spcAft>
              <a:buClr>
                <a:schemeClr val="dk1"/>
              </a:buClr>
              <a:buSzPts val="1800"/>
              <a:buFont typeface="+mj-lt"/>
              <a:buAutoNum type="arabicPeriod"/>
            </a:pP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charges is target Variable in this dataset.</a:t>
            </a:r>
          </a:p>
        </p:txBody>
      </p:sp>
      <p:sp>
        <p:nvSpPr>
          <p:cNvPr id="105" name="Google Shape;105;p3"/>
          <p:cNvSpPr txBox="1"/>
          <p:nvPr/>
        </p:nvSpPr>
        <p:spPr>
          <a:xfrm>
            <a:off x="457200" y="304800"/>
            <a:ext cx="1089660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Data Cleaning Steps</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89647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085596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Outlier Detection On Numerical Variables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41BA9CA4-9264-43E6-EB0D-A884DEA4DF28}"/>
              </a:ext>
            </a:extLst>
          </p:cNvPr>
          <p:cNvPicPr>
            <a:picLocks noChangeAspect="1"/>
          </p:cNvPicPr>
          <p:nvPr/>
        </p:nvPicPr>
        <p:blipFill>
          <a:blip r:embed="rId3"/>
          <a:stretch>
            <a:fillRect/>
          </a:stretch>
        </p:blipFill>
        <p:spPr>
          <a:xfrm>
            <a:off x="609600" y="1168400"/>
            <a:ext cx="10855969" cy="4846275"/>
          </a:xfrm>
          <a:prstGeom prst="rect">
            <a:avLst/>
          </a:prstGeom>
        </p:spPr>
      </p:pic>
      <p:sp>
        <p:nvSpPr>
          <p:cNvPr id="3" name="TextBox 2">
            <a:extLst>
              <a:ext uri="{FF2B5EF4-FFF2-40B4-BE49-F238E27FC236}">
                <a16:creationId xmlns:a16="http://schemas.microsoft.com/office/drawing/2014/main" id="{0F524C51-2526-607D-D0CE-054F187481F4}"/>
              </a:ext>
            </a:extLst>
          </p:cNvPr>
          <p:cNvSpPr txBox="1"/>
          <p:nvPr/>
        </p:nvSpPr>
        <p:spPr>
          <a:xfrm flipH="1">
            <a:off x="4571998" y="3733800"/>
            <a:ext cx="6893570" cy="215443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Box plot is use to detect the outliers in the columns.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can find the outliers in </a:t>
            </a:r>
            <a:r>
              <a:rPr lang="en-IN" sz="2400" dirty="0" err="1">
                <a:latin typeface="Times New Roman" panose="02020603050405020304" pitchFamily="18" charset="0"/>
                <a:cs typeface="Times New Roman" panose="02020603050405020304" pitchFamily="18" charset="0"/>
              </a:rPr>
              <a:t>bmi</a:t>
            </a:r>
            <a:r>
              <a:rPr lang="en-IN" sz="2400" dirty="0">
                <a:latin typeface="Times New Roman" panose="02020603050405020304" pitchFamily="18" charset="0"/>
                <a:cs typeface="Times New Roman" panose="02020603050405020304" pitchFamily="18" charset="0"/>
              </a:rPr>
              <a:t> and charges.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treated outliers using 1.5 IQR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 Charges is Target Variable, Before going to treat we need to think in domain perspective. </a:t>
            </a:r>
          </a:p>
          <a:p>
            <a:endParaRPr lang="en-IN" dirty="0"/>
          </a:p>
        </p:txBody>
      </p:sp>
    </p:spTree>
    <p:extLst>
      <p:ext uri="{BB962C8B-B14F-4D97-AF65-F5344CB8AC3E}">
        <p14:creationId xmlns:p14="http://schemas.microsoft.com/office/powerpoint/2010/main" val="186170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201400" cy="806334"/>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After Treating Outliers in </a:t>
            </a:r>
            <a:r>
              <a:rPr lang="en-IN" sz="4000" b="1" dirty="0" err="1">
                <a:solidFill>
                  <a:srgbClr val="FF0000"/>
                </a:solidFill>
                <a:latin typeface="Times New Roman" panose="02020603050405020304" pitchFamily="18" charset="0"/>
                <a:ea typeface="Lato Black"/>
                <a:cs typeface="Times New Roman" panose="02020603050405020304" pitchFamily="18" charset="0"/>
                <a:sym typeface="Lato Black"/>
              </a:rPr>
              <a:t>bmi</a:t>
            </a:r>
            <a:endParaRPr lang="en-IN" sz="4000" b="1" dirty="0">
              <a:solidFill>
                <a:srgbClr val="FF0000"/>
              </a:solidFill>
              <a:latin typeface="Times New Roman" panose="02020603050405020304" pitchFamily="18" charset="0"/>
              <a:ea typeface="Lato Black"/>
              <a:cs typeface="Times New Roman" panose="02020603050405020304" pitchFamily="18" charset="0"/>
              <a:sym typeface="Lato Black"/>
            </a:endParaRPr>
          </a:p>
          <a:p>
            <a:pPr marL="0" marR="0" lvl="0" indent="0" algn="ctr" rtl="0">
              <a:lnSpc>
                <a:spcPct val="80000"/>
              </a:lnSpc>
              <a:spcBef>
                <a:spcPts val="0"/>
              </a:spcBef>
              <a:spcAft>
                <a:spcPts val="0"/>
              </a:spcAft>
              <a:buClr>
                <a:srgbClr val="FF0000"/>
              </a:buClr>
              <a:buSzPts val="3200"/>
              <a:buFont typeface="Lato Black"/>
              <a:buNone/>
            </a:pP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737EAC2F-4296-EC20-99ED-7984B6B0307A}"/>
              </a:ext>
            </a:extLst>
          </p:cNvPr>
          <p:cNvPicPr>
            <a:picLocks noChangeAspect="1"/>
          </p:cNvPicPr>
          <p:nvPr/>
        </p:nvPicPr>
        <p:blipFill>
          <a:blip r:embed="rId3"/>
          <a:stretch>
            <a:fillRect/>
          </a:stretch>
        </p:blipFill>
        <p:spPr>
          <a:xfrm>
            <a:off x="762001" y="1049833"/>
            <a:ext cx="10837332" cy="4817567"/>
          </a:xfrm>
          <a:prstGeom prst="rect">
            <a:avLst/>
          </a:prstGeom>
        </p:spPr>
      </p:pic>
      <p:sp>
        <p:nvSpPr>
          <p:cNvPr id="3" name="TextBox 2">
            <a:extLst>
              <a:ext uri="{FF2B5EF4-FFF2-40B4-BE49-F238E27FC236}">
                <a16:creationId xmlns:a16="http://schemas.microsoft.com/office/drawing/2014/main" id="{A883E770-C1A2-EA39-63C2-AA0F901CCF23}"/>
              </a:ext>
            </a:extLst>
          </p:cNvPr>
          <p:cNvSpPr txBox="1"/>
          <p:nvPr/>
        </p:nvSpPr>
        <p:spPr>
          <a:xfrm>
            <a:off x="4572000" y="3657600"/>
            <a:ext cx="678180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By treating Outliers in </a:t>
            </a:r>
            <a:r>
              <a:rPr lang="en-IN" sz="2400" dirty="0" err="1">
                <a:latin typeface="Times New Roman" panose="02020603050405020304" pitchFamily="18" charset="0"/>
                <a:cs typeface="Times New Roman" panose="02020603050405020304" pitchFamily="18" charset="0"/>
              </a:rPr>
              <a:t>bmi</a:t>
            </a:r>
            <a:r>
              <a:rPr lang="en-IN" sz="2400" dirty="0">
                <a:latin typeface="Times New Roman" panose="02020603050405020304" pitchFamily="18" charset="0"/>
                <a:cs typeface="Times New Roman" panose="02020603050405020304" pitchFamily="18" charset="0"/>
              </a:rPr>
              <a:t>, 9 datapoints were removed.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Outliers are not just the outliers but excellent signals of new trends.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domain knowledge allows the outliers exist, we can keep them.</a:t>
            </a:r>
          </a:p>
        </p:txBody>
      </p:sp>
    </p:spTree>
    <p:extLst>
      <p:ext uri="{BB962C8B-B14F-4D97-AF65-F5344CB8AC3E}">
        <p14:creationId xmlns:p14="http://schemas.microsoft.com/office/powerpoint/2010/main" val="202565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304800"/>
            <a:ext cx="1126204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Distribution Of All Numeric Columns</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F24CA3D7-EB2B-E63D-A288-756BDA5797A7}"/>
              </a:ext>
            </a:extLst>
          </p:cNvPr>
          <p:cNvPicPr>
            <a:picLocks noChangeAspect="1"/>
          </p:cNvPicPr>
          <p:nvPr/>
        </p:nvPicPr>
        <p:blipFill>
          <a:blip r:embed="rId3"/>
          <a:stretch>
            <a:fillRect/>
          </a:stretch>
        </p:blipFill>
        <p:spPr>
          <a:xfrm>
            <a:off x="125069" y="838200"/>
            <a:ext cx="11594180" cy="5089301"/>
          </a:xfrm>
          <a:prstGeom prst="rect">
            <a:avLst/>
          </a:prstGeom>
        </p:spPr>
      </p:pic>
      <p:sp>
        <p:nvSpPr>
          <p:cNvPr id="3" name="TextBox 2">
            <a:extLst>
              <a:ext uri="{FF2B5EF4-FFF2-40B4-BE49-F238E27FC236}">
                <a16:creationId xmlns:a16="http://schemas.microsoft.com/office/drawing/2014/main" id="{8603115D-3439-1C58-916B-A87642012EAB}"/>
              </a:ext>
            </a:extLst>
          </p:cNvPr>
          <p:cNvSpPr txBox="1"/>
          <p:nvPr/>
        </p:nvSpPr>
        <p:spPr>
          <a:xfrm>
            <a:off x="4114800" y="3429000"/>
            <a:ext cx="7391400"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Age group has almost symmetric curve, but having some discrepancies in the peek of the bell shaped curve.</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Bmi</a:t>
            </a:r>
            <a:r>
              <a:rPr lang="en-IN" sz="2400" dirty="0">
                <a:latin typeface="Times New Roman" panose="02020603050405020304" pitchFamily="18" charset="0"/>
                <a:cs typeface="Times New Roman" panose="02020603050405020304" pitchFamily="18" charset="0"/>
              </a:rPr>
              <a:t> has normal distribution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Children column has 4 peeks so it is called multimodel.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Charges have pareto distribution.</a:t>
            </a:r>
            <a:r>
              <a:rPr lang="en-US" sz="2400" dirty="0">
                <a:latin typeface="Times New Roman" panose="02020603050405020304" pitchFamily="18" charset="0"/>
                <a:cs typeface="Times New Roman" panose="02020603050405020304" pitchFamily="18" charset="0"/>
              </a:rPr>
              <a:t> Understanding the distribution of charges using the Pareto distribution can help policymakers and insurers analyze and manage the financial aspects of healthcare more effectively.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80% of project’s benefit comes from 20% of the work.</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4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57200" y="203200"/>
            <a:ext cx="11201400" cy="486247"/>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Verifying Distribution of Numeric Columns</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CE69F02C-246F-E38E-F696-A67085440F7B}"/>
              </a:ext>
            </a:extLst>
          </p:cNvPr>
          <p:cNvPicPr>
            <a:picLocks noChangeAspect="1"/>
          </p:cNvPicPr>
          <p:nvPr/>
        </p:nvPicPr>
        <p:blipFill>
          <a:blip r:embed="rId3"/>
          <a:stretch>
            <a:fillRect/>
          </a:stretch>
        </p:blipFill>
        <p:spPr>
          <a:xfrm>
            <a:off x="119853" y="838200"/>
            <a:ext cx="11767347" cy="5328072"/>
          </a:xfrm>
          <a:prstGeom prst="rect">
            <a:avLst/>
          </a:prstGeom>
        </p:spPr>
      </p:pic>
      <p:sp>
        <p:nvSpPr>
          <p:cNvPr id="5" name="TextBox 4">
            <a:extLst>
              <a:ext uri="{FF2B5EF4-FFF2-40B4-BE49-F238E27FC236}">
                <a16:creationId xmlns:a16="http://schemas.microsoft.com/office/drawing/2014/main" id="{E09CC563-9573-65AA-8084-8D2127905075}"/>
              </a:ext>
            </a:extLst>
          </p:cNvPr>
          <p:cNvSpPr txBox="1"/>
          <p:nvPr/>
        </p:nvSpPr>
        <p:spPr>
          <a:xfrm>
            <a:off x="4419600" y="3886200"/>
            <a:ext cx="7239000"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Except </a:t>
            </a:r>
            <a:r>
              <a:rPr lang="en-IN" sz="2400" dirty="0" err="1">
                <a:latin typeface="Times New Roman" panose="02020603050405020304" pitchFamily="18" charset="0"/>
                <a:cs typeface="Times New Roman" panose="02020603050405020304" pitchFamily="18" charset="0"/>
              </a:rPr>
              <a:t>bmi</a:t>
            </a:r>
            <a:r>
              <a:rPr lang="en-IN" sz="2400" dirty="0">
                <a:latin typeface="Times New Roman" panose="02020603050405020304" pitchFamily="18" charset="0"/>
                <a:cs typeface="Times New Roman" panose="02020603050405020304" pitchFamily="18" charset="0"/>
              </a:rPr>
              <a:t>, remaining three features doesn’t follow normal distribution.</a:t>
            </a:r>
          </a:p>
        </p:txBody>
      </p:sp>
    </p:spTree>
    <p:extLst>
      <p:ext uri="{BB962C8B-B14F-4D97-AF65-F5344CB8AC3E}">
        <p14:creationId xmlns:p14="http://schemas.microsoft.com/office/powerpoint/2010/main" val="25813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1129</Words>
  <Application>Microsoft Office PowerPoint</Application>
  <PresentationFormat>Widescreen</PresentationFormat>
  <Paragraphs>106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Times New Roman</vt:lpstr>
      <vt:lpstr>Lato Black</vt: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Sunitha Devi Koneti</cp:lastModifiedBy>
  <cp:revision>14</cp:revision>
  <dcterms:created xsi:type="dcterms:W3CDTF">2021-02-16T05:19:01Z</dcterms:created>
  <dcterms:modified xsi:type="dcterms:W3CDTF">2023-06-07T06:42:01Z</dcterms:modified>
</cp:coreProperties>
</file>