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59" r:id="rId3"/>
    <p:sldId id="261" r:id="rId4"/>
    <p:sldId id="262"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1" autoAdjust="0"/>
    <p:restoredTop sz="85696" autoAdjust="0"/>
  </p:normalViewPr>
  <p:slideViewPr>
    <p:cSldViewPr snapToGrid="0">
      <p:cViewPr>
        <p:scale>
          <a:sx n="42" d="100"/>
          <a:sy n="42" d="100"/>
        </p:scale>
        <p:origin x="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268401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3/27/2018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3/27/2018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3/27/2018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3/27/2018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903293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9" name="Group 8"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0"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1" name="Oval 10">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2"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4" name="Rectangle 13"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24000" y="2776538"/>
            <a:ext cx="9144000" cy="1381188"/>
          </a:xfrm>
        </p:spPr>
        <p:txBody>
          <a:bodyPr anchor="ctr">
            <a:normAutofit/>
          </a:bodyPr>
          <a:lstStyle/>
          <a:p>
            <a:r>
              <a:rPr lang="en-US" sz="4000" dirty="0">
                <a:solidFill>
                  <a:srgbClr val="FF0000"/>
                </a:solidFill>
              </a:rPr>
              <a:t>Sales Analytics Software</a:t>
            </a:r>
            <a:br>
              <a:rPr lang="en-US" sz="4000" dirty="0"/>
            </a:br>
            <a:endParaRPr lang="en-US" sz="4000" dirty="0">
              <a:solidFill>
                <a:schemeClr val="bg2"/>
              </a:solidFill>
            </a:endParaRPr>
          </a:p>
        </p:txBody>
      </p:sp>
      <p:sp>
        <p:nvSpPr>
          <p:cNvPr id="3" name="Content Placeholder 2"/>
          <p:cNvSpPr>
            <a:spLocks noGrp="1"/>
          </p:cNvSpPr>
          <p:nvPr>
            <p:ph type="subTitle" idx="1"/>
          </p:nvPr>
        </p:nvSpPr>
        <p:spPr>
          <a:xfrm>
            <a:off x="1524000" y="4495800"/>
            <a:ext cx="9144000" cy="762000"/>
          </a:xfrm>
        </p:spPr>
        <p:txBody>
          <a:bodyPr>
            <a:normAutofit/>
          </a:bodyPr>
          <a:lstStyle/>
          <a:p>
            <a:r>
              <a:rPr lang="en-US" sz="1800" dirty="0"/>
              <a:t>NJRM</a:t>
            </a:r>
            <a:endParaRPr sz="1800" dirty="0"/>
          </a:p>
        </p:txBody>
      </p:sp>
    </p:spTree>
    <p:extLst>
      <p:ext uri="{BB962C8B-B14F-4D97-AF65-F5344CB8AC3E}">
        <p14:creationId xmlns:p14="http://schemas.microsoft.com/office/powerpoint/2010/main" val="19921965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Contents</a:t>
            </a:r>
          </a:p>
        </p:txBody>
      </p:sp>
      <p:sp>
        <p:nvSpPr>
          <p:cNvPr id="3" name="Content Placeholder 2"/>
          <p:cNvSpPr>
            <a:spLocks noGrp="1"/>
          </p:cNvSpPr>
          <p:nvPr>
            <p:ph type="body" idx="1"/>
          </p:nvPr>
        </p:nvSpPr>
        <p:spPr>
          <a:xfrm>
            <a:off x="4976031" y="963877"/>
            <a:ext cx="6377769" cy="4930246"/>
          </a:xfrm>
        </p:spPr>
        <p:txBody>
          <a:bodyPr anchor="ctr">
            <a:normAutofit/>
          </a:bodyPr>
          <a:lstStyle/>
          <a:p>
            <a:r>
              <a:rPr lang="en-US" sz="2400" dirty="0"/>
              <a:t>Company Profile</a:t>
            </a:r>
          </a:p>
          <a:p>
            <a:r>
              <a:rPr lang="en-US" sz="2400" dirty="0"/>
              <a:t>Business Challenges</a:t>
            </a:r>
          </a:p>
          <a:p>
            <a:r>
              <a:rPr lang="en-US" sz="2400" dirty="0"/>
              <a:t>Project Goal</a:t>
            </a:r>
          </a:p>
          <a:p>
            <a:r>
              <a:rPr lang="en-US" sz="2400" dirty="0"/>
              <a:t>Architecture</a:t>
            </a:r>
          </a:p>
          <a:p>
            <a:r>
              <a:rPr lang="en-US" sz="2400" dirty="0"/>
              <a:t>Data Visualization</a:t>
            </a:r>
          </a:p>
        </p:txBody>
      </p:sp>
    </p:spTree>
    <p:extLst>
      <p:ext uri="{BB962C8B-B14F-4D97-AF65-F5344CB8AC3E}">
        <p14:creationId xmlns:p14="http://schemas.microsoft.com/office/powerpoint/2010/main" val="3830871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E058B-80A6-4ACD-87E7-971F7609C1BF}"/>
              </a:ext>
            </a:extLst>
          </p:cNvPr>
          <p:cNvSpPr>
            <a:spLocks noGrp="1"/>
          </p:cNvSpPr>
          <p:nvPr>
            <p:ph type="title"/>
          </p:nvPr>
        </p:nvSpPr>
        <p:spPr/>
        <p:txBody>
          <a:bodyPr/>
          <a:lstStyle/>
          <a:p>
            <a:r>
              <a:rPr lang="en-US" dirty="0"/>
              <a:t>Company Profile</a:t>
            </a:r>
          </a:p>
        </p:txBody>
      </p:sp>
      <p:sp>
        <p:nvSpPr>
          <p:cNvPr id="3" name="Content Placeholder 2">
            <a:extLst>
              <a:ext uri="{FF2B5EF4-FFF2-40B4-BE49-F238E27FC236}">
                <a16:creationId xmlns:a16="http://schemas.microsoft.com/office/drawing/2014/main" id="{32CE7801-FD94-4006-BE13-3BC24C9CD35F}"/>
              </a:ext>
            </a:extLst>
          </p:cNvPr>
          <p:cNvSpPr>
            <a:spLocks noGrp="1"/>
          </p:cNvSpPr>
          <p:nvPr>
            <p:ph idx="1"/>
          </p:nvPr>
        </p:nvSpPr>
        <p:spPr/>
        <p:txBody>
          <a:bodyPr/>
          <a:lstStyle/>
          <a:p>
            <a:r>
              <a:rPr lang="en-US" dirty="0"/>
              <a:t>Company XYZ is a global and leading manufacturer of consumers and professional products serving many verticals such as healthcare, consumers, retails etc. XYZ’s PPD (Products Professional Department), a product group (contributes to over $350M+) is interested in optimizing Sales operation and like to have deeper analytics model to help business take informed decisions</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020240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E178-99F3-4491-8A07-ED97E042453D}"/>
              </a:ext>
            </a:extLst>
          </p:cNvPr>
          <p:cNvSpPr>
            <a:spLocks noGrp="1"/>
          </p:cNvSpPr>
          <p:nvPr>
            <p:ph type="title"/>
          </p:nvPr>
        </p:nvSpPr>
        <p:spPr/>
        <p:txBody>
          <a:bodyPr/>
          <a:lstStyle/>
          <a:p>
            <a:r>
              <a:rPr lang="en-US" dirty="0"/>
              <a:t>Business Challenges</a:t>
            </a:r>
          </a:p>
        </p:txBody>
      </p:sp>
      <p:sp>
        <p:nvSpPr>
          <p:cNvPr id="3" name="Content Placeholder 2">
            <a:extLst>
              <a:ext uri="{FF2B5EF4-FFF2-40B4-BE49-F238E27FC236}">
                <a16:creationId xmlns:a16="http://schemas.microsoft.com/office/drawing/2014/main" id="{C069717C-460B-4807-AF6E-C83F0608F26D}"/>
              </a:ext>
            </a:extLst>
          </p:cNvPr>
          <p:cNvSpPr>
            <a:spLocks noGrp="1"/>
          </p:cNvSpPr>
          <p:nvPr>
            <p:ph idx="1"/>
          </p:nvPr>
        </p:nvSpPr>
        <p:spPr/>
        <p:txBody>
          <a:bodyPr>
            <a:normAutofit/>
          </a:bodyPr>
          <a:lstStyle/>
          <a:p>
            <a:r>
              <a:rPr lang="en-US" dirty="0"/>
              <a:t>Sales do not have visibility into daily/current sales performance reports</a:t>
            </a:r>
          </a:p>
          <a:p>
            <a:pPr lvl="1"/>
            <a:r>
              <a:rPr lang="en-US" dirty="0"/>
              <a:t>Current architecture is not scalable and latest report they receive is a month old. </a:t>
            </a:r>
          </a:p>
          <a:p>
            <a:r>
              <a:rPr lang="en-US" dirty="0"/>
              <a:t>Sales management cannot measure/analyze their performance against the goal plan</a:t>
            </a:r>
          </a:p>
          <a:p>
            <a:pPr lvl="1"/>
            <a:r>
              <a:rPr lang="en-US" dirty="0"/>
              <a:t>Sales receives a basic summary report of combines sales(direct and trace sales) in summary. Sales analytics team analyze the summary data and share the reports with sales via email. This process limits the sales to run any analytics in excel files. Sales like to have an ability to see how they are performing against goal plan and analyze deeper with their current sales data</a:t>
            </a:r>
          </a:p>
        </p:txBody>
      </p:sp>
    </p:spTree>
    <p:extLst>
      <p:ext uri="{BB962C8B-B14F-4D97-AF65-F5344CB8AC3E}">
        <p14:creationId xmlns:p14="http://schemas.microsoft.com/office/powerpoint/2010/main" val="2229694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B0FB0-46CA-4ECD-9095-A25A1FB3BF8C}"/>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862B3487-EE94-40D2-9121-A5F7B636B1F2}"/>
              </a:ext>
            </a:extLst>
          </p:cNvPr>
          <p:cNvSpPr>
            <a:spLocks noGrp="1"/>
          </p:cNvSpPr>
          <p:nvPr>
            <p:ph idx="1"/>
          </p:nvPr>
        </p:nvSpPr>
        <p:spPr/>
        <p:txBody>
          <a:bodyPr/>
          <a:lstStyle/>
          <a:p>
            <a:r>
              <a:rPr lang="en-US" dirty="0"/>
              <a:t>Design a MVP – scalable and sellable</a:t>
            </a:r>
          </a:p>
          <a:p>
            <a:pPr lvl="1"/>
            <a:r>
              <a:rPr lang="en-US" dirty="0"/>
              <a:t>Gather Data</a:t>
            </a:r>
          </a:p>
          <a:p>
            <a:pPr lvl="1"/>
            <a:r>
              <a:rPr lang="en-US" dirty="0"/>
              <a:t>Store that data in Database</a:t>
            </a:r>
          </a:p>
          <a:p>
            <a:pPr lvl="1"/>
            <a:r>
              <a:rPr lang="en-US" dirty="0"/>
              <a:t>Design Cloud based reporting analytics solution</a:t>
            </a:r>
          </a:p>
          <a:p>
            <a:pPr lvl="1"/>
            <a:r>
              <a:rPr lang="en-US" dirty="0"/>
              <a:t>Present Data Visualization Reports</a:t>
            </a:r>
          </a:p>
        </p:txBody>
      </p:sp>
    </p:spTree>
    <p:extLst>
      <p:ext uri="{BB962C8B-B14F-4D97-AF65-F5344CB8AC3E}">
        <p14:creationId xmlns:p14="http://schemas.microsoft.com/office/powerpoint/2010/main" val="256043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E5437-2A46-46CA-9ACA-CF139ACC155F}"/>
              </a:ext>
            </a:extLst>
          </p:cNvPr>
          <p:cNvSpPr>
            <a:spLocks noGrp="1"/>
          </p:cNvSpPr>
          <p:nvPr>
            <p:ph type="title"/>
          </p:nvPr>
        </p:nvSpPr>
        <p:spPr/>
        <p:txBody>
          <a:bodyPr/>
          <a:lstStyle/>
          <a:p>
            <a:r>
              <a:rPr lang="en-US" dirty="0"/>
              <a:t>Architecture – Client – Server using REST APIs</a:t>
            </a:r>
          </a:p>
        </p:txBody>
      </p:sp>
      <p:sp>
        <p:nvSpPr>
          <p:cNvPr id="4" name="Rectangle 3">
            <a:extLst>
              <a:ext uri="{FF2B5EF4-FFF2-40B4-BE49-F238E27FC236}">
                <a16:creationId xmlns:a16="http://schemas.microsoft.com/office/drawing/2014/main" id="{9CF7AA4D-E8E3-4BF1-9632-954DC83CCC61}"/>
              </a:ext>
            </a:extLst>
          </p:cNvPr>
          <p:cNvSpPr/>
          <p:nvPr/>
        </p:nvSpPr>
        <p:spPr>
          <a:xfrm>
            <a:off x="3037115" y="2144486"/>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8AB15E2-A26E-4C6F-B05F-7D06769A5568}"/>
              </a:ext>
            </a:extLst>
          </p:cNvPr>
          <p:cNvSpPr/>
          <p:nvPr/>
        </p:nvSpPr>
        <p:spPr>
          <a:xfrm>
            <a:off x="7783287" y="2144486"/>
            <a:ext cx="914400" cy="91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05B3C7DC-87C0-4F3C-A0AA-45B5EAABAB41}"/>
              </a:ext>
            </a:extLst>
          </p:cNvPr>
          <p:cNvCxnSpPr>
            <a:stCxn id="4" idx="3"/>
          </p:cNvCxnSpPr>
          <p:nvPr/>
        </p:nvCxnSpPr>
        <p:spPr>
          <a:xfrm>
            <a:off x="3951515" y="2601686"/>
            <a:ext cx="3679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44844E0-8506-49A3-8F68-C08FB8789C67}"/>
              </a:ext>
            </a:extLst>
          </p:cNvPr>
          <p:cNvCxnSpPr/>
          <p:nvPr/>
        </p:nvCxnSpPr>
        <p:spPr>
          <a:xfrm flipH="1">
            <a:off x="4082143" y="2852057"/>
            <a:ext cx="3701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46B1750-221C-4AB3-A77B-A8344CAAD4C4}"/>
              </a:ext>
            </a:extLst>
          </p:cNvPr>
          <p:cNvSpPr txBox="1"/>
          <p:nvPr/>
        </p:nvSpPr>
        <p:spPr>
          <a:xfrm>
            <a:off x="4735286" y="2275119"/>
            <a:ext cx="1785257" cy="369332"/>
          </a:xfrm>
          <a:prstGeom prst="rect">
            <a:avLst/>
          </a:prstGeom>
          <a:noFill/>
        </p:spPr>
        <p:txBody>
          <a:bodyPr wrap="square" rtlCol="0">
            <a:spAutoFit/>
          </a:bodyPr>
          <a:lstStyle/>
          <a:p>
            <a:r>
              <a:rPr lang="en-US" dirty="0"/>
              <a:t>Request Data</a:t>
            </a:r>
          </a:p>
        </p:txBody>
      </p:sp>
      <p:sp>
        <p:nvSpPr>
          <p:cNvPr id="11" name="TextBox 10">
            <a:extLst>
              <a:ext uri="{FF2B5EF4-FFF2-40B4-BE49-F238E27FC236}">
                <a16:creationId xmlns:a16="http://schemas.microsoft.com/office/drawing/2014/main" id="{50FA4523-4829-4F10-9563-ACABE1E59F57}"/>
              </a:ext>
            </a:extLst>
          </p:cNvPr>
          <p:cNvSpPr txBox="1"/>
          <p:nvPr/>
        </p:nvSpPr>
        <p:spPr>
          <a:xfrm>
            <a:off x="4844143" y="2894821"/>
            <a:ext cx="1676400" cy="369332"/>
          </a:xfrm>
          <a:prstGeom prst="rect">
            <a:avLst/>
          </a:prstGeom>
          <a:noFill/>
        </p:spPr>
        <p:txBody>
          <a:bodyPr wrap="square" rtlCol="0">
            <a:spAutoFit/>
          </a:bodyPr>
          <a:lstStyle/>
          <a:p>
            <a:r>
              <a:rPr lang="en-US" dirty="0"/>
              <a:t>Receive Data </a:t>
            </a:r>
          </a:p>
        </p:txBody>
      </p:sp>
      <p:sp>
        <p:nvSpPr>
          <p:cNvPr id="12" name="TextBox 11">
            <a:extLst>
              <a:ext uri="{FF2B5EF4-FFF2-40B4-BE49-F238E27FC236}">
                <a16:creationId xmlns:a16="http://schemas.microsoft.com/office/drawing/2014/main" id="{CE9F6DFA-98A3-476E-B866-CCE3255B801E}"/>
              </a:ext>
            </a:extLst>
          </p:cNvPr>
          <p:cNvSpPr txBox="1"/>
          <p:nvPr/>
        </p:nvSpPr>
        <p:spPr>
          <a:xfrm>
            <a:off x="2830285" y="3799115"/>
            <a:ext cx="2318657" cy="1200329"/>
          </a:xfrm>
          <a:prstGeom prst="rect">
            <a:avLst/>
          </a:prstGeom>
          <a:noFill/>
        </p:spPr>
        <p:txBody>
          <a:bodyPr wrap="square" rtlCol="0">
            <a:spAutoFit/>
          </a:bodyPr>
          <a:lstStyle/>
          <a:p>
            <a:r>
              <a:rPr lang="en-US" dirty="0"/>
              <a:t>Client will receive data and render appropriate reports/dashboards</a:t>
            </a:r>
          </a:p>
        </p:txBody>
      </p:sp>
      <p:sp>
        <p:nvSpPr>
          <p:cNvPr id="13" name="TextBox 12">
            <a:extLst>
              <a:ext uri="{FF2B5EF4-FFF2-40B4-BE49-F238E27FC236}">
                <a16:creationId xmlns:a16="http://schemas.microsoft.com/office/drawing/2014/main" id="{61F45B02-1D37-48EC-9F12-372C646A0CE3}"/>
              </a:ext>
            </a:extLst>
          </p:cNvPr>
          <p:cNvSpPr txBox="1"/>
          <p:nvPr/>
        </p:nvSpPr>
        <p:spPr>
          <a:xfrm>
            <a:off x="7935686" y="3624943"/>
            <a:ext cx="2318657" cy="923330"/>
          </a:xfrm>
          <a:prstGeom prst="rect">
            <a:avLst/>
          </a:prstGeom>
          <a:noFill/>
        </p:spPr>
        <p:txBody>
          <a:bodyPr wrap="square" rtlCol="0">
            <a:spAutoFit/>
          </a:bodyPr>
          <a:lstStyle/>
          <a:p>
            <a:r>
              <a:rPr lang="en-US" dirty="0"/>
              <a:t>Server side API will present data to client on request </a:t>
            </a:r>
          </a:p>
        </p:txBody>
      </p:sp>
      <p:sp>
        <p:nvSpPr>
          <p:cNvPr id="14" name="Flowchart: Magnetic Disk 13">
            <a:extLst>
              <a:ext uri="{FF2B5EF4-FFF2-40B4-BE49-F238E27FC236}">
                <a16:creationId xmlns:a16="http://schemas.microsoft.com/office/drawing/2014/main" id="{B50A25A9-D82E-485A-AC8B-9E51DE19B92F}"/>
              </a:ext>
            </a:extLst>
          </p:cNvPr>
          <p:cNvSpPr/>
          <p:nvPr/>
        </p:nvSpPr>
        <p:spPr>
          <a:xfrm>
            <a:off x="9503228" y="2335375"/>
            <a:ext cx="544286" cy="53262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6" name="Straight Connector 15">
            <a:extLst>
              <a:ext uri="{FF2B5EF4-FFF2-40B4-BE49-F238E27FC236}">
                <a16:creationId xmlns:a16="http://schemas.microsoft.com/office/drawing/2014/main" id="{5213148D-503A-4F4F-9E2D-FE46419D4983}"/>
              </a:ext>
            </a:extLst>
          </p:cNvPr>
          <p:cNvCxnSpPr>
            <a:cxnSpLocks/>
            <a:stCxn id="5" idx="3"/>
            <a:endCxn id="14" idx="2"/>
          </p:cNvCxnSpPr>
          <p:nvPr/>
        </p:nvCxnSpPr>
        <p:spPr>
          <a:xfrm>
            <a:off x="8697687" y="2601686"/>
            <a:ext cx="805541"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800289E-934C-4563-A87E-E0D6A262454D}"/>
              </a:ext>
            </a:extLst>
          </p:cNvPr>
          <p:cNvSpPr txBox="1"/>
          <p:nvPr/>
        </p:nvSpPr>
        <p:spPr>
          <a:xfrm>
            <a:off x="10047514" y="2867996"/>
            <a:ext cx="1197429" cy="923330"/>
          </a:xfrm>
          <a:prstGeom prst="rect">
            <a:avLst/>
          </a:prstGeom>
          <a:noFill/>
        </p:spPr>
        <p:txBody>
          <a:bodyPr wrap="square" rtlCol="0">
            <a:spAutoFit/>
          </a:bodyPr>
          <a:lstStyle/>
          <a:p>
            <a:r>
              <a:rPr lang="en-US" dirty="0"/>
              <a:t>Database , loads csv sales data</a:t>
            </a:r>
          </a:p>
        </p:txBody>
      </p:sp>
    </p:spTree>
    <p:extLst>
      <p:ext uri="{BB962C8B-B14F-4D97-AF65-F5344CB8AC3E}">
        <p14:creationId xmlns:p14="http://schemas.microsoft.com/office/powerpoint/2010/main" val="4263101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B840-57EA-441F-86F5-C5DB1D00635F}"/>
              </a:ext>
            </a:extLst>
          </p:cNvPr>
          <p:cNvSpPr>
            <a:spLocks noGrp="1"/>
          </p:cNvSpPr>
          <p:nvPr>
            <p:ph type="title"/>
          </p:nvPr>
        </p:nvSpPr>
        <p:spPr/>
        <p:txBody>
          <a:bodyPr/>
          <a:lstStyle/>
          <a:p>
            <a:r>
              <a:rPr lang="en-US" dirty="0"/>
              <a:t>Data visualization charts</a:t>
            </a:r>
          </a:p>
        </p:txBody>
      </p:sp>
      <p:sp>
        <p:nvSpPr>
          <p:cNvPr id="3" name="Content Placeholder 2">
            <a:extLst>
              <a:ext uri="{FF2B5EF4-FFF2-40B4-BE49-F238E27FC236}">
                <a16:creationId xmlns:a16="http://schemas.microsoft.com/office/drawing/2014/main" id="{025195E4-B576-430D-953F-4539075499FE}"/>
              </a:ext>
            </a:extLst>
          </p:cNvPr>
          <p:cNvSpPr>
            <a:spLocks noGrp="1"/>
          </p:cNvSpPr>
          <p:nvPr>
            <p:ph idx="1"/>
          </p:nvPr>
        </p:nvSpPr>
        <p:spPr/>
        <p:txBody>
          <a:bodyPr>
            <a:normAutofit lnSpcReduction="10000"/>
          </a:bodyPr>
          <a:lstStyle/>
          <a:p>
            <a:pPr marL="0" indent="0">
              <a:buNone/>
            </a:pPr>
            <a:r>
              <a:rPr lang="en-US" dirty="0"/>
              <a:t>Visualization Reports:</a:t>
            </a:r>
          </a:p>
          <a:p>
            <a:pPr marL="514350" indent="-514350">
              <a:buAutoNum type="arabicPeriod"/>
            </a:pPr>
            <a:r>
              <a:rPr lang="en-US" dirty="0"/>
              <a:t>Map that displays the distribution of distributors</a:t>
            </a:r>
          </a:p>
          <a:p>
            <a:pPr marL="514350" indent="-514350">
              <a:buAutoNum type="arabicPeriod"/>
            </a:pPr>
            <a:r>
              <a:rPr lang="en-US" dirty="0"/>
              <a:t>Ring chart: top product in sales</a:t>
            </a:r>
          </a:p>
          <a:p>
            <a:pPr marL="514350" indent="-514350">
              <a:buAutoNum type="arabicPeriod"/>
            </a:pPr>
            <a:r>
              <a:rPr lang="en-US" dirty="0"/>
              <a:t>Line chart for category wise sales reports</a:t>
            </a:r>
          </a:p>
          <a:p>
            <a:pPr marL="514350" indent="-514350">
              <a:buAutoNum type="arabicPeriod"/>
            </a:pPr>
            <a:r>
              <a:rPr lang="en-US" dirty="0"/>
              <a:t>Bar chart for category by sale</a:t>
            </a:r>
          </a:p>
          <a:p>
            <a:pPr marL="0" indent="0">
              <a:buNone/>
            </a:pPr>
            <a:r>
              <a:rPr lang="en-US" dirty="0"/>
              <a:t>Report will address following questions,</a:t>
            </a:r>
          </a:p>
          <a:p>
            <a:pPr marL="514350" indent="-514350">
              <a:buAutoNum type="arabicPeriod"/>
            </a:pPr>
            <a:r>
              <a:rPr lang="en-US" dirty="0"/>
              <a:t>What is the top selling product?</a:t>
            </a:r>
          </a:p>
          <a:p>
            <a:pPr marL="514350" indent="-514350">
              <a:buAutoNum type="arabicPeriod"/>
            </a:pPr>
            <a:r>
              <a:rPr lang="en-US" dirty="0"/>
              <a:t>What is the best selling region ?</a:t>
            </a:r>
          </a:p>
          <a:p>
            <a:pPr marL="514350" indent="-514350">
              <a:buAutoNum type="arabicPeriod"/>
            </a:pPr>
            <a:r>
              <a:rPr lang="en-US" dirty="0"/>
              <a:t>How can sales sell better?</a:t>
            </a:r>
          </a:p>
        </p:txBody>
      </p:sp>
    </p:spTree>
    <p:extLst>
      <p:ext uri="{BB962C8B-B14F-4D97-AF65-F5344CB8AC3E}">
        <p14:creationId xmlns:p14="http://schemas.microsoft.com/office/powerpoint/2010/main" val="2971842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WebE2FB</Template>
  <TotalTime>95</TotalTime>
  <Words>312</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Sales Analytics Software </vt:lpstr>
      <vt:lpstr>Contents</vt:lpstr>
      <vt:lpstr>Company Profile</vt:lpstr>
      <vt:lpstr>Business Challenges</vt:lpstr>
      <vt:lpstr>Project Goal</vt:lpstr>
      <vt:lpstr>Architecture – Client – Server using REST APIs</vt:lpstr>
      <vt:lpstr>Data visualization charts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analysis</dc:title>
  <dc:creator>Rajat Kaura</dc:creator>
  <cp:lastModifiedBy>Rajat Kaura</cp:lastModifiedBy>
  <cp:revision>8</cp:revision>
  <dcterms:created xsi:type="dcterms:W3CDTF">2018-03-24T15:46:50Z</dcterms:created>
  <dcterms:modified xsi:type="dcterms:W3CDTF">2018-03-28T06:33:50Z</dcterms:modified>
</cp:coreProperties>
</file>