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70" r:id="rId3"/>
    <p:sldId id="257" r:id="rId4"/>
    <p:sldId id="259" r:id="rId5"/>
    <p:sldId id="260" r:id="rId6"/>
    <p:sldId id="269" r:id="rId7"/>
    <p:sldId id="261" r:id="rId8"/>
    <p:sldId id="262" r:id="rId9"/>
    <p:sldId id="275" r:id="rId10"/>
    <p:sldId id="276" r:id="rId11"/>
    <p:sldId id="274" r:id="rId12"/>
    <p:sldId id="266" r:id="rId13"/>
    <p:sldId id="271" r:id="rId14"/>
    <p:sldId id="263" r:id="rId15"/>
    <p:sldId id="264" r:id="rId16"/>
    <p:sldId id="265" r:id="rId17"/>
    <p:sldId id="277" r:id="rId18"/>
    <p:sldId id="267" r:id="rId19"/>
    <p:sldId id="273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588C-F249-4148-A979-B85F8E7525D1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20-97A4-4A6B-9995-A3AA6CB6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9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588C-F249-4148-A979-B85F8E7525D1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20-97A4-4A6B-9995-A3AA6CB6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71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588C-F249-4148-A979-B85F8E7525D1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20-97A4-4A6B-9995-A3AA6CB6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08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588C-F249-4148-A979-B85F8E7525D1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20-97A4-4A6B-9995-A3AA6CB6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04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588C-F249-4148-A979-B85F8E7525D1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20-97A4-4A6B-9995-A3AA6CB6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37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588C-F249-4148-A979-B85F8E7525D1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20-97A4-4A6B-9995-A3AA6CB6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11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588C-F249-4148-A979-B85F8E7525D1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20-97A4-4A6B-9995-A3AA6CB6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94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588C-F249-4148-A979-B85F8E7525D1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20-97A4-4A6B-9995-A3AA6CB6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93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588C-F249-4148-A979-B85F8E7525D1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20-97A4-4A6B-9995-A3AA6CB6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18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588C-F249-4148-A979-B85F8E7525D1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2CB9920-97A4-4A6B-9995-A3AA6CB6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96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588C-F249-4148-A979-B85F8E7525D1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20-97A4-4A6B-9995-A3AA6CB6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9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588C-F249-4148-A979-B85F8E7525D1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20-97A4-4A6B-9995-A3AA6CB6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3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588C-F249-4148-A979-B85F8E7525D1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20-97A4-4A6B-9995-A3AA6CB6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8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588C-F249-4148-A979-B85F8E7525D1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20-97A4-4A6B-9995-A3AA6CB6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56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588C-F249-4148-A979-B85F8E7525D1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20-97A4-4A6B-9995-A3AA6CB6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5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588C-F249-4148-A979-B85F8E7525D1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20-97A4-4A6B-9995-A3AA6CB6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40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588C-F249-4148-A979-B85F8E7525D1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20-97A4-4A6B-9995-A3AA6CB6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66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75588C-F249-4148-A979-B85F8E7525D1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CB9920-97A4-4A6B-9995-A3AA6CB6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7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utomationtestinghub.com/identify-mobile-browser-elements-appium-part-1/" TargetMode="External"/><Relationship Id="rId7" Type="http://schemas.openxmlformats.org/officeDocument/2006/relationships/hyperlink" Target="https://www.softwaretestingclass.com/mobile-testing-tutorial-1-mobile-application-testing-strategy/" TargetMode="External"/><Relationship Id="rId2" Type="http://schemas.openxmlformats.org/officeDocument/2006/relationships/hyperlink" Target="http://appium.io/docs/en/writing-running-appium/cap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utomationtestinghub.com/apppackage-and-appactivity-name/" TargetMode="External"/><Relationship Id="rId5" Type="http://schemas.openxmlformats.org/officeDocument/2006/relationships/hyperlink" Target="https://geteasyqa.com/qa/mobile-apps-testing/" TargetMode="External"/><Relationship Id="rId4" Type="http://schemas.openxmlformats.org/officeDocument/2006/relationships/hyperlink" Target="http://www.automationtestinghub.com/appium-tutorial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AC028-8B69-4D3A-9ADA-01C2AB323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9"/>
            <a:ext cx="8574622" cy="2048932"/>
          </a:xfrm>
        </p:spPr>
        <p:txBody>
          <a:bodyPr/>
          <a:lstStyle/>
          <a:p>
            <a:r>
              <a:rPr lang="en-NZ" dirty="0"/>
              <a:t>Mobile Testing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B7480F-1509-45B0-BC45-75BF5B9B5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785191"/>
            <a:ext cx="6987646" cy="159961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985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34004-5906-4D95-A1B9-0A368489B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33916"/>
            <a:ext cx="10018713" cy="499731"/>
          </a:xfrm>
        </p:spPr>
        <p:txBody>
          <a:bodyPr>
            <a:normAutofit fontScale="90000"/>
          </a:bodyPr>
          <a:lstStyle/>
          <a:p>
            <a:r>
              <a:rPr lang="en-NZ" dirty="0"/>
              <a:t>How Appium works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12F91C3-E36B-4EE0-870F-3D43AE067E23}"/>
              </a:ext>
            </a:extLst>
          </p:cNvPr>
          <p:cNvSpPr txBox="1">
            <a:spLocks/>
          </p:cNvSpPr>
          <p:nvPr/>
        </p:nvSpPr>
        <p:spPr>
          <a:xfrm>
            <a:off x="1616149" y="3689497"/>
            <a:ext cx="10575851" cy="272193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 algn="l" fontAlgn="base">
              <a:buFont typeface="Arial" panose="020B0604020202020204" pitchFamily="34" charset="0"/>
              <a:buChar char="•"/>
            </a:pPr>
            <a:endParaRPr lang="en-NZ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CCE65D-32BD-4EC5-B8C2-2BB69C81D5FD}"/>
              </a:ext>
            </a:extLst>
          </p:cNvPr>
          <p:cNvSpPr txBox="1">
            <a:spLocks/>
          </p:cNvSpPr>
          <p:nvPr/>
        </p:nvSpPr>
        <p:spPr>
          <a:xfrm>
            <a:off x="1894717" y="3604437"/>
            <a:ext cx="10018713" cy="3094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 typeface="Arial" panose="020B0604020202020204" pitchFamily="34" charset="0"/>
              <a:buChar char="•"/>
            </a:pPr>
            <a:r>
              <a:rPr lang="en-NZ" dirty="0"/>
              <a:t>Appium is based on client-server architecture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NZ" dirty="0"/>
              <a:t>Appium client (C# or Java) connects with Appium Server and communicate via </a:t>
            </a:r>
            <a:r>
              <a:rPr lang="en-NZ" b="1" i="1" dirty="0"/>
              <a:t>JSON Wire Protocol</a:t>
            </a:r>
            <a:endParaRPr lang="en-NZ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NZ" dirty="0"/>
              <a:t>Appium Server then creates a </a:t>
            </a:r>
            <a:r>
              <a:rPr lang="en-NZ" b="1" i="1" dirty="0"/>
              <a:t>automation session</a:t>
            </a:r>
            <a:r>
              <a:rPr lang="en-NZ" dirty="0"/>
              <a:t> for the client and also checks the desired capabilities of client and connects with respective vendor(based on android versions)</a:t>
            </a:r>
          </a:p>
        </p:txBody>
      </p:sp>
      <p:pic>
        <p:nvPicPr>
          <p:cNvPr id="9" name="Picture 2" descr="Aug1.png (924Ã40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747" y="898221"/>
            <a:ext cx="8198763" cy="241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93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25F24-6C38-4521-9731-BD84CBCCA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60228"/>
          </a:xfrm>
        </p:spPr>
        <p:txBody>
          <a:bodyPr>
            <a:normAutofit/>
          </a:bodyPr>
          <a:lstStyle/>
          <a:p>
            <a:r>
              <a:rPr lang="en-NZ" sz="3500" dirty="0"/>
              <a:t>Comparing Appium with others</a:t>
            </a:r>
            <a:endParaRPr lang="en-US" sz="35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B576D64-FCED-4E0A-8843-CC4F49970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421686"/>
              </p:ext>
            </p:extLst>
          </p:nvPr>
        </p:nvGraphicFramePr>
        <p:xfrm>
          <a:off x="2955851" y="1818167"/>
          <a:ext cx="6900529" cy="41785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2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9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09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4538">
                <a:tc>
                  <a:txBody>
                    <a:bodyPr/>
                    <a:lstStyle/>
                    <a:p>
                      <a:r>
                        <a:rPr lang="en-NZ" sz="1800" dirty="0"/>
                        <a:t>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800" dirty="0"/>
                        <a:t>Languages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800" dirty="0"/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800" dirty="0"/>
                        <a:t>Application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6387">
                <a:tc>
                  <a:txBody>
                    <a:bodyPr/>
                    <a:lstStyle/>
                    <a:p>
                      <a:r>
                        <a:rPr lang="en-NZ" sz="1800" dirty="0" err="1"/>
                        <a:t>Appium</a:t>
                      </a:r>
                      <a:endParaRPr lang="en-NZ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800" dirty="0"/>
                        <a:t>C#,</a:t>
                      </a:r>
                      <a:r>
                        <a:rPr lang="en-NZ" sz="1800" dirty="0" err="1"/>
                        <a:t>Java,Phyton</a:t>
                      </a:r>
                      <a:r>
                        <a:rPr lang="en-NZ" sz="1800" dirty="0"/>
                        <a:t>,</a:t>
                      </a:r>
                    </a:p>
                    <a:p>
                      <a:r>
                        <a:rPr lang="en-NZ" sz="1800" dirty="0"/>
                        <a:t>Ruby</a:t>
                      </a:r>
                      <a:r>
                        <a:rPr lang="en-NZ" sz="1800" baseline="0" dirty="0"/>
                        <a:t> etc</a:t>
                      </a:r>
                      <a:endParaRPr lang="en-NZ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800" dirty="0"/>
                        <a:t>Android/IOS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800" dirty="0"/>
                        <a:t>Native/Web/Hybrid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1484">
                <a:tc>
                  <a:txBody>
                    <a:bodyPr/>
                    <a:lstStyle/>
                    <a:p>
                      <a:r>
                        <a:rPr lang="en-NZ" sz="1800" dirty="0" err="1"/>
                        <a:t>Xamarin</a:t>
                      </a:r>
                      <a:endParaRPr lang="en-NZ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800" dirty="0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800" dirty="0"/>
                        <a:t>Android/IOS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800" dirty="0"/>
                        <a:t>Native/Web/Hybrid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6954">
                <a:tc>
                  <a:txBody>
                    <a:bodyPr/>
                    <a:lstStyle/>
                    <a:p>
                      <a:r>
                        <a:rPr lang="en-NZ" sz="1800" dirty="0" err="1"/>
                        <a:t>Robotium</a:t>
                      </a:r>
                      <a:endParaRPr lang="en-NZ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800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800" dirty="0"/>
                        <a:t>Android/IOS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800" dirty="0"/>
                        <a:t>Native/Web/Hybrid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9234">
                <a:tc>
                  <a:txBody>
                    <a:bodyPr/>
                    <a:lstStyle/>
                    <a:p>
                      <a:r>
                        <a:rPr lang="en-NZ" sz="1800" dirty="0"/>
                        <a:t>Selendroid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800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800" dirty="0"/>
                        <a:t>Android/IOS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800" dirty="0"/>
                        <a:t>Native/Web/Hybrid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637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A471-B16F-409A-9DA6-46F71E0BF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529412"/>
            <a:ext cx="10018713" cy="1074774"/>
          </a:xfrm>
        </p:spPr>
        <p:txBody>
          <a:bodyPr/>
          <a:lstStyle/>
          <a:p>
            <a:r>
              <a:rPr lang="en-NZ" dirty="0"/>
              <a:t>Advantages of APPIUM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813DA-D109-497D-9EBF-2D88E8EF8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05517"/>
            <a:ext cx="10018713" cy="4185684"/>
          </a:xfrm>
        </p:spPr>
        <p:txBody>
          <a:bodyPr/>
          <a:lstStyle/>
          <a:p>
            <a:r>
              <a:rPr lang="en-NZ" dirty="0"/>
              <a:t>Open source , supports various types of apps</a:t>
            </a:r>
          </a:p>
          <a:p>
            <a:r>
              <a:rPr lang="en-NZ" dirty="0"/>
              <a:t>Supports various programming languages</a:t>
            </a:r>
          </a:p>
          <a:p>
            <a:r>
              <a:rPr lang="en-NZ" dirty="0"/>
              <a:t>Able to test in IOS and ANDROID</a:t>
            </a:r>
          </a:p>
          <a:p>
            <a:r>
              <a:rPr lang="en-NZ" dirty="0"/>
              <a:t>Allow testers to use Real devices , Simulators and Emulators</a:t>
            </a:r>
          </a:p>
          <a:p>
            <a:pPr marL="0" indent="0">
              <a:buNone/>
            </a:pPr>
            <a:endParaRPr lang="en-N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180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6A9AD-C1E7-401F-87D9-F38FCA701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Practical session</a:t>
            </a:r>
          </a:p>
          <a:p>
            <a:r>
              <a:rPr lang="en-NZ" dirty="0"/>
              <a:t>Questions and Doubts</a:t>
            </a:r>
          </a:p>
          <a:p>
            <a:pPr marL="0" indent="0">
              <a:buNone/>
            </a:pPr>
            <a:endParaRPr lang="en-N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942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C3D27-E399-442D-8A19-5B2D45031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09083"/>
          </a:xfrm>
        </p:spPr>
        <p:txBody>
          <a:bodyPr/>
          <a:lstStyle/>
          <a:p>
            <a:r>
              <a:rPr lang="en-NZ" dirty="0"/>
              <a:t>Packages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F20A6-D375-4FD9-A1D7-50C895467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96903"/>
            <a:ext cx="10018713" cy="2573078"/>
          </a:xfrm>
        </p:spPr>
        <p:txBody>
          <a:bodyPr/>
          <a:lstStyle/>
          <a:p>
            <a:r>
              <a:rPr lang="en-NZ" dirty="0"/>
              <a:t>Install the below packages to start mobile app testing</a:t>
            </a:r>
          </a:p>
          <a:p>
            <a:pPr lvl="1"/>
            <a:r>
              <a:rPr lang="en-NZ" dirty="0"/>
              <a:t>Selenium webdriver</a:t>
            </a:r>
          </a:p>
          <a:p>
            <a:pPr lvl="1"/>
            <a:r>
              <a:rPr lang="en-NZ" dirty="0"/>
              <a:t>Appium webdriver</a:t>
            </a:r>
          </a:p>
        </p:txBody>
      </p:sp>
    </p:spTree>
    <p:extLst>
      <p:ext uri="{BB962C8B-B14F-4D97-AF65-F5344CB8AC3E}">
        <p14:creationId xmlns:p14="http://schemas.microsoft.com/office/powerpoint/2010/main" val="1546347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EEACC-04E6-437E-A958-674118476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36674"/>
          </a:xfrm>
        </p:spPr>
        <p:txBody>
          <a:bodyPr/>
          <a:lstStyle/>
          <a:p>
            <a:r>
              <a:rPr lang="en-NZ" dirty="0"/>
              <a:t>Desired Capabilities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EFA17-CF39-48DB-B133-EE5F46501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56391"/>
            <a:ext cx="10018713" cy="3834809"/>
          </a:xfrm>
        </p:spPr>
        <p:txBody>
          <a:bodyPr/>
          <a:lstStyle/>
          <a:p>
            <a:r>
              <a:rPr lang="en-NZ" dirty="0"/>
              <a:t>Keys and values encoded in JSON object</a:t>
            </a:r>
          </a:p>
          <a:p>
            <a:r>
              <a:rPr lang="en-NZ" dirty="0"/>
              <a:t>Sent to the server by the Appium clients when automation session is started</a:t>
            </a:r>
          </a:p>
          <a:p>
            <a:r>
              <a:rPr lang="en-NZ" dirty="0"/>
              <a:t>It is specific to client language</a:t>
            </a:r>
          </a:p>
          <a:p>
            <a:r>
              <a:rPr lang="en-NZ" dirty="0"/>
              <a:t>It tells how to carry out test in which device, platform and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11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95843-E9C3-4244-8611-A7D6BDBFE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75637"/>
            <a:ext cx="10018713" cy="4015564"/>
          </a:xfrm>
        </p:spPr>
        <p:txBody>
          <a:bodyPr/>
          <a:lstStyle/>
          <a:p>
            <a:r>
              <a:rPr lang="en-NZ" dirty="0"/>
              <a:t>Required desired capabilities to start the test are</a:t>
            </a:r>
          </a:p>
          <a:p>
            <a:r>
              <a:rPr lang="en-NZ" dirty="0"/>
              <a:t>Platform name     e.g. Android</a:t>
            </a:r>
          </a:p>
          <a:p>
            <a:r>
              <a:rPr lang="en-NZ" dirty="0"/>
              <a:t>Platform version  e.g. 4.4.2</a:t>
            </a:r>
          </a:p>
          <a:p>
            <a:r>
              <a:rPr lang="en-NZ" dirty="0"/>
              <a:t>Device name          e.g. ASUS_TOOJ</a:t>
            </a:r>
          </a:p>
          <a:p>
            <a:r>
              <a:rPr lang="en-NZ" dirty="0"/>
              <a:t>App Package      - name of the test app</a:t>
            </a:r>
          </a:p>
          <a:p>
            <a:r>
              <a:rPr lang="en-NZ" dirty="0"/>
              <a:t>App Activity      - activity to start the app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66FBA6B-7AA7-40CC-8B63-94FF7BBAB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89837"/>
          </a:xfrm>
        </p:spPr>
        <p:txBody>
          <a:bodyPr/>
          <a:lstStyle/>
          <a:p>
            <a:r>
              <a:rPr lang="en-NZ" dirty="0"/>
              <a:t>Desired Capabilities                                      Cont.…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687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367CB-F169-4E18-8AA5-66A94708B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32367"/>
          </a:xfrm>
        </p:spPr>
        <p:txBody>
          <a:bodyPr/>
          <a:lstStyle/>
          <a:p>
            <a:r>
              <a:rPr lang="en-NZ" dirty="0"/>
              <a:t>Ways to find </a:t>
            </a:r>
            <a:r>
              <a:rPr lang="en-NZ" dirty="0" err="1"/>
              <a:t>appPackage</a:t>
            </a:r>
            <a:r>
              <a:rPr lang="en-NZ" dirty="0"/>
              <a:t> &amp;</a:t>
            </a:r>
            <a:r>
              <a:rPr lang="en-NZ" dirty="0" err="1"/>
              <a:t>appActivity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9BEB2-1421-46D3-9AA9-CFDAAE029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18167"/>
            <a:ext cx="10018713" cy="3973033"/>
          </a:xfrm>
        </p:spPr>
        <p:txBody>
          <a:bodyPr/>
          <a:lstStyle/>
          <a:p>
            <a:r>
              <a:rPr lang="en-NZ" dirty="0"/>
              <a:t>Install APK.info  app in your real devices</a:t>
            </a:r>
          </a:p>
          <a:p>
            <a:r>
              <a:rPr lang="en-NZ" dirty="0"/>
              <a:t>Using Command Prompt</a:t>
            </a:r>
          </a:p>
          <a:p>
            <a:pPr lvl="1"/>
            <a:r>
              <a:rPr lang="en-NZ" dirty="0"/>
              <a:t>Type the following commands</a:t>
            </a:r>
          </a:p>
          <a:p>
            <a:pPr lvl="2"/>
            <a:r>
              <a:rPr lang="en-NZ" b="1" dirty="0" err="1"/>
              <a:t>adb</a:t>
            </a:r>
            <a:r>
              <a:rPr lang="en-NZ" b="1" dirty="0"/>
              <a:t>  shell</a:t>
            </a:r>
          </a:p>
          <a:p>
            <a:pPr lvl="2"/>
            <a:r>
              <a:rPr lang="en-NZ" dirty="0"/>
              <a:t>Now open the app under test</a:t>
            </a:r>
          </a:p>
          <a:p>
            <a:pPr lvl="2"/>
            <a:r>
              <a:rPr lang="en-NZ" dirty="0"/>
              <a:t>Type  </a:t>
            </a:r>
            <a:r>
              <a:rPr lang="en-NZ" b="1" dirty="0" err="1"/>
              <a:t>dumpsys</a:t>
            </a:r>
            <a:r>
              <a:rPr lang="en-NZ" b="1" dirty="0"/>
              <a:t> window windows | grep –E ‘</a:t>
            </a:r>
            <a:r>
              <a:rPr lang="en-NZ" b="1" dirty="0" err="1"/>
              <a:t>mCurrentFocus</a:t>
            </a:r>
            <a:r>
              <a:rPr lang="en-NZ" b="1" dirty="0"/>
              <a:t>’      or</a:t>
            </a:r>
          </a:p>
          <a:p>
            <a:pPr marL="1371600" lvl="3" indent="0">
              <a:buNone/>
            </a:pPr>
            <a:r>
              <a:rPr lang="en-NZ" sz="1800" b="1" dirty="0"/>
              <a:t>        </a:t>
            </a:r>
            <a:r>
              <a:rPr lang="en-NZ" sz="1800" b="1" dirty="0" err="1"/>
              <a:t>dumpsys</a:t>
            </a:r>
            <a:r>
              <a:rPr lang="en-NZ" sz="1800" b="1" dirty="0"/>
              <a:t> window windows | grep –E ‘</a:t>
            </a:r>
            <a:r>
              <a:rPr lang="en-NZ" sz="1800" b="1" dirty="0" err="1"/>
              <a:t>mFocusedApp</a:t>
            </a:r>
            <a:r>
              <a:rPr lang="en-NZ" b="1" dirty="0"/>
              <a:t>’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05816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53605-FA43-4A1C-8A62-B593D2FBF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323753"/>
          </a:xfrm>
        </p:spPr>
        <p:txBody>
          <a:bodyPr/>
          <a:lstStyle/>
          <a:p>
            <a:r>
              <a:rPr lang="en-NZ" dirty="0"/>
              <a:t>Disadvantages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675D6-2C18-4BF0-9207-4D3000509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54103"/>
            <a:ext cx="10018713" cy="3537098"/>
          </a:xfrm>
        </p:spPr>
        <p:txBody>
          <a:bodyPr/>
          <a:lstStyle/>
          <a:p>
            <a:r>
              <a:rPr lang="en-NZ" dirty="0"/>
              <a:t>Does not support all android versions. It supports from 4.2 or later</a:t>
            </a:r>
          </a:p>
          <a:p>
            <a:r>
              <a:rPr lang="en-NZ" dirty="0"/>
              <a:t>Lacks capability to recognize image </a:t>
            </a:r>
          </a:p>
          <a:p>
            <a:r>
              <a:rPr lang="en-NZ" dirty="0"/>
              <a:t>Does not provide support  for android alert handling</a:t>
            </a:r>
          </a:p>
          <a:p>
            <a:endParaRPr lang="en-NZ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791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FFF3C-D4F8-4DC2-92C3-EA90642A5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489099"/>
            <a:ext cx="10018713" cy="669850"/>
          </a:xfrm>
        </p:spPr>
        <p:txBody>
          <a:bodyPr>
            <a:normAutofit fontScale="90000"/>
          </a:bodyPr>
          <a:lstStyle/>
          <a:p>
            <a:r>
              <a:rPr lang="en-NZ" dirty="0"/>
              <a:t>References &amp; Links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F5DF8-211F-411F-9998-88AC6F678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9371" y="1977654"/>
            <a:ext cx="10018713" cy="4391247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http://appium.io/docs/en/writing-running-appium/caps/</a:t>
            </a:r>
            <a:endParaRPr lang="en-US" dirty="0"/>
          </a:p>
          <a:p>
            <a:r>
              <a:rPr lang="en-US" dirty="0">
                <a:hlinkClick r:id="rId3"/>
              </a:rPr>
              <a:t>http://www.automationtestinghub.com/identify-mobile-browser-elements-appium-part-1/</a:t>
            </a:r>
            <a:endParaRPr lang="en-US" dirty="0"/>
          </a:p>
          <a:p>
            <a:r>
              <a:rPr lang="en-US" dirty="0">
                <a:hlinkClick r:id="rId4"/>
              </a:rPr>
              <a:t>http://www.automationtestinghub.com/appium-tutorial/</a:t>
            </a:r>
            <a:endParaRPr lang="en-US" dirty="0"/>
          </a:p>
          <a:p>
            <a:r>
              <a:rPr lang="en-US" dirty="0">
                <a:hlinkClick r:id="rId5"/>
              </a:rPr>
              <a:t>https://geteasyqa.com/qa/mobile-apps-testing/</a:t>
            </a:r>
            <a:endParaRPr lang="en-US" dirty="0"/>
          </a:p>
          <a:p>
            <a:r>
              <a:rPr lang="en-US" dirty="0">
                <a:hlinkClick r:id="rId6"/>
              </a:rPr>
              <a:t>http://www.automationtestinghub.com/apppackage-and-appactivity-name/</a:t>
            </a:r>
            <a:endParaRPr lang="en-US" dirty="0"/>
          </a:p>
          <a:p>
            <a:r>
              <a:rPr lang="en-US" dirty="0">
                <a:hlinkClick r:id="rId7"/>
              </a:rPr>
              <a:t>https://www.softwaretestingclass.com/mobile-testing-tutorial-1-mobile-application-testing-strategy/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217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6378E-CA63-473E-95EF-1DCE8D10A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53633"/>
          </a:xfrm>
        </p:spPr>
        <p:txBody>
          <a:bodyPr/>
          <a:lstStyle/>
          <a:p>
            <a:pPr algn="l"/>
            <a:r>
              <a:rPr lang="en-NZ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7CE69-E06C-4F74-9FB7-8A2FA01E1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765005"/>
            <a:ext cx="10018713" cy="5550195"/>
          </a:xfrm>
        </p:spPr>
        <p:txBody>
          <a:bodyPr/>
          <a:lstStyle/>
          <a:p>
            <a:r>
              <a:rPr lang="en-NZ" dirty="0"/>
              <a:t>Introduction to Mobile testing</a:t>
            </a:r>
          </a:p>
          <a:p>
            <a:r>
              <a:rPr lang="en-NZ" dirty="0"/>
              <a:t>Key factors in mobile testing</a:t>
            </a:r>
          </a:p>
          <a:p>
            <a:r>
              <a:rPr lang="en-NZ" dirty="0"/>
              <a:t>APPIUM </a:t>
            </a:r>
          </a:p>
          <a:p>
            <a:r>
              <a:rPr lang="en-NZ" dirty="0"/>
              <a:t>Appium Architecture</a:t>
            </a:r>
          </a:p>
          <a:p>
            <a:r>
              <a:rPr lang="en-NZ" dirty="0"/>
              <a:t>Advantages</a:t>
            </a:r>
          </a:p>
          <a:p>
            <a:r>
              <a:rPr lang="en-NZ" dirty="0"/>
              <a:t>Example /Practical session</a:t>
            </a:r>
          </a:p>
          <a:p>
            <a:r>
              <a:rPr lang="en-NZ" dirty="0"/>
              <a:t>Disadvantages</a:t>
            </a:r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55462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DC0F5-639D-4632-9C12-BD7BFE1AF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190" y="2652823"/>
            <a:ext cx="10018713" cy="1752599"/>
          </a:xfrm>
        </p:spPr>
        <p:txBody>
          <a:bodyPr/>
          <a:lstStyle/>
          <a:p>
            <a:r>
              <a:rPr lang="en-NZ" dirty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615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99BFC-666B-45BD-B826-048D5DBE4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13391"/>
          </a:xfrm>
        </p:spPr>
        <p:txBody>
          <a:bodyPr/>
          <a:lstStyle/>
          <a:p>
            <a:r>
              <a:rPr lang="en-NZ" dirty="0"/>
              <a:t>Mobile 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278A0-3D7B-464A-B079-B3989D9FA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01209"/>
            <a:ext cx="10018713" cy="4470991"/>
          </a:xfrm>
        </p:spPr>
        <p:txBody>
          <a:bodyPr>
            <a:normAutofit/>
          </a:bodyPr>
          <a:lstStyle/>
          <a:p>
            <a:r>
              <a:rPr lang="en-NZ" dirty="0"/>
              <a:t>Mobile Application is different from the desktop apps</a:t>
            </a:r>
          </a:p>
          <a:p>
            <a:r>
              <a:rPr lang="en-NZ" dirty="0"/>
              <a:t>Testing process depends on the type of application </a:t>
            </a:r>
          </a:p>
          <a:p>
            <a:r>
              <a:rPr lang="en-NZ" dirty="0"/>
              <a:t>Mobile apps are mainly divided into 3 types</a:t>
            </a:r>
          </a:p>
          <a:p>
            <a:pPr lvl="1"/>
            <a:r>
              <a:rPr lang="en-NZ" dirty="0"/>
              <a:t>Mobile  web application</a:t>
            </a:r>
          </a:p>
          <a:p>
            <a:pPr lvl="1"/>
            <a:r>
              <a:rPr lang="en-NZ" dirty="0"/>
              <a:t>Native app</a:t>
            </a:r>
          </a:p>
          <a:p>
            <a:pPr lvl="1"/>
            <a:r>
              <a:rPr lang="en-NZ" dirty="0"/>
              <a:t>Hybrid app</a:t>
            </a:r>
          </a:p>
          <a:p>
            <a:pPr marL="457200" lvl="1" indent="0">
              <a:buNone/>
            </a:pPr>
            <a:r>
              <a:rPr lang="en-NZ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366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CBDEF-6158-4177-A54E-E8F92EAE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98451"/>
          </a:xfrm>
        </p:spPr>
        <p:txBody>
          <a:bodyPr/>
          <a:lstStyle/>
          <a:p>
            <a:r>
              <a:rPr lang="en-NZ" dirty="0"/>
              <a:t>Key factors in mobile testing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8BF25-4DFB-4E69-8262-141B83F91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43741"/>
            <a:ext cx="10018713" cy="4047460"/>
          </a:xfrm>
        </p:spPr>
        <p:txBody>
          <a:bodyPr/>
          <a:lstStyle/>
          <a:p>
            <a:r>
              <a:rPr lang="en-NZ" dirty="0"/>
              <a:t>For effective mobile testing consider the key elements</a:t>
            </a:r>
          </a:p>
          <a:p>
            <a:pPr lvl="1"/>
            <a:r>
              <a:rPr lang="en-NZ" dirty="0"/>
              <a:t>Types of testing</a:t>
            </a:r>
          </a:p>
          <a:p>
            <a:pPr lvl="1"/>
            <a:r>
              <a:rPr lang="en-NZ" dirty="0"/>
              <a:t>Target device selection</a:t>
            </a:r>
          </a:p>
          <a:p>
            <a:pPr lvl="1"/>
            <a:r>
              <a:rPr lang="en-NZ" dirty="0"/>
              <a:t>Testing Approaches</a:t>
            </a:r>
          </a:p>
          <a:p>
            <a:pPr lvl="1"/>
            <a:r>
              <a:rPr lang="en-NZ" dirty="0"/>
              <a:t>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275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F7FC-C64A-49D2-AF33-A9975CA10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1"/>
            <a:ext cx="10018712" cy="600739"/>
          </a:xfrm>
        </p:spPr>
        <p:txBody>
          <a:bodyPr>
            <a:normAutofit fontScale="90000"/>
          </a:bodyPr>
          <a:lstStyle/>
          <a:p>
            <a:r>
              <a:rPr lang="en-NZ" dirty="0"/>
              <a:t>Key factors in mobile testing                 Cont.…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74DB0-B7FD-4585-82D3-B05B5365E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67293"/>
            <a:ext cx="10018713" cy="5209954"/>
          </a:xfrm>
        </p:spPr>
        <p:txBody>
          <a:bodyPr>
            <a:normAutofit/>
          </a:bodyPr>
          <a:lstStyle/>
          <a:p>
            <a:r>
              <a:rPr lang="en-NZ" b="1" dirty="0"/>
              <a:t>Types of testing</a:t>
            </a:r>
          </a:p>
          <a:p>
            <a:pPr lvl="1"/>
            <a:r>
              <a:rPr lang="en-NZ" dirty="0"/>
              <a:t>Functional testing</a:t>
            </a:r>
          </a:p>
          <a:p>
            <a:pPr lvl="1"/>
            <a:r>
              <a:rPr lang="en-NZ" dirty="0"/>
              <a:t>Performance testing </a:t>
            </a:r>
          </a:p>
          <a:p>
            <a:pPr lvl="1"/>
            <a:r>
              <a:rPr lang="en-NZ" dirty="0"/>
              <a:t>Security testing</a:t>
            </a:r>
          </a:p>
          <a:p>
            <a:pPr lvl="1"/>
            <a:r>
              <a:rPr lang="en-NZ" dirty="0"/>
              <a:t>Recovery testing</a:t>
            </a:r>
          </a:p>
          <a:p>
            <a:pPr lvl="1"/>
            <a:r>
              <a:rPr lang="en-NZ" dirty="0"/>
              <a:t>Memory leakage testing</a:t>
            </a:r>
          </a:p>
          <a:p>
            <a:pPr lvl="1"/>
            <a:r>
              <a:rPr lang="en-NZ" dirty="0"/>
              <a:t>Interrupt testing</a:t>
            </a:r>
          </a:p>
          <a:p>
            <a:pPr lvl="1"/>
            <a:r>
              <a:rPr lang="en-NZ" dirty="0"/>
              <a:t>Usability testing</a:t>
            </a:r>
          </a:p>
          <a:p>
            <a:pPr lvl="1"/>
            <a:r>
              <a:rPr lang="en-NZ" dirty="0"/>
              <a:t>Installation testing</a:t>
            </a:r>
          </a:p>
          <a:p>
            <a:pPr lvl="1"/>
            <a:r>
              <a:rPr lang="en-NZ" dirty="0"/>
              <a:t>Localization testing</a:t>
            </a:r>
          </a:p>
          <a:p>
            <a:pPr lvl="1"/>
            <a:r>
              <a:rPr lang="en-NZ" dirty="0"/>
              <a:t>Compatibility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266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570B0-984F-4E6E-B4C5-A0C1F2B6F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4205" y="164804"/>
            <a:ext cx="10018713" cy="675167"/>
          </a:xfrm>
        </p:spPr>
        <p:txBody>
          <a:bodyPr>
            <a:normAutofit fontScale="90000"/>
          </a:bodyPr>
          <a:lstStyle/>
          <a:p>
            <a:r>
              <a:rPr lang="en-NZ" dirty="0"/>
              <a:t>Testing Types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98634AC-1EE1-437B-891C-C6F57894B7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6312523"/>
              </p:ext>
            </p:extLst>
          </p:nvPr>
        </p:nvGraphicFramePr>
        <p:xfrm>
          <a:off x="1484311" y="1023383"/>
          <a:ext cx="10418502" cy="499943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530550">
                  <a:extLst>
                    <a:ext uri="{9D8B030D-6E8A-4147-A177-3AD203B41FA5}">
                      <a16:colId xmlns:a16="http://schemas.microsoft.com/office/drawing/2014/main" val="1948181980"/>
                    </a:ext>
                  </a:extLst>
                </a:gridCol>
                <a:gridCol w="4518837">
                  <a:extLst>
                    <a:ext uri="{9D8B030D-6E8A-4147-A177-3AD203B41FA5}">
                      <a16:colId xmlns:a16="http://schemas.microsoft.com/office/drawing/2014/main" val="634533171"/>
                    </a:ext>
                  </a:extLst>
                </a:gridCol>
                <a:gridCol w="3369115">
                  <a:extLst>
                    <a:ext uri="{9D8B030D-6E8A-4147-A177-3AD203B41FA5}">
                      <a16:colId xmlns:a16="http://schemas.microsoft.com/office/drawing/2014/main" val="3456755123"/>
                    </a:ext>
                  </a:extLst>
                </a:gridCol>
              </a:tblGrid>
              <a:tr h="530943">
                <a:tc>
                  <a:txBody>
                    <a:bodyPr/>
                    <a:lstStyle/>
                    <a:p>
                      <a:r>
                        <a:rPr lang="en-NZ" dirty="0"/>
                        <a:t>Testing 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/>
                        <a:t>Test conditions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Example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067802"/>
                  </a:ext>
                </a:extLst>
              </a:tr>
              <a:tr h="530943">
                <a:tc>
                  <a:txBody>
                    <a:bodyPr/>
                    <a:lstStyle/>
                    <a:p>
                      <a:pPr algn="l"/>
                      <a:r>
                        <a:rPr lang="en-NZ" dirty="0"/>
                        <a:t>Functionality 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Behaviour of the app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Login ,Logout,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722284"/>
                  </a:ext>
                </a:extLst>
              </a:tr>
              <a:tr h="913281">
                <a:tc>
                  <a:txBody>
                    <a:bodyPr/>
                    <a:lstStyle/>
                    <a:p>
                      <a:r>
                        <a:rPr lang="en-NZ" dirty="0"/>
                        <a:t>Performance 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Network connectivity, Battery usage, concurrent users to app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App behaviour in switching between 3G,4G,broadconnectivity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162106"/>
                  </a:ext>
                </a:extLst>
              </a:tr>
              <a:tr h="530943">
                <a:tc>
                  <a:txBody>
                    <a:bodyPr/>
                    <a:lstStyle/>
                    <a:p>
                      <a:r>
                        <a:rPr lang="en-NZ" dirty="0"/>
                        <a:t>Memory leakage 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Memory used in optimized way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Release of unused memory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1454"/>
                  </a:ext>
                </a:extLst>
              </a:tr>
              <a:tr h="530943">
                <a:tc>
                  <a:txBody>
                    <a:bodyPr/>
                    <a:lstStyle/>
                    <a:p>
                      <a:r>
                        <a:rPr lang="en-NZ" dirty="0"/>
                        <a:t>Interrupt 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App able to hold interruptions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Incoming calls, Notifications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625299"/>
                  </a:ext>
                </a:extLst>
              </a:tr>
              <a:tr h="639296">
                <a:tc>
                  <a:txBody>
                    <a:bodyPr/>
                    <a:lstStyle/>
                    <a:p>
                      <a:r>
                        <a:rPr lang="en-NZ" dirty="0"/>
                        <a:t>Localization 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App adaptable to specific location audience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Language translation, Date formats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538843"/>
                  </a:ext>
                </a:extLst>
              </a:tr>
              <a:tr h="681098">
                <a:tc>
                  <a:txBody>
                    <a:bodyPr/>
                    <a:lstStyle/>
                    <a:p>
                      <a:r>
                        <a:rPr lang="en-NZ" dirty="0"/>
                        <a:t>Security 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Security of the app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Unauthorized access, User data protection from attacks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20624"/>
                  </a:ext>
                </a:extLst>
              </a:tr>
              <a:tr h="530943">
                <a:tc>
                  <a:txBody>
                    <a:bodyPr/>
                    <a:lstStyle/>
                    <a:p>
                      <a:r>
                        <a:rPr lang="en-NZ" dirty="0"/>
                        <a:t>Compatibility 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App compatibility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Cross platforms, device configurations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227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205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9D691-999F-4214-A0BE-2AD79AEE1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04777"/>
          </a:xfrm>
        </p:spPr>
        <p:txBody>
          <a:bodyPr>
            <a:normAutofit fontScale="90000"/>
          </a:bodyPr>
          <a:lstStyle/>
          <a:p>
            <a:br>
              <a:rPr lang="en-NZ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33301-AADD-4997-BFB7-2EFB8A188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617" y="1392865"/>
            <a:ext cx="10018713" cy="4561367"/>
          </a:xfrm>
        </p:spPr>
        <p:txBody>
          <a:bodyPr>
            <a:normAutofit/>
          </a:bodyPr>
          <a:lstStyle/>
          <a:p>
            <a:r>
              <a:rPr lang="en-NZ" b="1" dirty="0"/>
              <a:t>Target device selection</a:t>
            </a:r>
          </a:p>
          <a:p>
            <a:pPr lvl="1"/>
            <a:r>
              <a:rPr lang="en-NZ" dirty="0"/>
              <a:t>Depends on OS versions</a:t>
            </a:r>
          </a:p>
          <a:p>
            <a:pPr lvl="1"/>
            <a:r>
              <a:rPr lang="en-NZ" dirty="0"/>
              <a:t>App behaviour that supports both tablets and smartphones</a:t>
            </a:r>
          </a:p>
          <a:p>
            <a:pPr lvl="1"/>
            <a:r>
              <a:rPr lang="en-NZ" dirty="0"/>
              <a:t>Real devices /Emulators /Simulators</a:t>
            </a:r>
          </a:p>
          <a:p>
            <a:r>
              <a:rPr lang="en-NZ" b="1" dirty="0"/>
              <a:t>Network</a:t>
            </a:r>
          </a:p>
          <a:p>
            <a:pPr lvl="1"/>
            <a:r>
              <a:rPr lang="en-NZ" dirty="0"/>
              <a:t>Network WIFI connectivity or cellular network with different data rates</a:t>
            </a:r>
          </a:p>
          <a:p>
            <a:r>
              <a:rPr lang="en-NZ" b="1" dirty="0"/>
              <a:t>Test Automation</a:t>
            </a:r>
          </a:p>
          <a:p>
            <a:pPr lvl="1"/>
            <a:r>
              <a:rPr lang="en-NZ" dirty="0"/>
              <a:t> Manual testing or Automation testing or Cloud testing</a:t>
            </a:r>
          </a:p>
          <a:p>
            <a:pPr lvl="1"/>
            <a:endParaRPr lang="en-NZ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A7A38B2-6F75-42E2-9B47-D9B9A3EF6877}"/>
              </a:ext>
            </a:extLst>
          </p:cNvPr>
          <p:cNvSpPr txBox="1">
            <a:spLocks/>
          </p:cNvSpPr>
          <p:nvPr/>
        </p:nvSpPr>
        <p:spPr>
          <a:xfrm>
            <a:off x="1186599" y="494414"/>
            <a:ext cx="10018712" cy="60073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NZ" dirty="0"/>
              <a:t>Key factors in mobile testing                    Cont.…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443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40170-3F34-48C1-9607-516E35B14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09084"/>
          </a:xfrm>
        </p:spPr>
        <p:txBody>
          <a:bodyPr/>
          <a:lstStyle/>
          <a:p>
            <a:r>
              <a:rPr lang="en-NZ" dirty="0"/>
              <a:t>APPIUM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784CA-674F-43E8-8419-C2ACF92D0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94885"/>
            <a:ext cx="10018713" cy="4196315"/>
          </a:xfrm>
        </p:spPr>
        <p:txBody>
          <a:bodyPr/>
          <a:lstStyle/>
          <a:p>
            <a:r>
              <a:rPr lang="en-NZ" dirty="0"/>
              <a:t>It is an open-source tool for automating native, mobile web and  	    	  hybrid application.</a:t>
            </a:r>
          </a:p>
          <a:p>
            <a:r>
              <a:rPr lang="en-NZ" dirty="0"/>
              <a:t>Support both Android and IOS devices.</a:t>
            </a:r>
          </a:p>
          <a:p>
            <a:r>
              <a:rPr lang="en-NZ" dirty="0"/>
              <a:t>It is cross –platform. No need to different code for Android and   IOS</a:t>
            </a:r>
          </a:p>
          <a:p>
            <a:r>
              <a:rPr lang="en-NZ" dirty="0"/>
              <a:t>Supports multi languages</a:t>
            </a:r>
          </a:p>
        </p:txBody>
      </p:sp>
    </p:spTree>
    <p:extLst>
      <p:ext uri="{BB962C8B-B14F-4D97-AF65-F5344CB8AC3E}">
        <p14:creationId xmlns:p14="http://schemas.microsoft.com/office/powerpoint/2010/main" val="1054579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299FA-D26A-43E1-8EB7-8A5A4176C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888" y="1015410"/>
            <a:ext cx="10018713" cy="994144"/>
          </a:xfrm>
        </p:spPr>
        <p:txBody>
          <a:bodyPr>
            <a:normAutofit fontScale="90000"/>
          </a:bodyPr>
          <a:lstStyle/>
          <a:p>
            <a:r>
              <a:rPr lang="en-NZ" dirty="0"/>
              <a:t>Application Type</a:t>
            </a:r>
            <a:br>
              <a:rPr lang="en-NZ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23CCD-F91C-49C7-8429-AAD561662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18168"/>
            <a:ext cx="10018713" cy="3795824"/>
          </a:xfrm>
        </p:spPr>
        <p:txBody>
          <a:bodyPr/>
          <a:lstStyle/>
          <a:p>
            <a:pPr marL="0" indent="0">
              <a:buNone/>
            </a:pPr>
            <a:endParaRPr lang="en-NZ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dirty="0">
                <a:latin typeface="Calibri (Body)"/>
              </a:rPr>
              <a:t>Native App  - App that don’t run in browser – I.e. Gaming Apps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dirty="0">
                <a:latin typeface="Calibri (Body)"/>
              </a:rPr>
              <a:t>Web Application/View  - Application that don’t have App - </a:t>
            </a:r>
            <a:r>
              <a:rPr lang="en-NZ" dirty="0" err="1">
                <a:latin typeface="Calibri (Body)"/>
              </a:rPr>
              <a:t>myblog</a:t>
            </a:r>
            <a:endParaRPr lang="en-NZ" dirty="0">
              <a:latin typeface="Calibri (Body)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dirty="0">
                <a:latin typeface="Calibri (Body)"/>
              </a:rPr>
              <a:t>Hybrid App – Combination of Native and web view  - Amazon, AA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9494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1900</TotalTime>
  <Words>686</Words>
  <Application>Microsoft Office PowerPoint</Application>
  <PresentationFormat>Widescreen</PresentationFormat>
  <Paragraphs>151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 (Body)</vt:lpstr>
      <vt:lpstr>Corbel</vt:lpstr>
      <vt:lpstr>Parallax</vt:lpstr>
      <vt:lpstr>Mobile Testing</vt:lpstr>
      <vt:lpstr>Agenda</vt:lpstr>
      <vt:lpstr>Mobile Testing</vt:lpstr>
      <vt:lpstr>Key factors in mobile testing </vt:lpstr>
      <vt:lpstr>Key factors in mobile testing                 Cont.… </vt:lpstr>
      <vt:lpstr>Testing Types</vt:lpstr>
      <vt:lpstr> </vt:lpstr>
      <vt:lpstr>APPIUM</vt:lpstr>
      <vt:lpstr>Application Type </vt:lpstr>
      <vt:lpstr>How Appium works</vt:lpstr>
      <vt:lpstr>Comparing Appium with others</vt:lpstr>
      <vt:lpstr>Advantages of APPIUM</vt:lpstr>
      <vt:lpstr>PowerPoint Presentation</vt:lpstr>
      <vt:lpstr>Packages</vt:lpstr>
      <vt:lpstr>Desired Capabilities</vt:lpstr>
      <vt:lpstr>Desired Capabilities                                      Cont.…</vt:lpstr>
      <vt:lpstr>Ways to find appPackage &amp;appActivity</vt:lpstr>
      <vt:lpstr>Disadvantages </vt:lpstr>
      <vt:lpstr>References &amp; Links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Testing</dc:title>
  <dc:creator>CC-MTR</dc:creator>
  <cp:lastModifiedBy>CC-MTR</cp:lastModifiedBy>
  <cp:revision>98</cp:revision>
  <dcterms:created xsi:type="dcterms:W3CDTF">2018-09-10T21:39:10Z</dcterms:created>
  <dcterms:modified xsi:type="dcterms:W3CDTF">2018-09-19T07:11:03Z</dcterms:modified>
</cp:coreProperties>
</file>