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282" r:id="rId6"/>
    <p:sldId id="313" r:id="rId7"/>
    <p:sldId id="314" r:id="rId8"/>
    <p:sldId id="316" r:id="rId9"/>
    <p:sldId id="317" r:id="rId10"/>
    <p:sldId id="318" r:id="rId11"/>
    <p:sldId id="321" r:id="rId12"/>
    <p:sldId id="322" r:id="rId13"/>
    <p:sldId id="323" r:id="rId14"/>
    <p:sldId id="324" r:id="rId15"/>
    <p:sldId id="325" r:id="rId16"/>
    <p:sldId id="326" r:id="rId17"/>
    <p:sldId id="327" r:id="rId18"/>
    <p:sldId id="320"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C8F"/>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00" autoAdjust="0"/>
    <p:restoredTop sz="95388" autoAdjust="0"/>
  </p:normalViewPr>
  <p:slideViewPr>
    <p:cSldViewPr snapToGrid="0" snapToObjects="1">
      <p:cViewPr varScale="1">
        <p:scale>
          <a:sx n="102" d="100"/>
          <a:sy n="102" d="100"/>
        </p:scale>
        <p:origin x="648" y="10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33907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9524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41886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33907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923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3699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09420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83286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14558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75354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0934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0520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5874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title"/>
          </p:nvPr>
        </p:nvSpPr>
        <p:spPr>
          <a:xfrm>
            <a:off x="914400" y="1043382"/>
            <a:ext cx="6583680" cy="1531357"/>
          </a:xfrm>
        </p:spPr>
        <p:txBody>
          <a:bodyPr anchor="ctr">
            <a:normAutofit/>
          </a:bodyPr>
          <a:lstStyle/>
          <a:p>
            <a:pPr algn="l"/>
            <a:r>
              <a:rPr lang="en-US" sz="3200" dirty="0"/>
              <a:t>Name : Sunit Patil</a:t>
            </a:r>
            <a:br>
              <a:rPr lang="en-US" sz="3200" dirty="0"/>
            </a:br>
            <a:r>
              <a:rPr lang="en-US" sz="2800" dirty="0"/>
              <a:t>Project : Expense tracker</a:t>
            </a:r>
            <a:br>
              <a:rPr lang="en-US" sz="2800" dirty="0"/>
            </a:br>
            <a:r>
              <a:rPr lang="en-US" sz="2800" dirty="0"/>
              <a:t>Content : </a:t>
            </a:r>
          </a:p>
        </p:txBody>
      </p:sp>
      <p:sp>
        <p:nvSpPr>
          <p:cNvPr id="4" name="Content Placeholder 3">
            <a:extLst>
              <a:ext uri="{FF2B5EF4-FFF2-40B4-BE49-F238E27FC236}">
                <a16:creationId xmlns:a16="http://schemas.microsoft.com/office/drawing/2014/main" id="{908D7482-6471-4493-DEB2-84F0D95DA820}"/>
              </a:ext>
            </a:extLst>
          </p:cNvPr>
          <p:cNvSpPr>
            <a:spLocks noGrp="1"/>
          </p:cNvSpPr>
          <p:nvPr>
            <p:ph idx="1"/>
          </p:nvPr>
        </p:nvSpPr>
        <p:spPr>
          <a:xfrm>
            <a:off x="2110154" y="2529812"/>
            <a:ext cx="6583680" cy="3207344"/>
          </a:xfrm>
        </p:spPr>
        <p:txBody>
          <a:bodyPr>
            <a:normAutofit/>
          </a:bodyPr>
          <a:lstStyle/>
          <a:p>
            <a:pPr marL="285750" indent="-285750" algn="l">
              <a:buFont typeface="Arial" panose="020B0604020202020204" pitchFamily="34" charset="0"/>
              <a:buChar char="•"/>
            </a:pPr>
            <a:r>
              <a:rPr lang="en-IN" sz="2800" b="1" i="0" u="none" strike="noStrike" baseline="0" dirty="0">
                <a:latin typeface="Montserrat-ExtraBold"/>
              </a:rPr>
              <a:t>Introduction</a:t>
            </a:r>
          </a:p>
          <a:p>
            <a:pPr marL="285750" indent="-285750" algn="l">
              <a:buFont typeface="Arial" panose="020B0604020202020204" pitchFamily="34" charset="0"/>
              <a:buChar char="•"/>
            </a:pPr>
            <a:r>
              <a:rPr lang="en-IN" sz="2800" b="1" i="0" u="none" strike="noStrike" baseline="0" dirty="0">
                <a:latin typeface="Montserrat-ExtraBold"/>
              </a:rPr>
              <a:t>Working</a:t>
            </a:r>
          </a:p>
          <a:p>
            <a:pPr marL="285750" indent="-285750" algn="l">
              <a:buFont typeface="Arial" panose="020B0604020202020204" pitchFamily="34" charset="0"/>
              <a:buChar char="•"/>
            </a:pPr>
            <a:r>
              <a:rPr lang="en-IN" sz="2800" b="1" i="0" u="none" strike="noStrike" baseline="0" dirty="0">
                <a:latin typeface="Montserrat-ExtraBold"/>
              </a:rPr>
              <a:t>Uses</a:t>
            </a:r>
          </a:p>
          <a:p>
            <a:pPr marL="285750" indent="-285750" algn="l">
              <a:buFont typeface="Arial" panose="020B0604020202020204" pitchFamily="34" charset="0"/>
              <a:buChar char="•"/>
            </a:pPr>
            <a:r>
              <a:rPr lang="en-IN" sz="2800" b="1" i="0" u="none" strike="noStrike" baseline="0" dirty="0">
                <a:latin typeface="Montserrat-ExtraBold"/>
              </a:rPr>
              <a:t>Advantage &amp; Disadvantage</a:t>
            </a:r>
          </a:p>
          <a:p>
            <a:pPr marL="285750" indent="-285750" algn="l">
              <a:buFont typeface="Arial" panose="020B0604020202020204" pitchFamily="34" charset="0"/>
              <a:buChar char="•"/>
            </a:pPr>
            <a:r>
              <a:rPr lang="en-IN" sz="2800" b="1" i="0" u="none" strike="noStrike" baseline="0" dirty="0">
                <a:latin typeface="Montserrat-ExtraBold"/>
              </a:rPr>
              <a:t>Future Scope</a:t>
            </a:r>
            <a:endParaRPr lang="en-IN" sz="2800"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0" y="0"/>
            <a:ext cx="7965461" cy="994164"/>
          </a:xfrm>
        </p:spPr>
        <p:txBody>
          <a:bodyPr/>
          <a:lstStyle/>
          <a:p>
            <a:r>
              <a:rPr lang="en-IN" sz="4000" b="1" i="0" u="none" strike="noStrike" baseline="0" dirty="0">
                <a:solidFill>
                  <a:srgbClr val="1F2C8F"/>
                </a:solidFill>
                <a:latin typeface="Montserrat-Bold"/>
              </a:rPr>
              <a:t>BENEFITS FOR BUSINESSES</a:t>
            </a:r>
            <a:endParaRPr lang="en-US" sz="4000" dirty="0">
              <a:solidFill>
                <a:srgbClr val="1F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
        <p:nvSpPr>
          <p:cNvPr id="4" name="Rectangle 1">
            <a:extLst>
              <a:ext uri="{FF2B5EF4-FFF2-40B4-BE49-F238E27FC236}">
                <a16:creationId xmlns:a16="http://schemas.microsoft.com/office/drawing/2014/main" id="{F358DC61-F67E-CD4D-62CA-AA8169975839}"/>
              </a:ext>
            </a:extLst>
          </p:cNvPr>
          <p:cNvSpPr>
            <a:spLocks noGrp="1" noChangeArrowheads="1"/>
          </p:cNvSpPr>
          <p:nvPr>
            <p:ph sz="half" idx="2"/>
          </p:nvPr>
        </p:nvSpPr>
        <p:spPr bwMode="auto">
          <a:xfrm>
            <a:off x="3550838" y="983072"/>
            <a:ext cx="6717323" cy="5934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r>
              <a:rPr lang="en-US" sz="2400" b="0" i="0" u="none" strike="noStrike" baseline="0" dirty="0">
                <a:solidFill>
                  <a:srgbClr val="27316F"/>
                </a:solidFill>
                <a:latin typeface="Montserrat-Regular"/>
              </a:rPr>
              <a:t>Businesses can leverage efficient expense</a:t>
            </a:r>
          </a:p>
          <a:p>
            <a:pPr marL="0" indent="0" algn="ctr">
              <a:buNone/>
            </a:pPr>
            <a:r>
              <a:rPr lang="en-IN" sz="2400" b="0" i="0" u="none" strike="noStrike" baseline="0" dirty="0">
                <a:solidFill>
                  <a:srgbClr val="27316F"/>
                </a:solidFill>
                <a:latin typeface="Montserrat-Regular"/>
              </a:rPr>
              <a:t>trackers to streamline expense</a:t>
            </a:r>
          </a:p>
          <a:p>
            <a:pPr marL="0" indent="0" algn="ctr">
              <a:buNone/>
            </a:pPr>
            <a:r>
              <a:rPr lang="en-IN" sz="2400" b="0" i="0" u="none" strike="noStrike" baseline="0" dirty="0">
                <a:solidFill>
                  <a:srgbClr val="27316F"/>
                </a:solidFill>
                <a:latin typeface="Montserrat-Regular"/>
              </a:rPr>
              <a:t>management, improve cash flow</a:t>
            </a:r>
          </a:p>
          <a:p>
            <a:pPr marL="0" indent="0" algn="ctr">
              <a:buNone/>
            </a:pPr>
            <a:r>
              <a:rPr lang="en-IN" sz="2400" b="0" i="0" u="none" strike="noStrike" baseline="0" dirty="0">
                <a:solidFill>
                  <a:srgbClr val="27316F"/>
                </a:solidFill>
                <a:latin typeface="Montserrat-Regular"/>
              </a:rPr>
              <a:t>management, and enhance financial</a:t>
            </a:r>
          </a:p>
          <a:p>
            <a:pPr marL="0" indent="0" algn="ctr">
              <a:buNone/>
            </a:pPr>
            <a:r>
              <a:rPr lang="en-IN" sz="2400" b="0" i="0" u="none" strike="noStrike" baseline="0" dirty="0">
                <a:solidFill>
                  <a:srgbClr val="27316F"/>
                </a:solidFill>
                <a:latin typeface="Montserrat-Regular"/>
              </a:rPr>
              <a:t>decision-making. By automating expense</a:t>
            </a:r>
          </a:p>
          <a:p>
            <a:pPr marL="0" indent="0" algn="ctr">
              <a:buNone/>
            </a:pPr>
            <a:r>
              <a:rPr lang="en-US" sz="2400" b="0" i="0" u="none" strike="noStrike" baseline="0" dirty="0">
                <a:solidFill>
                  <a:srgbClr val="27316F"/>
                </a:solidFill>
                <a:latin typeface="Montserrat-Regular"/>
              </a:rPr>
              <a:t>tracking and generating detailed reports,</a:t>
            </a:r>
          </a:p>
          <a:p>
            <a:pPr marL="0" indent="0" algn="ctr">
              <a:buNone/>
            </a:pPr>
            <a:r>
              <a:rPr lang="en-IN" sz="2400" b="0" i="0" u="none" strike="noStrike" baseline="0" dirty="0">
                <a:solidFill>
                  <a:srgbClr val="27316F"/>
                </a:solidFill>
                <a:latin typeface="Montserrat-Regular"/>
              </a:rPr>
              <a:t>businesses can identify cost-saving</a:t>
            </a:r>
          </a:p>
          <a:p>
            <a:pPr marL="0" indent="0" algn="ctr">
              <a:buNone/>
            </a:pPr>
            <a:r>
              <a:rPr lang="en-IN" sz="2400" b="0" i="0" u="none" strike="noStrike" baseline="0" dirty="0">
                <a:solidFill>
                  <a:srgbClr val="27316F"/>
                </a:solidFill>
                <a:latin typeface="Montserrat-Regular"/>
              </a:rPr>
              <a:t>opportunities, optimize budgets, and</a:t>
            </a:r>
          </a:p>
          <a:p>
            <a:pPr marL="0" indent="0" algn="ctr">
              <a:buNone/>
            </a:pPr>
            <a:r>
              <a:rPr lang="en-IN" sz="2400" b="0" i="0" u="none" strike="noStrike" baseline="0" dirty="0">
                <a:solidFill>
                  <a:srgbClr val="27316F"/>
                </a:solidFill>
                <a:latin typeface="Montserrat-Regular"/>
              </a:rPr>
              <a:t>ensure compliance with financial</a:t>
            </a:r>
          </a:p>
          <a:p>
            <a:pPr marL="0" indent="0" algn="ctr">
              <a:buNone/>
            </a:pPr>
            <a:r>
              <a:rPr lang="en-US" sz="2400" b="0" i="0" u="none" strike="noStrike" baseline="0" dirty="0">
                <a:solidFill>
                  <a:srgbClr val="27316F"/>
                </a:solidFill>
                <a:latin typeface="Montserrat-Regular"/>
              </a:rPr>
              <a:t>regulations. The tracker also simplifies the</a:t>
            </a:r>
          </a:p>
          <a:p>
            <a:pPr marL="0" indent="0" algn="ctr">
              <a:buNone/>
            </a:pPr>
            <a:r>
              <a:rPr lang="en-US" sz="2400" b="0" i="0" u="none" strike="noStrike" baseline="0" dirty="0">
                <a:solidFill>
                  <a:srgbClr val="27316F"/>
                </a:solidFill>
                <a:latin typeface="Montserrat-Regular"/>
              </a:rPr>
              <a:t>process of expense reimbursement and</a:t>
            </a:r>
          </a:p>
          <a:p>
            <a:pPr marL="0" indent="0" algn="ctr">
              <a:buNone/>
            </a:pPr>
            <a:r>
              <a:rPr lang="en-IN" sz="2400" b="0" i="0" u="none" strike="noStrike" baseline="0" dirty="0">
                <a:solidFill>
                  <a:srgbClr val="27316F"/>
                </a:solidFill>
                <a:latin typeface="Montserrat-Regular"/>
              </a:rPr>
              <a:t>tax preparation for businesses.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70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0" y="0"/>
            <a:ext cx="7965461" cy="994164"/>
          </a:xfrm>
        </p:spPr>
        <p:txBody>
          <a:bodyPr/>
          <a:lstStyle/>
          <a:p>
            <a:r>
              <a:rPr lang="en-IN" sz="4000" b="1" i="0" u="none" strike="noStrike" baseline="0" dirty="0">
                <a:solidFill>
                  <a:srgbClr val="1F2C8F"/>
                </a:solidFill>
                <a:latin typeface="Montserrat-Bold"/>
              </a:rPr>
              <a:t>BEST PRACTICES</a:t>
            </a:r>
            <a:endParaRPr lang="en-US" sz="4000" dirty="0">
              <a:solidFill>
                <a:srgbClr val="1F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
        <p:nvSpPr>
          <p:cNvPr id="4" name="Rectangle 1">
            <a:extLst>
              <a:ext uri="{FF2B5EF4-FFF2-40B4-BE49-F238E27FC236}">
                <a16:creationId xmlns:a16="http://schemas.microsoft.com/office/drawing/2014/main" id="{F358DC61-F67E-CD4D-62CA-AA8169975839}"/>
              </a:ext>
            </a:extLst>
          </p:cNvPr>
          <p:cNvSpPr>
            <a:spLocks noGrp="1" noChangeArrowheads="1"/>
          </p:cNvSpPr>
          <p:nvPr>
            <p:ph sz="half" idx="2"/>
          </p:nvPr>
        </p:nvSpPr>
        <p:spPr bwMode="auto">
          <a:xfrm>
            <a:off x="3550838" y="1231858"/>
            <a:ext cx="6717323" cy="5437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r>
              <a:rPr lang="en-US" sz="2400" b="0" i="0" u="none" strike="noStrike" baseline="0" dirty="0">
                <a:solidFill>
                  <a:srgbClr val="27316F"/>
                </a:solidFill>
                <a:latin typeface="Montserrat-Regular"/>
              </a:rPr>
              <a:t>To make the most of an efficient expense</a:t>
            </a:r>
          </a:p>
          <a:p>
            <a:pPr marL="0" indent="0" algn="ctr">
              <a:buNone/>
            </a:pPr>
            <a:r>
              <a:rPr lang="en-US" sz="2400" b="0" i="0" u="none" strike="noStrike" baseline="0" dirty="0">
                <a:solidFill>
                  <a:srgbClr val="27316F"/>
                </a:solidFill>
                <a:latin typeface="Montserrat-Regular"/>
              </a:rPr>
              <a:t>tracker, it is important to follow some</a:t>
            </a:r>
          </a:p>
          <a:p>
            <a:pPr marL="0" indent="0" algn="ctr">
              <a:buNone/>
            </a:pPr>
            <a:r>
              <a:rPr lang="en-US" sz="2400" b="0" i="0" u="none" strike="noStrike" baseline="0" dirty="0">
                <a:solidFill>
                  <a:srgbClr val="27316F"/>
                </a:solidFill>
                <a:latin typeface="Montserrat-Regular"/>
              </a:rPr>
              <a:t>best practices. These include regularly</a:t>
            </a:r>
          </a:p>
          <a:p>
            <a:pPr marL="0" indent="0" algn="ctr">
              <a:buNone/>
            </a:pPr>
            <a:r>
              <a:rPr lang="en-IN" sz="2400" b="0" i="0" u="none" strike="noStrike" baseline="0" dirty="0">
                <a:solidFill>
                  <a:srgbClr val="27316F"/>
                </a:solidFill>
                <a:latin typeface="Montserrat-Regular"/>
              </a:rPr>
              <a:t>updating expense records, categorizing</a:t>
            </a:r>
          </a:p>
          <a:p>
            <a:pPr marL="0" indent="0" algn="ctr">
              <a:buNone/>
            </a:pPr>
            <a:r>
              <a:rPr lang="en-IN" sz="2400" b="0" i="0" u="none" strike="noStrike" baseline="0" dirty="0">
                <a:solidFill>
                  <a:srgbClr val="27316F"/>
                </a:solidFill>
                <a:latin typeface="Montserrat-Regular"/>
              </a:rPr>
              <a:t>expenses accurately, setting realistic</a:t>
            </a:r>
          </a:p>
          <a:p>
            <a:pPr marL="0" indent="0" algn="ctr">
              <a:buNone/>
            </a:pPr>
            <a:r>
              <a:rPr lang="en-IN" sz="2400" b="0" i="0" u="none" strike="noStrike" baseline="0" dirty="0">
                <a:solidFill>
                  <a:srgbClr val="27316F"/>
                </a:solidFill>
                <a:latin typeface="Montserrat-Regular"/>
              </a:rPr>
              <a:t>budgets, reviewing expense reports</a:t>
            </a:r>
          </a:p>
          <a:p>
            <a:pPr marL="0" indent="0" algn="ctr">
              <a:buNone/>
            </a:pPr>
            <a:r>
              <a:rPr lang="en-US" sz="2400" b="0" i="0" u="none" strike="noStrike" baseline="0" dirty="0">
                <a:solidFill>
                  <a:srgbClr val="27316F"/>
                </a:solidFill>
                <a:latin typeface="Montserrat-Regular"/>
              </a:rPr>
              <a:t>periodically, and integrating the tracker</a:t>
            </a:r>
          </a:p>
          <a:p>
            <a:pPr marL="0" indent="0" algn="ctr">
              <a:buNone/>
            </a:pPr>
            <a:r>
              <a:rPr lang="en-US" sz="2400" b="0" i="0" u="none" strike="noStrike" baseline="0" dirty="0">
                <a:solidFill>
                  <a:srgbClr val="27316F"/>
                </a:solidFill>
                <a:latin typeface="Montserrat-Regular"/>
              </a:rPr>
              <a:t>with other financial tools. Additionally,</a:t>
            </a:r>
          </a:p>
          <a:p>
            <a:pPr marL="0" indent="0" algn="ctr">
              <a:buNone/>
            </a:pPr>
            <a:r>
              <a:rPr lang="en-US" sz="2400" b="0" i="0" u="none" strike="noStrike" baseline="0" dirty="0">
                <a:solidFill>
                  <a:srgbClr val="27316F"/>
                </a:solidFill>
                <a:latin typeface="Montserrat-Regular"/>
              </a:rPr>
              <a:t>maintaining data privacy and security</a:t>
            </a:r>
          </a:p>
          <a:p>
            <a:pPr marL="0" indent="0" algn="ctr">
              <a:buNone/>
            </a:pPr>
            <a:r>
              <a:rPr lang="en-US" sz="2400" b="0" i="0" u="none" strike="noStrike" baseline="0" dirty="0">
                <a:solidFill>
                  <a:srgbClr val="27316F"/>
                </a:solidFill>
                <a:latin typeface="Montserrat-Regular"/>
              </a:rPr>
              <a:t>should be a top priority when using an</a:t>
            </a:r>
          </a:p>
          <a:p>
            <a:pPr marL="0" indent="0" algn="ctr">
              <a:buNone/>
            </a:pPr>
            <a:r>
              <a:rPr lang="en-IN" sz="2400" b="0" i="0" u="none" strike="noStrike" baseline="0" dirty="0">
                <a:solidFill>
                  <a:srgbClr val="27316F"/>
                </a:solidFill>
                <a:latin typeface="Montserrat-Regular"/>
              </a:rPr>
              <a:t>expense tracker.</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7686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0" y="0"/>
            <a:ext cx="7965461" cy="994164"/>
          </a:xfrm>
        </p:spPr>
        <p:txBody>
          <a:bodyPr/>
          <a:lstStyle/>
          <a:p>
            <a:r>
              <a:rPr lang="en-IN" b="1" i="0" u="none" strike="noStrike" baseline="0" dirty="0">
                <a:solidFill>
                  <a:srgbClr val="27316F"/>
                </a:solidFill>
                <a:latin typeface="Montserrat-Bold"/>
              </a:rPr>
              <a:t>CASE STUDIES</a:t>
            </a:r>
            <a:endParaRPr lang="en-US" dirty="0">
              <a:solidFill>
                <a:srgbClr val="1F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4" name="Rectangle 1">
            <a:extLst>
              <a:ext uri="{FF2B5EF4-FFF2-40B4-BE49-F238E27FC236}">
                <a16:creationId xmlns:a16="http://schemas.microsoft.com/office/drawing/2014/main" id="{F358DC61-F67E-CD4D-62CA-AA8169975839}"/>
              </a:ext>
            </a:extLst>
          </p:cNvPr>
          <p:cNvSpPr>
            <a:spLocks noGrp="1" noChangeArrowheads="1"/>
          </p:cNvSpPr>
          <p:nvPr>
            <p:ph sz="half" idx="2"/>
          </p:nvPr>
        </p:nvSpPr>
        <p:spPr bwMode="auto">
          <a:xfrm>
            <a:off x="3550838" y="1634533"/>
            <a:ext cx="6717323" cy="46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r>
              <a:rPr lang="en-US" sz="2200" b="0" i="0" u="none" strike="noStrike" baseline="0" dirty="0">
                <a:solidFill>
                  <a:srgbClr val="27316F"/>
                </a:solidFill>
                <a:latin typeface="Montserrat-Regular"/>
              </a:rPr>
              <a:t>Several case studies have demonstrated the</a:t>
            </a:r>
          </a:p>
          <a:p>
            <a:pPr marL="0" indent="0" algn="ctr">
              <a:buNone/>
            </a:pPr>
            <a:r>
              <a:rPr lang="en-US" sz="2200" b="0" i="0" u="none" strike="noStrike" baseline="0" dirty="0">
                <a:solidFill>
                  <a:srgbClr val="27316F"/>
                </a:solidFill>
                <a:latin typeface="Montserrat-Regular"/>
              </a:rPr>
              <a:t>effectiveness of efficient expense trackers in</a:t>
            </a:r>
          </a:p>
          <a:p>
            <a:pPr marL="0" indent="0" algn="ctr">
              <a:buNone/>
            </a:pPr>
            <a:r>
              <a:rPr lang="en-US" sz="2200" b="0" i="0" u="none" strike="noStrike" baseline="0" dirty="0">
                <a:solidFill>
                  <a:srgbClr val="27316F"/>
                </a:solidFill>
                <a:latin typeface="Montserrat-Regular"/>
              </a:rPr>
              <a:t>various scenarios. These studies showcase</a:t>
            </a:r>
          </a:p>
          <a:p>
            <a:pPr marL="0" indent="0" algn="ctr">
              <a:buNone/>
            </a:pPr>
            <a:r>
              <a:rPr lang="en-US" sz="2200" b="0" i="0" u="none" strike="noStrike" baseline="0" dirty="0">
                <a:solidFill>
                  <a:srgbClr val="27316F"/>
                </a:solidFill>
                <a:latin typeface="Montserrat-Regular"/>
              </a:rPr>
              <a:t>how individuals and businesses have</a:t>
            </a:r>
          </a:p>
          <a:p>
            <a:pPr marL="0" indent="0" algn="ctr">
              <a:buNone/>
            </a:pPr>
            <a:r>
              <a:rPr lang="en-US" sz="2200" b="0" i="0" u="none" strike="noStrike" baseline="0" dirty="0">
                <a:solidFill>
                  <a:srgbClr val="27316F"/>
                </a:solidFill>
                <a:latin typeface="Montserrat-Regular"/>
              </a:rPr>
              <a:t>achieved significant cost savings, improved</a:t>
            </a:r>
          </a:p>
          <a:p>
            <a:pPr marL="0" indent="0" algn="ctr">
              <a:buNone/>
            </a:pPr>
            <a:r>
              <a:rPr lang="en-IN" sz="2200" b="0" i="0" u="none" strike="noStrike" baseline="0" dirty="0">
                <a:solidFill>
                  <a:srgbClr val="27316F"/>
                </a:solidFill>
                <a:latin typeface="Montserrat-Regular"/>
              </a:rPr>
              <a:t>financial management, and enhanced</a:t>
            </a:r>
          </a:p>
          <a:p>
            <a:pPr marL="0" indent="0" algn="ctr">
              <a:buNone/>
            </a:pPr>
            <a:r>
              <a:rPr lang="en-IN" sz="2200" b="0" i="0" u="none" strike="noStrike" baseline="0" dirty="0">
                <a:solidFill>
                  <a:srgbClr val="27316F"/>
                </a:solidFill>
                <a:latin typeface="Montserrat-Regular"/>
              </a:rPr>
              <a:t>decision-making by implementing an</a:t>
            </a:r>
          </a:p>
          <a:p>
            <a:pPr marL="0" indent="0" algn="ctr">
              <a:buNone/>
            </a:pPr>
            <a:r>
              <a:rPr lang="en-US" sz="2200" b="0" i="0" u="none" strike="noStrike" baseline="0" dirty="0">
                <a:solidFill>
                  <a:srgbClr val="27316F"/>
                </a:solidFill>
                <a:latin typeface="Montserrat-Regular"/>
              </a:rPr>
              <a:t>expense tracker. Real-life examples highlight</a:t>
            </a:r>
          </a:p>
          <a:p>
            <a:pPr marL="0" indent="0" algn="ctr">
              <a:buNone/>
            </a:pPr>
            <a:r>
              <a:rPr lang="en-US" sz="2200" b="0" i="0" u="none" strike="noStrike" baseline="0" dirty="0">
                <a:solidFill>
                  <a:srgbClr val="27316F"/>
                </a:solidFill>
                <a:latin typeface="Montserrat-Regular"/>
              </a:rPr>
              <a:t>the practical applications and benefits of</a:t>
            </a:r>
          </a:p>
          <a:p>
            <a:pPr marL="0" indent="0" algn="ctr">
              <a:buNone/>
            </a:pPr>
            <a:r>
              <a:rPr lang="en-US" sz="2200" b="0" i="0" u="none" strike="noStrike" baseline="0" dirty="0">
                <a:solidFill>
                  <a:srgbClr val="27316F"/>
                </a:solidFill>
                <a:latin typeface="Montserrat-Regular"/>
              </a:rPr>
              <a:t>using an efficient expense tracker</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0757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68" y="195861"/>
            <a:ext cx="7965461" cy="994164"/>
          </a:xfrm>
        </p:spPr>
        <p:txBody>
          <a:bodyPr/>
          <a:lstStyle/>
          <a:p>
            <a:r>
              <a:rPr lang="en-US" sz="3200" b="1" i="0" u="none" strike="noStrike" baseline="0" dirty="0">
                <a:solidFill>
                  <a:srgbClr val="27316F"/>
                </a:solidFill>
                <a:latin typeface="Montserrat-Bold"/>
              </a:rPr>
              <a:t>TIPS FOR CHOOSING AN EXPENSE TRACKER</a:t>
            </a:r>
            <a:endParaRPr lang="en-US" sz="3200" dirty="0">
              <a:solidFill>
                <a:srgbClr val="1F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4" name="Rectangle 1">
            <a:extLst>
              <a:ext uri="{FF2B5EF4-FFF2-40B4-BE49-F238E27FC236}">
                <a16:creationId xmlns:a16="http://schemas.microsoft.com/office/drawing/2014/main" id="{F358DC61-F67E-CD4D-62CA-AA8169975839}"/>
              </a:ext>
            </a:extLst>
          </p:cNvPr>
          <p:cNvSpPr>
            <a:spLocks noGrp="1" noChangeArrowheads="1"/>
          </p:cNvSpPr>
          <p:nvPr>
            <p:ph sz="half" idx="2"/>
          </p:nvPr>
        </p:nvSpPr>
        <p:spPr bwMode="auto">
          <a:xfrm>
            <a:off x="3550838" y="1634533"/>
            <a:ext cx="6717323" cy="46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r>
              <a:rPr lang="en-US" sz="2200" b="0" i="0" u="none" strike="noStrike" baseline="0" dirty="0">
                <a:solidFill>
                  <a:srgbClr val="27316F"/>
                </a:solidFill>
                <a:latin typeface="Montserrat-Regular"/>
              </a:rPr>
              <a:t>When selecting an expense tracker, consider</a:t>
            </a:r>
          </a:p>
          <a:p>
            <a:pPr marL="0" indent="0" algn="ctr">
              <a:buNone/>
            </a:pPr>
            <a:r>
              <a:rPr lang="en-US" sz="2200" b="0" i="0" u="none" strike="noStrike" baseline="0" dirty="0">
                <a:solidFill>
                  <a:srgbClr val="27316F"/>
                </a:solidFill>
                <a:latin typeface="Montserrat-Regular"/>
              </a:rPr>
              <a:t>factors such as ease of use, compatibility with</a:t>
            </a:r>
          </a:p>
          <a:p>
            <a:pPr marL="0" indent="0" algn="ctr">
              <a:buNone/>
            </a:pPr>
            <a:r>
              <a:rPr lang="en-US" sz="2200" b="0" i="0" u="none" strike="noStrike" baseline="0" dirty="0">
                <a:solidFill>
                  <a:srgbClr val="27316F"/>
                </a:solidFill>
                <a:latin typeface="Montserrat-Regular"/>
              </a:rPr>
              <a:t>your devices, integration with financial</a:t>
            </a:r>
          </a:p>
          <a:p>
            <a:pPr marL="0" indent="0" algn="ctr">
              <a:buNone/>
            </a:pPr>
            <a:r>
              <a:rPr lang="en-IN" sz="2200" b="0" i="0" u="none" strike="noStrike" baseline="0" dirty="0">
                <a:solidFill>
                  <a:srgbClr val="27316F"/>
                </a:solidFill>
                <a:latin typeface="Montserrat-Regular"/>
              </a:rPr>
              <a:t>institutions, available features, customer</a:t>
            </a:r>
          </a:p>
          <a:p>
            <a:pPr marL="0" indent="0" algn="ctr">
              <a:buNone/>
            </a:pPr>
            <a:r>
              <a:rPr lang="en-US" sz="2200" b="0" i="0" u="none" strike="noStrike" baseline="0" dirty="0">
                <a:solidFill>
                  <a:srgbClr val="27316F"/>
                </a:solidFill>
                <a:latin typeface="Montserrat-Regular"/>
              </a:rPr>
              <a:t>support, and pricing options. Reading user</a:t>
            </a:r>
          </a:p>
          <a:p>
            <a:pPr marL="0" indent="0" algn="ctr">
              <a:buNone/>
            </a:pPr>
            <a:r>
              <a:rPr lang="en-US" sz="2200" b="0" i="0" u="none" strike="noStrike" baseline="0" dirty="0">
                <a:solidFill>
                  <a:srgbClr val="27316F"/>
                </a:solidFill>
                <a:latin typeface="Montserrat-Regular"/>
              </a:rPr>
              <a:t>reviews, comparing different options, and</a:t>
            </a:r>
          </a:p>
          <a:p>
            <a:pPr marL="0" indent="0" algn="ctr">
              <a:buNone/>
            </a:pPr>
            <a:r>
              <a:rPr lang="en-US" sz="2200" b="0" i="0" u="none" strike="noStrike" baseline="0" dirty="0">
                <a:solidFill>
                  <a:srgbClr val="27316F"/>
                </a:solidFill>
                <a:latin typeface="Montserrat-Regular"/>
              </a:rPr>
              <a:t>trying out trial versions can help in making an</a:t>
            </a:r>
          </a:p>
          <a:p>
            <a:pPr marL="0" indent="0" algn="ctr">
              <a:buNone/>
            </a:pPr>
            <a:r>
              <a:rPr lang="en-US" sz="2200" b="0" i="0" u="none" strike="noStrike" baseline="0" dirty="0">
                <a:solidFill>
                  <a:srgbClr val="27316F"/>
                </a:solidFill>
                <a:latin typeface="Montserrat-Regular"/>
              </a:rPr>
              <a:t>informed decision. Choose an expense tracker</a:t>
            </a:r>
          </a:p>
          <a:p>
            <a:pPr marL="0" indent="0" algn="ctr">
              <a:buNone/>
            </a:pPr>
            <a:r>
              <a:rPr lang="en-US" sz="2200" b="0" i="0" u="none" strike="noStrike" baseline="0" dirty="0">
                <a:solidFill>
                  <a:srgbClr val="27316F"/>
                </a:solidFill>
                <a:latin typeface="Montserrat-Regular"/>
              </a:rPr>
              <a:t>that aligns with your specific requirements</a:t>
            </a:r>
          </a:p>
          <a:p>
            <a:pPr marL="0" indent="0" algn="ctr">
              <a:buNone/>
            </a:pPr>
            <a:r>
              <a:rPr lang="en-US" sz="2200" b="0" i="0" u="none" strike="noStrike" baseline="0" dirty="0">
                <a:solidFill>
                  <a:srgbClr val="27316F"/>
                </a:solidFill>
                <a:latin typeface="Montserrat-Regular"/>
              </a:rPr>
              <a:t>and offers a seamless user experience.</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8985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0" y="0"/>
            <a:ext cx="7965461" cy="994164"/>
          </a:xfrm>
        </p:spPr>
        <p:txBody>
          <a:bodyPr/>
          <a:lstStyle/>
          <a:p>
            <a:r>
              <a:rPr lang="en-IN" sz="4000" b="1" i="0" u="none" strike="noStrike" baseline="0" dirty="0">
                <a:solidFill>
                  <a:srgbClr val="FCBD00"/>
                </a:solidFill>
                <a:latin typeface="Montserrat-Bold"/>
              </a:rPr>
              <a:t>CONCLUSION</a:t>
            </a:r>
            <a:endParaRPr lang="en-US" sz="4000" dirty="0">
              <a:solidFill>
                <a:srgbClr val="1F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
        <p:nvSpPr>
          <p:cNvPr id="4" name="Rectangle 1">
            <a:extLst>
              <a:ext uri="{FF2B5EF4-FFF2-40B4-BE49-F238E27FC236}">
                <a16:creationId xmlns:a16="http://schemas.microsoft.com/office/drawing/2014/main" id="{F358DC61-F67E-CD4D-62CA-AA8169975839}"/>
              </a:ext>
            </a:extLst>
          </p:cNvPr>
          <p:cNvSpPr>
            <a:spLocks noGrp="1" noChangeArrowheads="1"/>
          </p:cNvSpPr>
          <p:nvPr>
            <p:ph sz="half" idx="2"/>
          </p:nvPr>
        </p:nvSpPr>
        <p:spPr bwMode="auto">
          <a:xfrm>
            <a:off x="3550838" y="1319059"/>
            <a:ext cx="671732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r>
              <a:rPr lang="en-US" sz="2400" i="0" u="none" strike="noStrike" baseline="0" dirty="0">
                <a:solidFill>
                  <a:srgbClr val="1F2C8F"/>
                </a:solidFill>
                <a:latin typeface="Montserrat-Bold"/>
              </a:rPr>
              <a:t>In conclusion, an efficient expense tracker is a powerful tool for individuals and businesses to manage their finances effectively. It offers numerous benefits, including accurate expense tracking, simplified budgeting, improved financial awareness, and enhanced decision-making. While it may have some limitations, the future scope of expense trackers holds immense potential with advancements in technology. Choose the right expense tracker that suits your needs and take control of your financial journey.</a:t>
            </a:r>
            <a:endParaRPr kumimoji="0" lang="en-US" altLang="en-US" sz="2400" i="0" u="none" strike="noStrike" cap="none" normalizeH="0" baseline="0" dirty="0">
              <a:ln>
                <a:noFill/>
              </a:ln>
              <a:solidFill>
                <a:srgbClr val="1F2C8F"/>
              </a:solidFill>
              <a:effectLst/>
              <a:latin typeface="Arial" panose="020B0604020202020204" pitchFamily="34" charset="0"/>
            </a:endParaRPr>
          </a:p>
        </p:txBody>
      </p:sp>
    </p:spTree>
    <p:extLst>
      <p:ext uri="{BB962C8B-B14F-4D97-AF65-F5344CB8AC3E}">
        <p14:creationId xmlns:p14="http://schemas.microsoft.com/office/powerpoint/2010/main" val="1261360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47537" y="2798988"/>
            <a:ext cx="4885149" cy="800556"/>
          </a:xfrm>
        </p:spPr>
        <p:txBody>
          <a:bodyPr/>
          <a:lstStyle/>
          <a:p>
            <a:r>
              <a:rPr lang="en-IN" dirty="0"/>
              <a:t>💐 </a:t>
            </a:r>
            <a:r>
              <a:rPr lang="en-US" dirty="0"/>
              <a:t>Thank you !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252799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16504" y="-104177"/>
            <a:ext cx="6509912" cy="1709743"/>
          </a:xfrm>
        </p:spPr>
        <p:txBody>
          <a:bodyPr/>
          <a:lstStyle/>
          <a:p>
            <a:r>
              <a:rPr lang="en-IN" b="1" i="0" u="none" strike="noStrike" baseline="0" dirty="0" err="1">
                <a:solidFill>
                  <a:srgbClr val="1F2C8F"/>
                </a:solidFill>
                <a:latin typeface="Montserrat-Bold"/>
              </a:rPr>
              <a:t>Effificient</a:t>
            </a:r>
            <a:r>
              <a:rPr lang="en-IN" b="1" i="0" u="none" strike="noStrike" baseline="0" dirty="0">
                <a:solidFill>
                  <a:srgbClr val="1F2C8F"/>
                </a:solidFill>
                <a:latin typeface="Montserrat-Bold"/>
              </a:rPr>
              <a:t> Expense Tracker</a:t>
            </a:r>
            <a:endParaRPr lang="en-US" dirty="0">
              <a:solidFill>
                <a:srgbClr val="1F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6" name="Rectangle 1">
            <a:extLst>
              <a:ext uri="{FF2B5EF4-FFF2-40B4-BE49-F238E27FC236}">
                <a16:creationId xmlns:a16="http://schemas.microsoft.com/office/drawing/2014/main" id="{214F937B-1EF5-565A-7879-D352CE6CF0BF}"/>
              </a:ext>
            </a:extLst>
          </p:cNvPr>
          <p:cNvSpPr>
            <a:spLocks noGrp="1" noChangeArrowheads="1"/>
          </p:cNvSpPr>
          <p:nvPr>
            <p:ph sz="half" idx="2"/>
          </p:nvPr>
        </p:nvSpPr>
        <p:spPr bwMode="auto">
          <a:xfrm>
            <a:off x="2616503" y="2805609"/>
            <a:ext cx="8985208"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r>
              <a:rPr lang="en-US" sz="3200" b="0" i="0" u="none" strike="noStrike" baseline="0" dirty="0">
                <a:solidFill>
                  <a:srgbClr val="27316F"/>
                </a:solidFill>
                <a:latin typeface="Montserrat-Regular"/>
              </a:rPr>
              <a:t>An in-depth exploration of an</a:t>
            </a:r>
          </a:p>
          <a:p>
            <a:pPr marL="0" indent="0" algn="ctr">
              <a:buNone/>
            </a:pPr>
            <a:r>
              <a:rPr lang="en-IN" sz="3200" b="0" i="0" u="none" strike="noStrike" baseline="0" dirty="0">
                <a:solidFill>
                  <a:srgbClr val="27316F"/>
                </a:solidFill>
                <a:latin typeface="Montserrat-Regular"/>
              </a:rPr>
              <a:t>efficient expense tracker, its</a:t>
            </a:r>
          </a:p>
          <a:p>
            <a:pPr marL="0" indent="0" algn="ctr">
              <a:buNone/>
            </a:pPr>
            <a:r>
              <a:rPr lang="en-IN" sz="3200" b="0" i="0" u="none" strike="noStrike" baseline="0" dirty="0">
                <a:solidFill>
                  <a:srgbClr val="27316F"/>
                </a:solidFill>
                <a:latin typeface="Montserrat-Regular"/>
              </a:rPr>
              <a:t>working, uses, advantages &amp;</a:t>
            </a:r>
          </a:p>
          <a:p>
            <a:pPr marL="0" indent="0" algn="ctr">
              <a:buNone/>
            </a:pPr>
            <a:r>
              <a:rPr lang="en-IN" sz="3200" b="0" i="0" u="none" strike="noStrike" baseline="0" dirty="0">
                <a:solidFill>
                  <a:srgbClr val="27316F"/>
                </a:solidFill>
                <a:latin typeface="Montserrat-Regular"/>
              </a:rPr>
              <a:t>disadvantages, and future scope.</a:t>
            </a:r>
            <a:endParaRPr lang="en-US" sz="3200" dirty="0"/>
          </a:p>
        </p:txBody>
      </p:sp>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29967" y="-65476"/>
            <a:ext cx="7965461" cy="994164"/>
          </a:xfrm>
        </p:spPr>
        <p:txBody>
          <a:bodyPr/>
          <a:lstStyle/>
          <a:p>
            <a:r>
              <a:rPr lang="en-IN" sz="4000" b="1" i="0" u="none" strike="noStrike" baseline="0" dirty="0">
                <a:solidFill>
                  <a:srgbClr val="27316F"/>
                </a:solidFill>
                <a:latin typeface="Montserrat-Bold"/>
              </a:rPr>
              <a:t>INTRODUCTION</a:t>
            </a:r>
            <a:endParaRPr lang="en-US" sz="40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13" name="Rectangle 10">
            <a:extLst>
              <a:ext uri="{FF2B5EF4-FFF2-40B4-BE49-F238E27FC236}">
                <a16:creationId xmlns:a16="http://schemas.microsoft.com/office/drawing/2014/main" id="{872CB844-4B9F-3E7B-FC3C-233B3A9B3889}"/>
              </a:ext>
            </a:extLst>
          </p:cNvPr>
          <p:cNvSpPr>
            <a:spLocks noGrp="1" noChangeArrowheads="1"/>
          </p:cNvSpPr>
          <p:nvPr>
            <p:ph sz="half" idx="2"/>
          </p:nvPr>
        </p:nvSpPr>
        <p:spPr bwMode="auto">
          <a:xfrm>
            <a:off x="2629967" y="1178170"/>
            <a:ext cx="9415495" cy="5222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indent="0" algn="ctr">
              <a:buNone/>
            </a:pPr>
            <a:r>
              <a:rPr lang="en-US" sz="3200" b="0" i="0" u="none" strike="noStrike" baseline="0" dirty="0">
                <a:solidFill>
                  <a:srgbClr val="27316F"/>
                </a:solidFill>
                <a:latin typeface="Montserrat-Regular"/>
              </a:rPr>
              <a:t>Welcome to the presentation on</a:t>
            </a:r>
          </a:p>
          <a:p>
            <a:pPr marL="0" indent="0" algn="ctr">
              <a:buNone/>
            </a:pPr>
            <a:r>
              <a:rPr lang="en-IN" sz="3200" b="0" i="0" u="none" strike="noStrike" baseline="0" dirty="0">
                <a:solidFill>
                  <a:srgbClr val="27316F"/>
                </a:solidFill>
                <a:latin typeface="Montserrat-Regular"/>
              </a:rPr>
              <a:t>Efficient Expense Tracker. This</a:t>
            </a:r>
          </a:p>
          <a:p>
            <a:pPr marL="0" indent="0" algn="ctr">
              <a:buNone/>
            </a:pPr>
            <a:r>
              <a:rPr lang="en-US" sz="3200" b="0" i="0" u="none" strike="noStrike" baseline="0" dirty="0">
                <a:solidFill>
                  <a:srgbClr val="27316F"/>
                </a:solidFill>
                <a:latin typeface="Montserrat-Regular"/>
              </a:rPr>
              <a:t>presentation aims to provide a</a:t>
            </a:r>
          </a:p>
          <a:p>
            <a:pPr marL="0" indent="0" algn="ctr">
              <a:buNone/>
            </a:pPr>
            <a:r>
              <a:rPr lang="en-IN" sz="3200" b="0" i="0" u="none" strike="noStrike" baseline="0" dirty="0">
                <a:solidFill>
                  <a:srgbClr val="27316F"/>
                </a:solidFill>
                <a:latin typeface="Montserrat-Regular"/>
              </a:rPr>
              <a:t>comprehensive understanding of the</a:t>
            </a:r>
          </a:p>
          <a:p>
            <a:pPr marL="0" indent="0" algn="ctr">
              <a:buNone/>
            </a:pPr>
            <a:r>
              <a:rPr lang="en-US" sz="3200" b="0" i="0" u="none" strike="noStrike" baseline="0" dirty="0">
                <a:solidFill>
                  <a:srgbClr val="27316F"/>
                </a:solidFill>
                <a:latin typeface="Montserrat-Regular"/>
              </a:rPr>
              <a:t>features, benefits, and limitations of</a:t>
            </a:r>
          </a:p>
          <a:p>
            <a:pPr marL="0" indent="0" algn="ctr">
              <a:buNone/>
            </a:pPr>
            <a:r>
              <a:rPr lang="en-US" sz="3200" b="0" i="0" u="none" strike="noStrike" baseline="0" dirty="0">
                <a:solidFill>
                  <a:srgbClr val="27316F"/>
                </a:solidFill>
                <a:latin typeface="Montserrat-Regular"/>
              </a:rPr>
              <a:t>an efficient expense tracker. We will</a:t>
            </a:r>
          </a:p>
          <a:p>
            <a:pPr marL="0" indent="0" algn="ctr">
              <a:buNone/>
            </a:pPr>
            <a:r>
              <a:rPr lang="en-US" sz="3200" b="0" i="0" u="none" strike="noStrike" baseline="0" dirty="0">
                <a:solidFill>
                  <a:srgbClr val="27316F"/>
                </a:solidFill>
                <a:latin typeface="Montserrat-Regular"/>
              </a:rPr>
              <a:t>also explore its potential applications</a:t>
            </a:r>
          </a:p>
          <a:p>
            <a:pPr marL="0" indent="0" algn="ctr">
              <a:buNone/>
            </a:pPr>
            <a:r>
              <a:rPr lang="en-US" sz="3200" b="0" i="0" u="none" strike="noStrike" baseline="0" dirty="0">
                <a:solidFill>
                  <a:srgbClr val="27316F"/>
                </a:solidFill>
                <a:latin typeface="Montserrat-Regular"/>
              </a:rPr>
              <a:t>and future scope in personal and</a:t>
            </a:r>
          </a:p>
          <a:p>
            <a:pPr marL="0" indent="0" algn="ctr">
              <a:buNone/>
            </a:pPr>
            <a:r>
              <a:rPr lang="en-IN" sz="3200" b="0" i="0" u="none" strike="noStrike" baseline="0" dirty="0">
                <a:solidFill>
                  <a:srgbClr val="27316F"/>
                </a:solidFill>
                <a:latin typeface="Montserrat-Regular"/>
              </a:rPr>
              <a:t>professional financial management.</a:t>
            </a:r>
            <a:endParaRPr kumimoji="0" lang="en-US" altLang="en-US" sz="3200" b="0" i="0" u="none" strike="noStrike" cap="none" normalizeH="0" baseline="0" dirty="0">
              <a:ln>
                <a:noFill/>
              </a:ln>
              <a:solidFill>
                <a:srgbClr val="202C8F"/>
              </a:solidFill>
              <a:effectLst/>
              <a:latin typeface="Arial" panose="020B0604020202020204" pitchFamily="34" charset="0"/>
            </a:endParaRPr>
          </a:p>
        </p:txBody>
      </p:sp>
    </p:spTree>
    <p:extLst>
      <p:ext uri="{BB962C8B-B14F-4D97-AF65-F5344CB8AC3E}">
        <p14:creationId xmlns:p14="http://schemas.microsoft.com/office/powerpoint/2010/main" val="277270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0" y="-65476"/>
            <a:ext cx="7965461" cy="994164"/>
          </a:xfrm>
        </p:spPr>
        <p:txBody>
          <a:bodyPr/>
          <a:lstStyle/>
          <a:p>
            <a:r>
              <a:rPr lang="en-IN" sz="4000" b="1" i="0" u="none" strike="noStrike" baseline="0" dirty="0">
                <a:solidFill>
                  <a:srgbClr val="1F2C8F"/>
                </a:solidFill>
                <a:latin typeface="Montserrat-Bold"/>
              </a:rPr>
              <a:t>WORKING</a:t>
            </a:r>
            <a:endParaRPr lang="en-US" sz="4000" dirty="0">
              <a:solidFill>
                <a:srgbClr val="1F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
        <p:nvSpPr>
          <p:cNvPr id="7" name="Rectangle 3">
            <a:extLst>
              <a:ext uri="{FF2B5EF4-FFF2-40B4-BE49-F238E27FC236}">
                <a16:creationId xmlns:a16="http://schemas.microsoft.com/office/drawing/2014/main" id="{8C4A82E3-2151-12E6-03B4-85A151E7E530}"/>
              </a:ext>
            </a:extLst>
          </p:cNvPr>
          <p:cNvSpPr>
            <a:spLocks noGrp="1" noChangeArrowheads="1"/>
          </p:cNvSpPr>
          <p:nvPr>
            <p:ph sz="half" idx="2"/>
          </p:nvPr>
        </p:nvSpPr>
        <p:spPr bwMode="auto">
          <a:xfrm>
            <a:off x="2926770" y="1303150"/>
            <a:ext cx="8500101" cy="5437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r>
              <a:rPr lang="en-US" sz="2400" b="0" i="0" u="none" strike="noStrike" baseline="0" dirty="0">
                <a:solidFill>
                  <a:srgbClr val="27316F"/>
                </a:solidFill>
                <a:latin typeface="Montserrat-Regular"/>
              </a:rPr>
              <a:t>The efficient expense tracker utilizes</a:t>
            </a:r>
          </a:p>
          <a:p>
            <a:pPr marL="0" indent="0" algn="ctr">
              <a:buNone/>
            </a:pPr>
            <a:r>
              <a:rPr lang="en-IN" sz="2400" b="0" i="0" u="none" strike="noStrike" baseline="0" dirty="0">
                <a:solidFill>
                  <a:srgbClr val="27316F"/>
                </a:solidFill>
                <a:latin typeface="Montserrat-Regular"/>
              </a:rPr>
              <a:t>advanced algorithms and user-friendly</a:t>
            </a:r>
          </a:p>
          <a:p>
            <a:pPr marL="0" indent="0" algn="ctr">
              <a:buNone/>
            </a:pPr>
            <a:r>
              <a:rPr lang="en-US" sz="2400" b="0" i="0" u="none" strike="noStrike" baseline="0" dirty="0">
                <a:solidFill>
                  <a:srgbClr val="27316F"/>
                </a:solidFill>
                <a:latin typeface="Montserrat-Regular"/>
              </a:rPr>
              <a:t>interfaces to automate the process of</a:t>
            </a:r>
          </a:p>
          <a:p>
            <a:pPr marL="0" indent="0" algn="ctr">
              <a:buNone/>
            </a:pPr>
            <a:r>
              <a:rPr lang="en-US" sz="2400" b="0" i="0" u="none" strike="noStrike" baseline="0" dirty="0">
                <a:solidFill>
                  <a:srgbClr val="27316F"/>
                </a:solidFill>
                <a:latin typeface="Montserrat-Regular"/>
              </a:rPr>
              <a:t>recording and categorizing expenses. It</a:t>
            </a:r>
          </a:p>
          <a:p>
            <a:pPr marL="0" indent="0" algn="ctr">
              <a:buNone/>
            </a:pPr>
            <a:r>
              <a:rPr lang="en-US" sz="2400" b="0" i="0" u="none" strike="noStrike" baseline="0" dirty="0">
                <a:solidFill>
                  <a:srgbClr val="27316F"/>
                </a:solidFill>
                <a:latin typeface="Montserrat-Regular"/>
              </a:rPr>
              <a:t>integrates with bank accounts and credit</a:t>
            </a:r>
          </a:p>
          <a:p>
            <a:pPr marL="0" indent="0" algn="ctr">
              <a:buNone/>
            </a:pPr>
            <a:r>
              <a:rPr lang="en-US" sz="2400" b="0" i="0" u="none" strike="noStrike" baseline="0" dirty="0">
                <a:solidFill>
                  <a:srgbClr val="27316F"/>
                </a:solidFill>
                <a:latin typeface="Montserrat-Regular"/>
              </a:rPr>
              <a:t>cards to fetch transaction data, allowing</a:t>
            </a:r>
          </a:p>
          <a:p>
            <a:pPr marL="0" indent="0" algn="ctr">
              <a:buNone/>
            </a:pPr>
            <a:r>
              <a:rPr lang="en-US" sz="2400" b="0" i="0" u="none" strike="noStrike" baseline="0" dirty="0">
                <a:solidFill>
                  <a:srgbClr val="27316F"/>
                </a:solidFill>
                <a:latin typeface="Montserrat-Regular"/>
              </a:rPr>
              <a:t>users to easily track and analyze their</a:t>
            </a:r>
          </a:p>
          <a:p>
            <a:pPr marL="0" indent="0" algn="ctr">
              <a:buNone/>
            </a:pPr>
            <a:r>
              <a:rPr lang="en-US" sz="2400" b="0" i="0" u="none" strike="noStrike" baseline="0" dirty="0">
                <a:solidFill>
                  <a:srgbClr val="27316F"/>
                </a:solidFill>
                <a:latin typeface="Montserrat-Regular"/>
              </a:rPr>
              <a:t>spending patterns. The tracker also</a:t>
            </a:r>
          </a:p>
          <a:p>
            <a:pPr marL="0" indent="0" algn="ctr">
              <a:buNone/>
            </a:pPr>
            <a:r>
              <a:rPr lang="en-IN" sz="2400" b="0" i="0" u="none" strike="noStrike" baseline="0" dirty="0">
                <a:solidFill>
                  <a:srgbClr val="27316F"/>
                </a:solidFill>
                <a:latin typeface="Montserrat-Regular"/>
              </a:rPr>
              <a:t>provides customizable budgeting tools,</a:t>
            </a:r>
          </a:p>
          <a:p>
            <a:pPr marL="0" indent="0" algn="ctr">
              <a:buNone/>
            </a:pPr>
            <a:r>
              <a:rPr lang="en-IN" sz="2400" b="0" i="0" u="none" strike="noStrike" baseline="0" dirty="0">
                <a:solidFill>
                  <a:srgbClr val="27316F"/>
                </a:solidFill>
                <a:latin typeface="Montserrat-Regular"/>
              </a:rPr>
              <a:t>real-time expense notifications, and</a:t>
            </a:r>
          </a:p>
          <a:p>
            <a:pPr marL="0" indent="0" algn="ctr">
              <a:buNone/>
            </a:pPr>
            <a:r>
              <a:rPr lang="en-IN" sz="2400" b="0" i="0" u="none" strike="noStrike" baseline="0" dirty="0">
                <a:solidFill>
                  <a:srgbClr val="27316F"/>
                </a:solidFill>
                <a:latin typeface="Montserrat-Regular"/>
              </a:rPr>
              <a:t>detailed expense reports.</a:t>
            </a:r>
            <a:endParaRPr kumimoji="0" lang="en-US" altLang="en-US" sz="2400" b="0" i="0" u="none" strike="noStrike" cap="none" normalizeH="0" baseline="0" dirty="0">
              <a:ln>
                <a:noFill/>
              </a:ln>
              <a:solidFill>
                <a:srgbClr val="202C8F"/>
              </a:solidFill>
              <a:effectLst/>
              <a:latin typeface="Arial" panose="020B0604020202020204" pitchFamily="34" charset="0"/>
            </a:endParaRPr>
          </a:p>
        </p:txBody>
      </p:sp>
    </p:spTree>
    <p:extLst>
      <p:ext uri="{BB962C8B-B14F-4D97-AF65-F5344CB8AC3E}">
        <p14:creationId xmlns:p14="http://schemas.microsoft.com/office/powerpoint/2010/main" val="3491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0" y="65625"/>
            <a:ext cx="7965461" cy="994164"/>
          </a:xfrm>
        </p:spPr>
        <p:txBody>
          <a:bodyPr/>
          <a:lstStyle/>
          <a:p>
            <a:r>
              <a:rPr lang="en-IN" b="1" i="0" u="none" strike="noStrike" baseline="0" dirty="0">
                <a:solidFill>
                  <a:srgbClr val="1F2C8F"/>
                </a:solidFill>
                <a:latin typeface="Montserrat-Bold"/>
              </a:rPr>
              <a:t>Uses</a:t>
            </a:r>
            <a:endParaRPr lang="en-US" dirty="0">
              <a:solidFill>
                <a:srgbClr val="1F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
        <p:nvSpPr>
          <p:cNvPr id="5" name="Rectangle 2">
            <a:extLst>
              <a:ext uri="{FF2B5EF4-FFF2-40B4-BE49-F238E27FC236}">
                <a16:creationId xmlns:a16="http://schemas.microsoft.com/office/drawing/2014/main" id="{A5F2A315-F23F-347C-4F49-CAB0ECCBD412}"/>
              </a:ext>
            </a:extLst>
          </p:cNvPr>
          <p:cNvSpPr>
            <a:spLocks noGrp="1" noChangeArrowheads="1"/>
          </p:cNvSpPr>
          <p:nvPr>
            <p:ph sz="half" idx="2"/>
          </p:nvPr>
        </p:nvSpPr>
        <p:spPr bwMode="auto">
          <a:xfrm>
            <a:off x="2766521" y="1368121"/>
            <a:ext cx="8285958"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r>
              <a:rPr lang="en-US" sz="2400" b="0" i="0" u="none" strike="noStrike" baseline="0" dirty="0">
                <a:solidFill>
                  <a:srgbClr val="27316F"/>
                </a:solidFill>
                <a:latin typeface="Montserrat-Regular"/>
              </a:rPr>
              <a:t>An efficient expense tracker is invaluable for</a:t>
            </a:r>
          </a:p>
          <a:p>
            <a:pPr marL="0" indent="0" algn="ctr">
              <a:buNone/>
            </a:pPr>
            <a:r>
              <a:rPr lang="en-IN" sz="2400" b="0" i="0" u="none" strike="noStrike" baseline="0" dirty="0">
                <a:solidFill>
                  <a:srgbClr val="27316F"/>
                </a:solidFill>
                <a:latin typeface="Montserrat-Regular"/>
              </a:rPr>
              <a:t>personal finance management, budgeting,</a:t>
            </a:r>
          </a:p>
          <a:p>
            <a:pPr marL="0" indent="0" algn="ctr">
              <a:buNone/>
            </a:pPr>
            <a:r>
              <a:rPr lang="en-US" sz="2400" b="0" i="0" u="none" strike="noStrike" baseline="0" dirty="0">
                <a:solidFill>
                  <a:srgbClr val="27316F"/>
                </a:solidFill>
                <a:latin typeface="Montserrat-Regular"/>
              </a:rPr>
              <a:t>and tracking business expenses. It helps</a:t>
            </a:r>
          </a:p>
          <a:p>
            <a:pPr marL="0" indent="0" algn="ctr">
              <a:buNone/>
            </a:pPr>
            <a:r>
              <a:rPr lang="en-US" sz="2400" b="0" i="0" u="none" strike="noStrike" baseline="0" dirty="0">
                <a:solidFill>
                  <a:srgbClr val="27316F"/>
                </a:solidFill>
                <a:latin typeface="Montserrat-Regular"/>
              </a:rPr>
              <a:t>individuals and businesses gain better</a:t>
            </a:r>
          </a:p>
          <a:p>
            <a:pPr marL="0" indent="0" algn="ctr">
              <a:buNone/>
            </a:pPr>
            <a:r>
              <a:rPr lang="en-US" sz="2400" b="0" i="0" u="none" strike="noStrike" baseline="0" dirty="0">
                <a:solidFill>
                  <a:srgbClr val="27316F"/>
                </a:solidFill>
                <a:latin typeface="Montserrat-Regular"/>
              </a:rPr>
              <a:t>control over their finances, identify</a:t>
            </a:r>
          </a:p>
          <a:p>
            <a:pPr marL="0" indent="0" algn="ctr">
              <a:buNone/>
            </a:pPr>
            <a:r>
              <a:rPr lang="en-US" sz="2400" b="0" i="0" u="none" strike="noStrike" baseline="0" dirty="0">
                <a:solidFill>
                  <a:srgbClr val="27316F"/>
                </a:solidFill>
                <a:latin typeface="Montserrat-Regular"/>
              </a:rPr>
              <a:t>spending trends, and make informed</a:t>
            </a:r>
          </a:p>
          <a:p>
            <a:pPr marL="0" indent="0" algn="ctr">
              <a:buNone/>
            </a:pPr>
            <a:r>
              <a:rPr lang="en-US" sz="2400" b="0" i="0" u="none" strike="noStrike" baseline="0" dirty="0">
                <a:solidFill>
                  <a:srgbClr val="27316F"/>
                </a:solidFill>
                <a:latin typeface="Montserrat-Regular"/>
              </a:rPr>
              <a:t>financial decisions. The tracker can be used</a:t>
            </a:r>
          </a:p>
          <a:p>
            <a:pPr marL="0" indent="0" algn="ctr">
              <a:buNone/>
            </a:pPr>
            <a:r>
              <a:rPr lang="en-US" sz="2400" b="0" i="0" u="none" strike="noStrike" baseline="0" dirty="0">
                <a:solidFill>
                  <a:srgbClr val="27316F"/>
                </a:solidFill>
                <a:latin typeface="Montserrat-Regular"/>
              </a:rPr>
              <a:t>by individuals, freelancers, small businesses,</a:t>
            </a:r>
          </a:p>
          <a:p>
            <a:pPr marL="0" indent="0" algn="ctr">
              <a:buNone/>
            </a:pPr>
            <a:r>
              <a:rPr lang="en-US" sz="2400" b="0" i="0" u="none" strike="noStrike" baseline="0" dirty="0">
                <a:solidFill>
                  <a:srgbClr val="27316F"/>
                </a:solidFill>
                <a:latin typeface="Montserrat-Regular"/>
              </a:rPr>
              <a:t>and large corporations to streamline</a:t>
            </a:r>
          </a:p>
          <a:p>
            <a:pPr marL="0" indent="0" algn="ctr">
              <a:buNone/>
            </a:pPr>
            <a:r>
              <a:rPr lang="en-IN" sz="2400" b="0" i="0" u="none" strike="noStrike" baseline="0" dirty="0">
                <a:solidFill>
                  <a:srgbClr val="27316F"/>
                </a:solidFill>
                <a:latin typeface="Montserrat-Regular"/>
              </a:rPr>
              <a:t>expense tracking processes.</a:t>
            </a:r>
            <a:endParaRPr kumimoji="0" lang="en-US" altLang="en-US" sz="2400" b="0" i="0" u="none" strike="noStrike" cap="none" normalizeH="0" baseline="0" dirty="0">
              <a:ln>
                <a:noFill/>
              </a:ln>
              <a:solidFill>
                <a:srgbClr val="202C8F"/>
              </a:solidFill>
              <a:effectLst/>
              <a:latin typeface="Arial" panose="020B0604020202020204" pitchFamily="34" charset="0"/>
            </a:endParaRPr>
          </a:p>
        </p:txBody>
      </p:sp>
    </p:spTree>
    <p:extLst>
      <p:ext uri="{BB962C8B-B14F-4D97-AF65-F5344CB8AC3E}">
        <p14:creationId xmlns:p14="http://schemas.microsoft.com/office/powerpoint/2010/main" val="57044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813908" y="-65476"/>
            <a:ext cx="7965461" cy="994164"/>
          </a:xfrm>
        </p:spPr>
        <p:txBody>
          <a:bodyPr/>
          <a:lstStyle/>
          <a:p>
            <a:r>
              <a:rPr lang="en-IN" sz="4400" b="1" i="0" u="none" strike="noStrike" baseline="0" dirty="0">
                <a:solidFill>
                  <a:srgbClr val="1F2C8F"/>
                </a:solidFill>
                <a:latin typeface="Montserrat-Bold"/>
              </a:rPr>
              <a:t>Advantages</a:t>
            </a:r>
            <a:endParaRPr lang="en-US" sz="4400" dirty="0">
              <a:solidFill>
                <a:srgbClr val="1F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5" name="Rectangle 2">
            <a:extLst>
              <a:ext uri="{FF2B5EF4-FFF2-40B4-BE49-F238E27FC236}">
                <a16:creationId xmlns:a16="http://schemas.microsoft.com/office/drawing/2014/main" id="{06661547-26A9-B1D6-49C3-353D3EF8591D}"/>
              </a:ext>
            </a:extLst>
          </p:cNvPr>
          <p:cNvSpPr>
            <a:spLocks noGrp="1" noChangeArrowheads="1"/>
          </p:cNvSpPr>
          <p:nvPr>
            <p:ph sz="half" idx="2"/>
          </p:nvPr>
        </p:nvSpPr>
        <p:spPr bwMode="auto">
          <a:xfrm>
            <a:off x="2813908" y="1094101"/>
            <a:ext cx="8500509" cy="555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r>
              <a:rPr lang="en-US" sz="2800" b="0" i="0" u="none" strike="noStrike" baseline="0" dirty="0">
                <a:solidFill>
                  <a:srgbClr val="27316F"/>
                </a:solidFill>
                <a:latin typeface="Montserrat-Regular"/>
              </a:rPr>
              <a:t>The advantages of an efficient expense</a:t>
            </a:r>
          </a:p>
          <a:p>
            <a:pPr marL="0" indent="0" algn="ctr">
              <a:buNone/>
            </a:pPr>
            <a:r>
              <a:rPr lang="en-US" sz="2800" b="0" i="0" u="none" strike="noStrike" baseline="0" dirty="0">
                <a:solidFill>
                  <a:srgbClr val="27316F"/>
                </a:solidFill>
                <a:latin typeface="Montserrat-Regular"/>
              </a:rPr>
              <a:t>tracker include accurate expense tracking,</a:t>
            </a:r>
          </a:p>
          <a:p>
            <a:pPr marL="0" indent="0" algn="ctr">
              <a:buNone/>
            </a:pPr>
            <a:r>
              <a:rPr lang="en-US" sz="2800" b="0" i="0" u="none" strike="noStrike" baseline="0" dirty="0">
                <a:solidFill>
                  <a:srgbClr val="27316F"/>
                </a:solidFill>
                <a:latin typeface="Montserrat-Regular"/>
              </a:rPr>
              <a:t>time savings, improved financial awareness,</a:t>
            </a:r>
          </a:p>
          <a:p>
            <a:pPr marL="0" indent="0" algn="ctr">
              <a:buNone/>
            </a:pPr>
            <a:r>
              <a:rPr lang="en-IN" sz="2800" b="0" i="0" u="none" strike="noStrike" baseline="0" dirty="0">
                <a:solidFill>
                  <a:srgbClr val="27316F"/>
                </a:solidFill>
                <a:latin typeface="Montserrat-Regular"/>
              </a:rPr>
              <a:t>simplified budgeting, and enhanced</a:t>
            </a:r>
          </a:p>
          <a:p>
            <a:pPr marL="0" indent="0" algn="ctr">
              <a:buNone/>
            </a:pPr>
            <a:r>
              <a:rPr lang="en-US" sz="2800" b="0" i="0" u="none" strike="noStrike" baseline="0" dirty="0">
                <a:solidFill>
                  <a:srgbClr val="27316F"/>
                </a:solidFill>
                <a:latin typeface="Montserrat-Regular"/>
              </a:rPr>
              <a:t>expense analysis. It eliminates the need for</a:t>
            </a:r>
          </a:p>
          <a:p>
            <a:pPr marL="0" indent="0" algn="ctr">
              <a:buNone/>
            </a:pPr>
            <a:r>
              <a:rPr lang="en-IN" sz="2800" b="0" i="0" u="none" strike="noStrike" baseline="0" dirty="0">
                <a:solidFill>
                  <a:srgbClr val="27316F"/>
                </a:solidFill>
                <a:latin typeface="Montserrat-Regular"/>
              </a:rPr>
              <a:t>manual record-keeping, reduces human</a:t>
            </a:r>
          </a:p>
          <a:p>
            <a:pPr marL="0" indent="0" algn="ctr">
              <a:buNone/>
            </a:pPr>
            <a:r>
              <a:rPr lang="en-US" sz="2800" b="0" i="0" u="none" strike="noStrike" baseline="0" dirty="0">
                <a:solidFill>
                  <a:srgbClr val="27316F"/>
                </a:solidFill>
                <a:latin typeface="Montserrat-Regular"/>
              </a:rPr>
              <a:t>error, and provides real-time insights into</a:t>
            </a:r>
          </a:p>
          <a:p>
            <a:pPr marL="0" indent="0" algn="ctr">
              <a:buNone/>
            </a:pPr>
            <a:r>
              <a:rPr lang="en-US" sz="2800" b="0" i="0" u="none" strike="noStrike" baseline="0" dirty="0">
                <a:solidFill>
                  <a:srgbClr val="27316F"/>
                </a:solidFill>
                <a:latin typeface="Montserrat-Regular"/>
              </a:rPr>
              <a:t>spending habits. The tracker also facilitates</a:t>
            </a:r>
          </a:p>
          <a:p>
            <a:pPr marL="0" indent="0" algn="ctr">
              <a:buNone/>
            </a:pPr>
            <a:r>
              <a:rPr lang="en-US" sz="2800" b="0" i="0" u="none" strike="noStrike" baseline="0" dirty="0">
                <a:solidFill>
                  <a:srgbClr val="27316F"/>
                </a:solidFill>
                <a:latin typeface="Montserrat-Regular"/>
              </a:rPr>
              <a:t>efficient tax preparation and expense</a:t>
            </a:r>
          </a:p>
          <a:p>
            <a:pPr marL="0" indent="0" algn="ctr">
              <a:buNone/>
            </a:pPr>
            <a:r>
              <a:rPr lang="en-IN" sz="2800" b="0" i="0" u="none" strike="noStrike" baseline="0" dirty="0">
                <a:solidFill>
                  <a:srgbClr val="27316F"/>
                </a:solidFill>
                <a:latin typeface="Montserrat-Regular"/>
              </a:rPr>
              <a:t>reimbursement processes.</a:t>
            </a:r>
            <a:endParaRPr kumimoji="0" lang="en-US" altLang="en-US" sz="2800" b="0" i="0" u="none" strike="noStrike" cap="none" normalizeH="0" baseline="0" dirty="0">
              <a:ln>
                <a:noFill/>
              </a:ln>
              <a:solidFill>
                <a:srgbClr val="202C8F"/>
              </a:solidFill>
              <a:effectLst/>
              <a:latin typeface="Arial" panose="020B0604020202020204" pitchFamily="34" charset="0"/>
            </a:endParaRPr>
          </a:p>
        </p:txBody>
      </p:sp>
    </p:spTree>
    <p:extLst>
      <p:ext uri="{BB962C8B-B14F-4D97-AF65-F5344CB8AC3E}">
        <p14:creationId xmlns:p14="http://schemas.microsoft.com/office/powerpoint/2010/main" val="349275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0" y="0"/>
            <a:ext cx="7965461" cy="994164"/>
          </a:xfrm>
        </p:spPr>
        <p:txBody>
          <a:bodyPr/>
          <a:lstStyle/>
          <a:p>
            <a:r>
              <a:rPr lang="en-IN" sz="4400" b="1" i="0" u="none" strike="noStrike" baseline="0" dirty="0">
                <a:solidFill>
                  <a:srgbClr val="1F2C8F"/>
                </a:solidFill>
                <a:latin typeface="Montserrat-Bold"/>
              </a:rPr>
              <a:t>Disadvantages</a:t>
            </a:r>
            <a:endParaRPr lang="en-US" sz="4400" dirty="0">
              <a:solidFill>
                <a:srgbClr val="1F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4" name="Rectangle 1">
            <a:extLst>
              <a:ext uri="{FF2B5EF4-FFF2-40B4-BE49-F238E27FC236}">
                <a16:creationId xmlns:a16="http://schemas.microsoft.com/office/drawing/2014/main" id="{F358DC61-F67E-CD4D-62CA-AA8169975839}"/>
              </a:ext>
            </a:extLst>
          </p:cNvPr>
          <p:cNvSpPr>
            <a:spLocks noGrp="1" noChangeArrowheads="1"/>
          </p:cNvSpPr>
          <p:nvPr>
            <p:ph sz="half" idx="2"/>
          </p:nvPr>
        </p:nvSpPr>
        <p:spPr bwMode="auto">
          <a:xfrm>
            <a:off x="1547446" y="1173701"/>
            <a:ext cx="11025553" cy="555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r>
              <a:rPr lang="en-US" sz="2800" b="0" i="0" u="none" strike="noStrike" baseline="0" dirty="0">
                <a:solidFill>
                  <a:srgbClr val="27316F"/>
                </a:solidFill>
                <a:latin typeface="Montserrat-Regular"/>
              </a:rPr>
              <a:t>While an efficient expense tracker offers</a:t>
            </a:r>
          </a:p>
          <a:p>
            <a:pPr marL="0" indent="0" algn="ctr">
              <a:buNone/>
            </a:pPr>
            <a:r>
              <a:rPr lang="en-US" sz="2800" b="0" i="0" u="none" strike="noStrike" baseline="0" dirty="0">
                <a:solidFill>
                  <a:srgbClr val="27316F"/>
                </a:solidFill>
                <a:latin typeface="Montserrat-Regular"/>
              </a:rPr>
              <a:t>numerous benefits, it may have some</a:t>
            </a:r>
          </a:p>
          <a:p>
            <a:pPr marL="0" indent="0" algn="ctr">
              <a:buNone/>
            </a:pPr>
            <a:r>
              <a:rPr lang="en-US" sz="2800" b="0" i="0" u="none" strike="noStrike" baseline="0" dirty="0">
                <a:solidFill>
                  <a:srgbClr val="27316F"/>
                </a:solidFill>
                <a:latin typeface="Montserrat-Regular"/>
              </a:rPr>
              <a:t>limitations. These include potential privacy</a:t>
            </a:r>
          </a:p>
          <a:p>
            <a:pPr marL="0" indent="0" algn="ctr">
              <a:buNone/>
            </a:pPr>
            <a:r>
              <a:rPr lang="en-US" sz="2800" b="0" i="0" u="none" strike="noStrike" baseline="0" dirty="0">
                <a:solidFill>
                  <a:srgbClr val="27316F"/>
                </a:solidFill>
                <a:latin typeface="Montserrat-Regular"/>
              </a:rPr>
              <a:t>concerns related to sharing financial data,</a:t>
            </a:r>
          </a:p>
          <a:p>
            <a:pPr marL="0" indent="0" algn="ctr">
              <a:buNone/>
            </a:pPr>
            <a:r>
              <a:rPr lang="en-US" sz="2800" b="0" i="0" u="none" strike="noStrike" baseline="0" dirty="0">
                <a:solidFill>
                  <a:srgbClr val="27316F"/>
                </a:solidFill>
                <a:latin typeface="Montserrat-Regular"/>
              </a:rPr>
              <a:t>reliance on technology and internet</a:t>
            </a:r>
          </a:p>
          <a:p>
            <a:pPr marL="0" indent="0" algn="ctr">
              <a:buNone/>
            </a:pPr>
            <a:r>
              <a:rPr lang="en-US" sz="2800" b="0" i="0" u="none" strike="noStrike" baseline="0" dirty="0">
                <a:solidFill>
                  <a:srgbClr val="27316F"/>
                </a:solidFill>
                <a:latin typeface="Montserrat-Regular"/>
              </a:rPr>
              <a:t>connectivity, and the learning curve</a:t>
            </a:r>
          </a:p>
          <a:p>
            <a:pPr marL="0" indent="0" algn="ctr">
              <a:buNone/>
            </a:pPr>
            <a:r>
              <a:rPr lang="en-US" sz="2800" b="0" i="0" u="none" strike="noStrike" baseline="0" dirty="0">
                <a:solidFill>
                  <a:srgbClr val="27316F"/>
                </a:solidFill>
                <a:latin typeface="Montserrat-Regular"/>
              </a:rPr>
              <a:t>associated with adopting new software.</a:t>
            </a:r>
          </a:p>
          <a:p>
            <a:pPr marL="0" indent="0" algn="ctr">
              <a:buNone/>
            </a:pPr>
            <a:r>
              <a:rPr lang="en-IN" sz="2800" b="0" i="0" u="none" strike="noStrike" baseline="0" dirty="0">
                <a:solidFill>
                  <a:srgbClr val="27316F"/>
                </a:solidFill>
                <a:latin typeface="Montserrat-Regular"/>
              </a:rPr>
              <a:t>Additionally, some expense tracker</a:t>
            </a:r>
          </a:p>
          <a:p>
            <a:pPr marL="0" indent="0" algn="ctr">
              <a:buNone/>
            </a:pPr>
            <a:r>
              <a:rPr lang="en-US" sz="2800" b="0" i="0" u="none" strike="noStrike" baseline="0" dirty="0">
                <a:solidFill>
                  <a:srgbClr val="27316F"/>
                </a:solidFill>
                <a:latin typeface="Montserrat-Regular"/>
              </a:rPr>
              <a:t>applications may have subscription fees or</a:t>
            </a:r>
          </a:p>
          <a:p>
            <a:pPr marL="0" indent="0" algn="ctr">
              <a:buNone/>
            </a:pPr>
            <a:r>
              <a:rPr lang="en-US" sz="2800" b="0" i="0" u="none" strike="noStrike" baseline="0" dirty="0">
                <a:solidFill>
                  <a:srgbClr val="27316F"/>
                </a:solidFill>
                <a:latin typeface="Montserrat-Regular"/>
              </a:rPr>
              <a:t>limited features in their free versions.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900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0" y="0"/>
            <a:ext cx="7965461" cy="994164"/>
          </a:xfrm>
        </p:spPr>
        <p:txBody>
          <a:bodyPr/>
          <a:lstStyle/>
          <a:p>
            <a:r>
              <a:rPr lang="en-IN" sz="4400" b="1" i="0" u="none" strike="noStrike" baseline="0" dirty="0">
                <a:solidFill>
                  <a:srgbClr val="1F2C8F"/>
                </a:solidFill>
                <a:latin typeface="Montserrat-Bold"/>
              </a:rPr>
              <a:t>FUTURE SCOPE</a:t>
            </a:r>
            <a:endParaRPr lang="en-US" sz="4400" dirty="0">
              <a:solidFill>
                <a:srgbClr val="1F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4" name="Rectangle 1">
            <a:extLst>
              <a:ext uri="{FF2B5EF4-FFF2-40B4-BE49-F238E27FC236}">
                <a16:creationId xmlns:a16="http://schemas.microsoft.com/office/drawing/2014/main" id="{F358DC61-F67E-CD4D-62CA-AA8169975839}"/>
              </a:ext>
            </a:extLst>
          </p:cNvPr>
          <p:cNvSpPr>
            <a:spLocks noGrp="1" noChangeArrowheads="1"/>
          </p:cNvSpPr>
          <p:nvPr>
            <p:ph sz="half" idx="2"/>
          </p:nvPr>
        </p:nvSpPr>
        <p:spPr bwMode="auto">
          <a:xfrm>
            <a:off x="3550838" y="983072"/>
            <a:ext cx="6717323" cy="5934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r>
              <a:rPr lang="en-US" sz="2400" b="0" i="0" u="none" strike="noStrike" baseline="0" dirty="0">
                <a:solidFill>
                  <a:srgbClr val="27316F"/>
                </a:solidFill>
                <a:latin typeface="Montserrat-Regular"/>
              </a:rPr>
              <a:t>The future of efficient expense trackers</a:t>
            </a:r>
          </a:p>
          <a:p>
            <a:pPr marL="0" indent="0" algn="ctr">
              <a:buNone/>
            </a:pPr>
            <a:r>
              <a:rPr lang="en-IN" sz="2400" b="0" i="0" u="none" strike="noStrike" baseline="0" dirty="0">
                <a:solidFill>
                  <a:srgbClr val="27316F"/>
                </a:solidFill>
                <a:latin typeface="Montserrat-Regular"/>
              </a:rPr>
              <a:t>looks promising. Advancements in</a:t>
            </a:r>
          </a:p>
          <a:p>
            <a:pPr marL="0" indent="0" algn="ctr">
              <a:buNone/>
            </a:pPr>
            <a:r>
              <a:rPr lang="en-IN" sz="2400" b="0" i="0" u="none" strike="noStrike" baseline="0" dirty="0">
                <a:solidFill>
                  <a:srgbClr val="27316F"/>
                </a:solidFill>
                <a:latin typeface="Montserrat-Regular"/>
              </a:rPr>
              <a:t>artificial intelligence, machine learning,</a:t>
            </a:r>
          </a:p>
          <a:p>
            <a:pPr marL="0" indent="0" algn="ctr">
              <a:buNone/>
            </a:pPr>
            <a:r>
              <a:rPr lang="en-US" sz="2400" b="0" i="0" u="none" strike="noStrike" baseline="0" dirty="0">
                <a:solidFill>
                  <a:srgbClr val="27316F"/>
                </a:solidFill>
                <a:latin typeface="Montserrat-Regular"/>
              </a:rPr>
              <a:t>and data analytics will further enhance</a:t>
            </a:r>
          </a:p>
          <a:p>
            <a:pPr marL="0" indent="0" algn="ctr">
              <a:buNone/>
            </a:pPr>
            <a:r>
              <a:rPr lang="en-US" sz="2400" b="0" i="0" u="none" strike="noStrike" baseline="0" dirty="0">
                <a:solidFill>
                  <a:srgbClr val="27316F"/>
                </a:solidFill>
                <a:latin typeface="Montserrat-Regular"/>
              </a:rPr>
              <a:t>the capabilities of expense trackers.</a:t>
            </a:r>
          </a:p>
          <a:p>
            <a:pPr marL="0" indent="0" algn="ctr">
              <a:buNone/>
            </a:pPr>
            <a:r>
              <a:rPr lang="en-IN" sz="2400" b="0" i="0" u="none" strike="noStrike" baseline="0" dirty="0">
                <a:solidFill>
                  <a:srgbClr val="27316F"/>
                </a:solidFill>
                <a:latin typeface="Montserrat-Regular"/>
              </a:rPr>
              <a:t>Integration with emerging technologies</a:t>
            </a:r>
          </a:p>
          <a:p>
            <a:pPr marL="0" indent="0" algn="ctr">
              <a:buNone/>
            </a:pPr>
            <a:r>
              <a:rPr lang="en-US" sz="2400" b="0" i="0" u="none" strike="noStrike" baseline="0" dirty="0">
                <a:solidFill>
                  <a:srgbClr val="27316F"/>
                </a:solidFill>
                <a:latin typeface="Montserrat-Regular"/>
              </a:rPr>
              <a:t>like blockchain and voice assistants will</a:t>
            </a:r>
          </a:p>
          <a:p>
            <a:pPr marL="0" indent="0" algn="ctr">
              <a:buNone/>
            </a:pPr>
            <a:r>
              <a:rPr lang="en-IN" sz="2400" b="0" i="0" u="none" strike="noStrike" baseline="0" dirty="0">
                <a:solidFill>
                  <a:srgbClr val="27316F"/>
                </a:solidFill>
                <a:latin typeface="Montserrat-Regular"/>
              </a:rPr>
              <a:t>revolutionize expense tracking and</a:t>
            </a:r>
          </a:p>
          <a:p>
            <a:pPr marL="0" indent="0" algn="ctr">
              <a:buNone/>
            </a:pPr>
            <a:r>
              <a:rPr lang="en-US" sz="2400" b="0" i="0" u="none" strike="noStrike" baseline="0" dirty="0">
                <a:solidFill>
                  <a:srgbClr val="27316F"/>
                </a:solidFill>
                <a:latin typeface="Montserrat-Regular"/>
              </a:rPr>
              <a:t>financial management. The future scope</a:t>
            </a:r>
          </a:p>
          <a:p>
            <a:pPr marL="0" indent="0" algn="ctr">
              <a:buNone/>
            </a:pPr>
            <a:r>
              <a:rPr lang="en-US" sz="2400" b="0" i="0" u="none" strike="noStrike" baseline="0" dirty="0">
                <a:solidFill>
                  <a:srgbClr val="27316F"/>
                </a:solidFill>
                <a:latin typeface="Montserrat-Regular"/>
              </a:rPr>
              <a:t>also includes improved security measures</a:t>
            </a:r>
          </a:p>
          <a:p>
            <a:pPr marL="0" indent="0" algn="ctr">
              <a:buNone/>
            </a:pPr>
            <a:r>
              <a:rPr lang="en-US" sz="2400" b="0" i="0" u="none" strike="noStrike" baseline="0" dirty="0">
                <a:solidFill>
                  <a:srgbClr val="27316F"/>
                </a:solidFill>
                <a:latin typeface="Montserrat-Regular"/>
              </a:rPr>
              <a:t>and seamless integration with various</a:t>
            </a:r>
          </a:p>
          <a:p>
            <a:pPr marL="0" indent="0" algn="ctr">
              <a:buNone/>
            </a:pPr>
            <a:r>
              <a:rPr lang="en-IN" sz="2400" b="0" i="0" u="none" strike="noStrike" baseline="0" dirty="0">
                <a:solidFill>
                  <a:srgbClr val="27316F"/>
                </a:solidFill>
                <a:latin typeface="Montserrat-Regular"/>
              </a:rPr>
              <a:t>financial platforms.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133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80585" y="0"/>
            <a:ext cx="7965461" cy="994164"/>
          </a:xfrm>
        </p:spPr>
        <p:txBody>
          <a:bodyPr/>
          <a:lstStyle/>
          <a:p>
            <a:r>
              <a:rPr lang="en-IN" sz="3200" b="1" i="0" u="none" strike="noStrike" baseline="0" dirty="0">
                <a:solidFill>
                  <a:srgbClr val="27316F"/>
                </a:solidFill>
                <a:latin typeface="Montserrat-Bold"/>
              </a:rPr>
              <a:t>BENEFITS FOR INDIVIDUALS</a:t>
            </a:r>
            <a:endParaRPr lang="en-US" sz="3200" dirty="0">
              <a:solidFill>
                <a:srgbClr val="1F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4" name="Rectangle 1">
            <a:extLst>
              <a:ext uri="{FF2B5EF4-FFF2-40B4-BE49-F238E27FC236}">
                <a16:creationId xmlns:a16="http://schemas.microsoft.com/office/drawing/2014/main" id="{F358DC61-F67E-CD4D-62CA-AA8169975839}"/>
              </a:ext>
            </a:extLst>
          </p:cNvPr>
          <p:cNvSpPr>
            <a:spLocks noGrp="1" noChangeArrowheads="1"/>
          </p:cNvSpPr>
          <p:nvPr>
            <p:ph sz="half" idx="2"/>
          </p:nvPr>
        </p:nvSpPr>
        <p:spPr bwMode="auto">
          <a:xfrm>
            <a:off x="2583057" y="1204507"/>
            <a:ext cx="8160516" cy="519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r>
              <a:rPr lang="en-US" sz="2000" b="0" i="0" u="none" strike="noStrike" baseline="0" dirty="0">
                <a:solidFill>
                  <a:srgbClr val="27316F"/>
                </a:solidFill>
                <a:latin typeface="Montserrat-Regular"/>
              </a:rPr>
              <a:t>The future of efficient expense trackers</a:t>
            </a:r>
          </a:p>
          <a:p>
            <a:pPr marL="0" indent="0" algn="ctr">
              <a:buNone/>
            </a:pPr>
            <a:r>
              <a:rPr lang="en-IN" sz="2000" b="0" i="0" u="none" strike="noStrike" baseline="0" dirty="0">
                <a:solidFill>
                  <a:srgbClr val="27316F"/>
                </a:solidFill>
                <a:latin typeface="Montserrat-Regular"/>
              </a:rPr>
              <a:t>looks promising. Advancements in</a:t>
            </a:r>
          </a:p>
          <a:p>
            <a:pPr marL="0" indent="0" algn="ctr">
              <a:buNone/>
            </a:pPr>
            <a:r>
              <a:rPr lang="en-IN" sz="2000" b="0" i="0" u="none" strike="noStrike" baseline="0" dirty="0">
                <a:solidFill>
                  <a:srgbClr val="27316F"/>
                </a:solidFill>
                <a:latin typeface="Montserrat-Regular"/>
              </a:rPr>
              <a:t>artificial intelligence, machine learning,</a:t>
            </a:r>
          </a:p>
          <a:p>
            <a:pPr marL="0" indent="0" algn="ctr">
              <a:buNone/>
            </a:pPr>
            <a:r>
              <a:rPr lang="en-US" sz="2000" b="0" i="0" u="none" strike="noStrike" baseline="0" dirty="0">
                <a:solidFill>
                  <a:srgbClr val="27316F"/>
                </a:solidFill>
                <a:latin typeface="Montserrat-Regular"/>
              </a:rPr>
              <a:t>and data analytics will further enhance</a:t>
            </a:r>
          </a:p>
          <a:p>
            <a:pPr marL="0" indent="0" algn="ctr">
              <a:buNone/>
            </a:pPr>
            <a:r>
              <a:rPr lang="en-US" sz="2000" b="0" i="0" u="none" strike="noStrike" baseline="0" dirty="0">
                <a:solidFill>
                  <a:srgbClr val="27316F"/>
                </a:solidFill>
                <a:latin typeface="Montserrat-Regular"/>
              </a:rPr>
              <a:t>the capabilities of expense trackers.</a:t>
            </a:r>
          </a:p>
          <a:p>
            <a:pPr marL="0" indent="0" algn="ctr">
              <a:buNone/>
            </a:pPr>
            <a:r>
              <a:rPr lang="en-IN" sz="2000" b="0" i="0" u="none" strike="noStrike" baseline="0" dirty="0">
                <a:solidFill>
                  <a:srgbClr val="27316F"/>
                </a:solidFill>
                <a:latin typeface="Montserrat-Regular"/>
              </a:rPr>
              <a:t>Integration with emerging technologies</a:t>
            </a:r>
          </a:p>
          <a:p>
            <a:pPr marL="0" indent="0" algn="ctr">
              <a:buNone/>
            </a:pPr>
            <a:r>
              <a:rPr lang="en-US" sz="2000" b="0" i="0" u="none" strike="noStrike" baseline="0" dirty="0">
                <a:solidFill>
                  <a:srgbClr val="27316F"/>
                </a:solidFill>
                <a:latin typeface="Montserrat-Regular"/>
              </a:rPr>
              <a:t>like blockchain and voice assistants will</a:t>
            </a:r>
          </a:p>
          <a:p>
            <a:pPr marL="0" indent="0" algn="ctr">
              <a:buNone/>
            </a:pPr>
            <a:r>
              <a:rPr lang="en-IN" sz="2000" b="0" i="0" u="none" strike="noStrike" baseline="0" dirty="0">
                <a:solidFill>
                  <a:srgbClr val="27316F"/>
                </a:solidFill>
                <a:latin typeface="Montserrat-Regular"/>
              </a:rPr>
              <a:t>revolutionize expense tracking and</a:t>
            </a:r>
          </a:p>
          <a:p>
            <a:pPr marL="0" indent="0" algn="ctr">
              <a:buNone/>
            </a:pPr>
            <a:r>
              <a:rPr lang="en-US" sz="2000" b="0" i="0" u="none" strike="noStrike" baseline="0" dirty="0">
                <a:solidFill>
                  <a:srgbClr val="27316F"/>
                </a:solidFill>
                <a:latin typeface="Montserrat-Regular"/>
              </a:rPr>
              <a:t>financial management. The future scope</a:t>
            </a:r>
          </a:p>
          <a:p>
            <a:pPr marL="0" indent="0" algn="ctr">
              <a:buNone/>
            </a:pPr>
            <a:r>
              <a:rPr lang="en-US" sz="2000" b="0" i="0" u="none" strike="noStrike" baseline="0" dirty="0">
                <a:solidFill>
                  <a:srgbClr val="27316F"/>
                </a:solidFill>
                <a:latin typeface="Montserrat-Regular"/>
              </a:rPr>
              <a:t>also includes improved security measures</a:t>
            </a:r>
          </a:p>
          <a:p>
            <a:pPr marL="0" indent="0" algn="ctr">
              <a:buNone/>
            </a:pPr>
            <a:r>
              <a:rPr lang="en-US" sz="2000" b="0" i="0" u="none" strike="noStrike" baseline="0" dirty="0">
                <a:solidFill>
                  <a:srgbClr val="27316F"/>
                </a:solidFill>
                <a:latin typeface="Montserrat-Regular"/>
              </a:rPr>
              <a:t>and seamless integration with various</a:t>
            </a:r>
          </a:p>
          <a:p>
            <a:pPr marL="0" indent="0" algn="ctr">
              <a:buNone/>
            </a:pPr>
            <a:r>
              <a:rPr lang="en-IN" sz="2000" b="0" i="0" u="none" strike="noStrike" baseline="0" dirty="0">
                <a:solidFill>
                  <a:srgbClr val="27316F"/>
                </a:solidFill>
                <a:latin typeface="Montserrat-Regular"/>
              </a:rPr>
              <a:t>financial platforms.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110525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{73BA11B7-3713-462F-8892-3DC962A53FF9}tf78438558_win32</Template>
  <TotalTime>92</TotalTime>
  <Words>836</Words>
  <Application>Microsoft Office PowerPoint</Application>
  <PresentationFormat>Widescreen</PresentationFormat>
  <Paragraphs>156</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Montserrat-Bold</vt:lpstr>
      <vt:lpstr>Montserrat-ExtraBold</vt:lpstr>
      <vt:lpstr>Montserrat-Regular</vt:lpstr>
      <vt:lpstr>Sabon Next LT</vt:lpstr>
      <vt:lpstr>Custom</vt:lpstr>
      <vt:lpstr>Name : Sunit Patil Project : Expense tracker Content : </vt:lpstr>
      <vt:lpstr>Effificient Expense Tracker</vt:lpstr>
      <vt:lpstr>INTRODUCTION</vt:lpstr>
      <vt:lpstr>WORKING</vt:lpstr>
      <vt:lpstr>Uses</vt:lpstr>
      <vt:lpstr>Advantages</vt:lpstr>
      <vt:lpstr>Disadvantages</vt:lpstr>
      <vt:lpstr>FUTURE SCOPE</vt:lpstr>
      <vt:lpstr>BENEFITS FOR INDIVIDUALS</vt:lpstr>
      <vt:lpstr>BENEFITS FOR BUSINESSES</vt:lpstr>
      <vt:lpstr>BEST PRACTICES</vt:lpstr>
      <vt:lpstr>CASE STUDIES</vt:lpstr>
      <vt:lpstr>TIPS FOR CHOOSING AN EXPENSE TRACKER</vt:lpstr>
      <vt:lpstr>CONCLUSION</vt:lpstr>
      <vt:lpstr>💐 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Sunit Patil</dc:creator>
  <cp:lastModifiedBy>Sunit Patil</cp:lastModifiedBy>
  <cp:revision>16</cp:revision>
  <dcterms:created xsi:type="dcterms:W3CDTF">2024-07-07T14:39:22Z</dcterms:created>
  <dcterms:modified xsi:type="dcterms:W3CDTF">2024-07-27T14:38:00Z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