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Montserrat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22" Type="http://schemas.openxmlformats.org/officeDocument/2006/relationships/font" Target="fonts/Montserrat-italic.fntdata"/><Relationship Id="rId10" Type="http://schemas.openxmlformats.org/officeDocument/2006/relationships/slide" Target="slides/slide5.xml"/><Relationship Id="rId21" Type="http://schemas.openxmlformats.org/officeDocument/2006/relationships/font" Target="fonts/Montserra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upport.google.com/youtube/answer/7239739?hl=en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d9aefa658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11d9aefa658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d9aefa658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1d9aefa658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1e83915ff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1e83915ff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e4fe0a38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e4fe0a38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e772e79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1e772e79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e772e79db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e772e79db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e772e79d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e772e79d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e772e79d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1e772e79d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all categories have trending videos. </a:t>
            </a:r>
            <a:r>
              <a:rPr lang="en">
                <a:solidFill>
                  <a:schemeClr val="dk1"/>
                </a:solidFill>
              </a:rPr>
              <a:t>Only most popular channels are chosen for easier visibility (channels with trending videos &gt; 160)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e4fe0a3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e4fe0a3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</a:rPr>
              <a:t>Popularity metric from views, counts, and age</a:t>
            </a:r>
            <a:endParaRPr sz="12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</a:rPr>
              <a:t>How to define trending: </a:t>
            </a: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hlinkClick r:id="rId2"/>
              </a:rPr>
              <a:t>https://support.google.com/youtube/answer/7239739?hl=en</a:t>
            </a:r>
            <a:endParaRPr sz="12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</a:rPr>
              <a:t>Predict views, likes and comments</a:t>
            </a:r>
            <a:endParaRPr sz="12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</a:rPr>
              <a:t>Correlation between </a:t>
            </a:r>
            <a:endParaRPr sz="12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</a:rPr>
              <a:t>Category, trending duration, date/time published, views, likes, dislikes, comment count, title length, and other attributes </a:t>
            </a:r>
            <a:endParaRPr sz="1200">
              <a:solidFill>
                <a:srgbClr val="2D3B4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d9aefa6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1d9aefa6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We use word embeddings to convert the textual data in different columns into a document matrix and use the similarity functions (like cosine similarity, sigmoid function etc.) to score the vectors in the matrix against each other to find the similarity score.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We would also create functions that take inputs from the user and based on the similarity score with the input, we recommend videos to the user.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These recommendations are ranked based on decreasing similarity with the user input (i.e. the video with the highest similarity with the input appears on the top)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2.png"/><Relationship Id="rId4" Type="http://schemas.openxmlformats.org/officeDocument/2006/relationships/image" Target="../media/image15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5" Type="http://schemas.openxmlformats.org/officeDocument/2006/relationships/image" Target="../media/image11.png"/><Relationship Id="rId6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4.png"/><Relationship Id="rId5" Type="http://schemas.openxmlformats.org/officeDocument/2006/relationships/image" Target="../media/image6.png"/><Relationship Id="rId6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95275" y="411946"/>
            <a:ext cx="8208900" cy="127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Belleza"/>
              <a:buNone/>
            </a:pPr>
            <a:r>
              <a:rPr b="1" lang="en" sz="360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COMS 4995 </a:t>
            </a:r>
            <a:r>
              <a:rPr b="1" i="0" lang="en" sz="3600" u="none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br>
              <a:rPr b="1" i="0" lang="en" sz="3600" u="none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 sz="360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APPLIED MACHINE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95275" y="2361800"/>
            <a:ext cx="8964600" cy="15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" sz="260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Trending YouTube Video Analysis</a:t>
            </a:r>
            <a:endParaRPr b="1" sz="220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b="1" lang="en" sz="180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Yuren Dong (yd2620)</a:t>
            </a:r>
            <a:r>
              <a:rPr b="1" lang="en" sz="180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, Sumit Chavan (smc2306), Sunjana Chintala (sc4921), Yajie Zhang (yz3876), Ayush Raj (ar4283)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b="1" lang="en" sz="180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Project Deliverable-2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56" name="Google Shape;56;p13"/>
          <p:cNvGrpSpPr/>
          <p:nvPr/>
        </p:nvGrpSpPr>
        <p:grpSpPr>
          <a:xfrm>
            <a:off x="-150" y="4761900"/>
            <a:ext cx="9144000" cy="381600"/>
            <a:chOff x="-150" y="4761900"/>
            <a:chExt cx="9144000" cy="381600"/>
          </a:xfrm>
        </p:grpSpPr>
        <p:sp>
          <p:nvSpPr>
            <p:cNvPr id="57" name="Google Shape;57;p13"/>
            <p:cNvSpPr/>
            <p:nvPr/>
          </p:nvSpPr>
          <p:spPr>
            <a:xfrm>
              <a:off x="-150" y="4761900"/>
              <a:ext cx="9144000" cy="3816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58" name="Google Shape;58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625" y="4830825"/>
              <a:ext cx="1997205" cy="2437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9" name="Google Shape;59;p13"/>
          <p:cNvPicPr preferRelativeResize="0"/>
          <p:nvPr/>
        </p:nvPicPr>
        <p:blipFill rotWithShape="1">
          <a:blip r:embed="rId4">
            <a:alphaModFix/>
          </a:blip>
          <a:srcRect b="0" l="0" r="20280" t="0"/>
          <a:stretch/>
        </p:blipFill>
        <p:spPr>
          <a:xfrm>
            <a:off x="6208625" y="467325"/>
            <a:ext cx="2935225" cy="400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idx="1" type="subTitle"/>
          </p:nvPr>
        </p:nvSpPr>
        <p:spPr>
          <a:xfrm>
            <a:off x="311550" y="1832375"/>
            <a:ext cx="8520600" cy="11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288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b="1" sz="288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b="1" sz="2880">
              <a:solidFill>
                <a:schemeClr val="dk1"/>
              </a:solidFill>
            </a:endParaRPr>
          </a:p>
        </p:txBody>
      </p:sp>
      <p:grpSp>
        <p:nvGrpSpPr>
          <p:cNvPr id="136" name="Google Shape;136;p22"/>
          <p:cNvGrpSpPr/>
          <p:nvPr/>
        </p:nvGrpSpPr>
        <p:grpSpPr>
          <a:xfrm>
            <a:off x="-150" y="4761900"/>
            <a:ext cx="9144000" cy="381600"/>
            <a:chOff x="-150" y="4761900"/>
            <a:chExt cx="9144000" cy="381600"/>
          </a:xfrm>
        </p:grpSpPr>
        <p:sp>
          <p:nvSpPr>
            <p:cNvPr id="137" name="Google Shape;137;p22"/>
            <p:cNvSpPr/>
            <p:nvPr/>
          </p:nvSpPr>
          <p:spPr>
            <a:xfrm>
              <a:off x="-150" y="4761900"/>
              <a:ext cx="9144000" cy="3816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8" name="Google Shape;138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625" y="4830825"/>
              <a:ext cx="1997205" cy="2437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2753975" y="203575"/>
            <a:ext cx="3903000" cy="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20"/>
              <a:t>Data Cleaning and Preprocessing</a:t>
            </a:r>
            <a:endParaRPr sz="1920"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2" type="body"/>
          </p:nvPr>
        </p:nvSpPr>
        <p:spPr>
          <a:xfrm>
            <a:off x="5239950" y="792950"/>
            <a:ext cx="3461100" cy="40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The dataset consists of 40948 rows and 16 columns</a:t>
            </a:r>
            <a:endParaRPr>
              <a:solidFill>
                <a:schemeClr val="dk1"/>
              </a:solidFill>
            </a:endParaRPr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Out of these, there are 8 categorical variables and 8 numeric variables</a:t>
            </a:r>
            <a:endParaRPr>
              <a:solidFill>
                <a:schemeClr val="dk1"/>
              </a:solidFill>
            </a:endParaRPr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The data does not contain any missing values except for in the description column in which there are 570 missing values.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Cleaning and </a:t>
            </a:r>
            <a:r>
              <a:rPr lang="en">
                <a:solidFill>
                  <a:schemeClr val="dk1"/>
                </a:solidFill>
              </a:rPr>
              <a:t>Preprocessing:</a:t>
            </a:r>
            <a:endParaRPr>
              <a:solidFill>
                <a:schemeClr val="dk1"/>
              </a:solidFill>
            </a:endParaRPr>
          </a:p>
          <a:p>
            <a:pPr indent="-30416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The missing values are filled with a blank(“ “)</a:t>
            </a:r>
            <a:endParaRPr>
              <a:solidFill>
                <a:schemeClr val="dk1"/>
              </a:solidFill>
            </a:endParaRPr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The delimiter in “tags” column is changed to a comma to make analysis easier</a:t>
            </a:r>
            <a:endParaRPr>
              <a:solidFill>
                <a:schemeClr val="dk1"/>
              </a:solidFill>
            </a:endParaRPr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The “publish_time” and “trending_date”   columns are converted to standard datetime formats</a:t>
            </a:r>
            <a:endParaRPr>
              <a:solidFill>
                <a:schemeClr val="dk1"/>
              </a:solidFill>
            </a:endParaRPr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The description column has languages other than english as well. These words are changed into english using google translate API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17775"/>
            <a:ext cx="2506550" cy="245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927" y="3242950"/>
            <a:ext cx="1535150" cy="178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53975" y="825750"/>
            <a:ext cx="2441975" cy="205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56793" y="3242950"/>
            <a:ext cx="1343882" cy="17818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/>
          <p:nvPr/>
        </p:nvSpPr>
        <p:spPr>
          <a:xfrm>
            <a:off x="2429450" y="1889250"/>
            <a:ext cx="426000" cy="257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2429425" y="3849275"/>
            <a:ext cx="426000" cy="257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ctrTitle"/>
          </p:nvPr>
        </p:nvSpPr>
        <p:spPr>
          <a:xfrm>
            <a:off x="1123825" y="244500"/>
            <a:ext cx="7006200" cy="58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00"/>
              <a:t>Insights from data Exploration</a:t>
            </a:r>
            <a:endParaRPr sz="1900"/>
          </a:p>
        </p:txBody>
      </p:sp>
      <p:sp>
        <p:nvSpPr>
          <p:cNvPr id="78" name="Google Shape;78;p15"/>
          <p:cNvSpPr txBox="1"/>
          <p:nvPr/>
        </p:nvSpPr>
        <p:spPr>
          <a:xfrm>
            <a:off x="5665525" y="871350"/>
            <a:ext cx="3343500" cy="13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en" sz="1050"/>
              <a:t>Significant </a:t>
            </a:r>
            <a:r>
              <a:rPr lang="en" sz="1050"/>
              <a:t>views for music, science and film categories.</a:t>
            </a:r>
            <a:endParaRPr sz="1050"/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en" sz="1050"/>
              <a:t>Nonprofits and activism have less views compared to other normal categories.</a:t>
            </a:r>
            <a:endParaRPr sz="1050"/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b="1" lang="en" sz="1050">
                <a:solidFill>
                  <a:schemeClr val="dk1"/>
                </a:solidFill>
              </a:rPr>
              <a:t>71%</a:t>
            </a:r>
            <a:r>
              <a:rPr lang="en" sz="1050">
                <a:solidFill>
                  <a:schemeClr val="dk1"/>
                </a:solidFill>
              </a:rPr>
              <a:t> of trending videos have less than </a:t>
            </a:r>
            <a:r>
              <a:rPr b="1" lang="en" sz="1050">
                <a:solidFill>
                  <a:schemeClr val="dk1"/>
                </a:solidFill>
              </a:rPr>
              <a:t>1.5 </a:t>
            </a:r>
            <a:r>
              <a:rPr lang="en" sz="1050">
                <a:solidFill>
                  <a:schemeClr val="dk1"/>
                </a:solidFill>
              </a:rPr>
              <a:t>million views, and </a:t>
            </a:r>
            <a:r>
              <a:rPr b="1" lang="en" sz="1050">
                <a:solidFill>
                  <a:schemeClr val="dk1"/>
                </a:solidFill>
              </a:rPr>
              <a:t>91%</a:t>
            </a:r>
            <a:r>
              <a:rPr lang="en" sz="1050">
                <a:solidFill>
                  <a:schemeClr val="dk1"/>
                </a:solidFill>
              </a:rPr>
              <a:t> have less than </a:t>
            </a:r>
            <a:r>
              <a:rPr b="1" lang="en" sz="1050">
                <a:solidFill>
                  <a:schemeClr val="dk1"/>
                </a:solidFill>
              </a:rPr>
              <a:t>5</a:t>
            </a:r>
            <a:r>
              <a:rPr lang="en" sz="1050">
                <a:solidFill>
                  <a:schemeClr val="dk1"/>
                </a:solidFill>
              </a:rPr>
              <a:t> million views.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225" y="871350"/>
            <a:ext cx="5316225" cy="156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225" y="2571750"/>
            <a:ext cx="2826225" cy="205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15023" y="2624150"/>
            <a:ext cx="3089004" cy="19983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/>
        </p:nvSpPr>
        <p:spPr>
          <a:xfrm>
            <a:off x="6182675" y="2541175"/>
            <a:ext cx="2826300" cy="19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52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>
                <a:solidFill>
                  <a:schemeClr val="dk1"/>
                </a:solidFill>
                <a:highlight>
                  <a:schemeClr val="lt1"/>
                </a:highlight>
              </a:rPr>
              <a:t>The majority of trending videos have 40000 likes or less with a peak for videos with 2000 likes or less.</a:t>
            </a:r>
            <a:endParaRPr sz="1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050">
                <a:solidFill>
                  <a:schemeClr val="dk1"/>
                </a:solidFill>
              </a:rPr>
              <a:t>67% </a:t>
            </a:r>
            <a:r>
              <a:rPr lang="en" sz="1050">
                <a:solidFill>
                  <a:schemeClr val="dk1"/>
                </a:solidFill>
              </a:rPr>
              <a:t>of trending videos have less than </a:t>
            </a:r>
            <a:r>
              <a:rPr b="1" lang="en" sz="1050">
                <a:solidFill>
                  <a:schemeClr val="dk1"/>
                </a:solidFill>
              </a:rPr>
              <a:t>4,000 </a:t>
            </a:r>
            <a:r>
              <a:rPr lang="en" sz="1050">
                <a:solidFill>
                  <a:schemeClr val="dk1"/>
                </a:solidFill>
              </a:rPr>
              <a:t>comments, and </a:t>
            </a:r>
            <a:r>
              <a:rPr b="1" lang="en" sz="1050">
                <a:solidFill>
                  <a:schemeClr val="dk1"/>
                </a:solidFill>
              </a:rPr>
              <a:t>93%</a:t>
            </a:r>
            <a:r>
              <a:rPr lang="en" sz="1050">
                <a:solidFill>
                  <a:schemeClr val="dk1"/>
                </a:solidFill>
              </a:rPr>
              <a:t> have less than </a:t>
            </a:r>
            <a:r>
              <a:rPr b="1" lang="en" sz="1050">
                <a:solidFill>
                  <a:schemeClr val="dk1"/>
                </a:solidFill>
              </a:rPr>
              <a:t>25,000</a:t>
            </a:r>
            <a:r>
              <a:rPr lang="en" sz="1050">
                <a:solidFill>
                  <a:schemeClr val="dk1"/>
                </a:solidFill>
              </a:rPr>
              <a:t> comments.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296900" y="174650"/>
            <a:ext cx="8535300" cy="43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00" y="174650"/>
            <a:ext cx="2576125" cy="17087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4820400" y="159950"/>
            <a:ext cx="4011900" cy="52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5275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>
                <a:solidFill>
                  <a:schemeClr val="dk1"/>
                </a:solidFill>
                <a:highlight>
                  <a:schemeClr val="lt1"/>
                </a:highlight>
              </a:rPr>
              <a:t>Title-length distribution resembles a normal distribution, where most videos have title lengths between 30 and 60 character approximately.</a:t>
            </a:r>
            <a:endParaRPr sz="1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295275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>
                <a:solidFill>
                  <a:schemeClr val="dk1"/>
                </a:solidFill>
                <a:highlight>
                  <a:schemeClr val="lt1"/>
                </a:highlight>
              </a:rPr>
              <a:t>By looking at the scatter plot, we can say that there is no relationship between the title length and the number of views. </a:t>
            </a:r>
            <a:endParaRPr sz="1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295275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>
                <a:solidFill>
                  <a:schemeClr val="dk1"/>
                </a:solidFill>
                <a:highlight>
                  <a:schemeClr val="lt1"/>
                </a:highlight>
              </a:rPr>
              <a:t>However, we notice an interesting thing: videos that have 100,000,000 views and more have title length between 33 and 55 characters approximately.</a:t>
            </a:r>
            <a:endParaRPr sz="1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295275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>
                <a:solidFill>
                  <a:schemeClr val="dk1"/>
                </a:solidFill>
                <a:highlight>
                  <a:schemeClr val="lt1"/>
                </a:highlight>
              </a:rPr>
              <a:t>44% of trending video titles contain at least one capitalized word.</a:t>
            </a:r>
            <a:endParaRPr sz="1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295275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>
                <a:solidFill>
                  <a:schemeClr val="dk1"/>
                </a:solidFill>
              </a:rPr>
              <a:t>The delimiters - and | were common in trending video titles.</a:t>
            </a:r>
            <a:endParaRPr sz="1050">
              <a:solidFill>
                <a:schemeClr val="dk1"/>
              </a:solidFill>
            </a:endParaRPr>
          </a:p>
          <a:p>
            <a:pPr indent="-295275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>
                <a:solidFill>
                  <a:schemeClr val="dk1"/>
                </a:solidFill>
              </a:rPr>
              <a:t>The words 'Official', 'Video', 'Trailer', 'How', and '2018' were common also in trending video titles.</a:t>
            </a:r>
            <a:endParaRPr sz="1050">
              <a:solidFill>
                <a:schemeClr val="dk1"/>
              </a:solidFill>
            </a:endParaRPr>
          </a:p>
          <a:p>
            <a:pPr indent="-295275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>
                <a:solidFill>
                  <a:schemeClr val="dk1"/>
                </a:solidFill>
                <a:highlight>
                  <a:schemeClr val="lt1"/>
                </a:highlight>
              </a:rPr>
              <a:t>The number of trending videos published on Sunday and Saturday are noticeably less than the number of trending videos published on other days of the week.</a:t>
            </a:r>
            <a:endParaRPr sz="1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295275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>
                <a:solidFill>
                  <a:schemeClr val="dk1"/>
                </a:solidFill>
                <a:highlight>
                  <a:schemeClr val="lt1"/>
                </a:highlight>
              </a:rPr>
              <a:t>The period between 2PM and 7PM, peaking between 4PM and 5PM, had the largest number of trending videos. </a:t>
            </a:r>
            <a:endParaRPr sz="1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295275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>
                <a:solidFill>
                  <a:schemeClr val="dk1"/>
                </a:solidFill>
                <a:highlight>
                  <a:schemeClr val="lt1"/>
                </a:highlight>
              </a:rPr>
              <a:t>The period between 12AM and 1PM has the smallest number of trending videos.</a:t>
            </a:r>
            <a:endParaRPr sz="105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5D5D5"/>
              </a:solidFill>
              <a:highlight>
                <a:srgbClr val="38383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3180" y="174649"/>
            <a:ext cx="2536996" cy="170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600" y="2302025"/>
            <a:ext cx="2576125" cy="1708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77800" y="2074975"/>
            <a:ext cx="2423500" cy="198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925" y="2543175"/>
            <a:ext cx="3581400" cy="260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75" y="42125"/>
            <a:ext cx="4380449" cy="26003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/>
        </p:nvSpPr>
        <p:spPr>
          <a:xfrm>
            <a:off x="4458225" y="771925"/>
            <a:ext cx="4380600" cy="36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Some videos may appear on the trending videos list on more than one day. Our dataset contains 40494 entries but not for 40494 unique videos but for 6351 unique videos.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We see that views and likes are highly positively correlated with a correlation value of 0.85.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We see also a high positive correlation (0.80) between likes and comment count, and between dislikes and comment count (0.70).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There is some positive correlation between views and dislikes, between views and comment count, between likes and dislikes.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We see that views and likes are truly positively correlated: as one increases, the other increases too - mostly.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20"/>
              <a:t>Word Cloud Analysis on Trending Video Title &amp; Tags</a:t>
            </a:r>
            <a:endParaRPr sz="1920"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5720975" y="1152475"/>
            <a:ext cx="3111300" cy="13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In the United States, talk shows and political contents are hot topics for top trending videos on Youtube.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2712707" cy="1348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4408" y="1152475"/>
            <a:ext cx="2696567" cy="134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5720976" y="3088475"/>
            <a:ext cx="3111300" cy="6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Audiences in the UK &amp; Canada have obviously different tastes for hot topics when it comes to trending videos.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022666"/>
            <a:ext cx="2704644" cy="1353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16337" y="3022666"/>
            <a:ext cx="2704638" cy="1363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311700" y="263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20"/>
              <a:t>Distribution of trending videos in terms of categories &amp; </a:t>
            </a:r>
            <a:r>
              <a:rPr lang="en" sz="1920"/>
              <a:t>channels</a:t>
            </a:r>
            <a:endParaRPr sz="1920"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49" y="1020224"/>
            <a:ext cx="4022850" cy="2023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6600" y="944025"/>
            <a:ext cx="4668799" cy="211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 txBox="1"/>
          <p:nvPr/>
        </p:nvSpPr>
        <p:spPr>
          <a:xfrm>
            <a:off x="402075" y="3382700"/>
            <a:ext cx="7978200" cy="15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The category that has the largest number of trending videos is </a:t>
            </a:r>
            <a:r>
              <a:rPr b="1" lang="en" sz="1200">
                <a:solidFill>
                  <a:schemeClr val="dk1"/>
                </a:solidFill>
              </a:rPr>
              <a:t>'Entertainment'</a:t>
            </a:r>
            <a:r>
              <a:rPr lang="en" sz="1200">
                <a:solidFill>
                  <a:schemeClr val="dk1"/>
                </a:solidFill>
              </a:rPr>
              <a:t> with 9,964 videos, followed by 'Music' category with 6,472 videos, followed by 'Howto &amp; Style' category with 4146 videos.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On the opposite side, the category that has the smallest number of trending videos is 'Shows' with 57 videos, followed by 'Nonprofits &amp; Activisim' with 57 videos, followed by 'Autos &amp; Vehicles' with 384 videos.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20"/>
              <a:t>Machine Learning Approaches</a:t>
            </a:r>
            <a:endParaRPr sz="1920"/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311700" y="1152475"/>
            <a:ext cx="8520600" cy="40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What makes a video popular?</a:t>
            </a:r>
            <a:endParaRPr sz="19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Popularity metric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Predict views, likes, and comment counts (Regression)</a:t>
            </a:r>
            <a:endParaRPr sz="1500">
              <a:solidFill>
                <a:schemeClr val="dk1"/>
              </a:solidFill>
            </a:endParaRPr>
          </a:p>
          <a:p>
            <a:pPr indent="-323850" lvl="2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lang="en" sz="1500">
                <a:solidFill>
                  <a:schemeClr val="dk1"/>
                </a:solidFill>
              </a:rPr>
              <a:t>Keywords (Word Embedding)</a:t>
            </a:r>
            <a:endParaRPr sz="1500">
              <a:solidFill>
                <a:schemeClr val="dk1"/>
              </a:solidFill>
            </a:endParaRPr>
          </a:p>
          <a:p>
            <a:pPr indent="-323850" lvl="2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lang="en" sz="1500">
                <a:solidFill>
                  <a:schemeClr val="dk1"/>
                </a:solidFill>
              </a:rPr>
              <a:t>Feature Importance (Important factors)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Correlation</a:t>
            </a:r>
            <a:endParaRPr sz="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Which videos do you like?</a:t>
            </a:r>
            <a:endParaRPr sz="19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Content based recommendations (Classification &amp; Regression)</a:t>
            </a:r>
            <a:endParaRPr sz="1500">
              <a:solidFill>
                <a:schemeClr val="dk1"/>
              </a:solidFill>
            </a:endParaRPr>
          </a:p>
          <a:p>
            <a:pPr indent="-323850" lvl="2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lang="en" sz="1500">
                <a:solidFill>
                  <a:schemeClr val="dk1"/>
                </a:solidFill>
              </a:rPr>
              <a:t>Textual features (TFIDF, Regular Expressions)</a:t>
            </a:r>
            <a:endParaRPr sz="1500">
              <a:solidFill>
                <a:schemeClr val="dk1"/>
              </a:solidFill>
            </a:endParaRPr>
          </a:p>
          <a:p>
            <a:pPr indent="-323850" lvl="2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lang="en" sz="1500">
                <a:solidFill>
                  <a:schemeClr val="dk1"/>
                </a:solidFill>
              </a:rPr>
              <a:t>Similarity Scores (Sigmoid function)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Country-specific recommendations</a:t>
            </a:r>
            <a:endParaRPr sz="1500">
              <a:solidFill>
                <a:schemeClr val="dk1"/>
              </a:solidFill>
            </a:endParaRPr>
          </a:p>
          <a:p>
            <a:pPr indent="-323850" lvl="2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lang="en" sz="1500">
                <a:solidFill>
                  <a:schemeClr val="dk1"/>
                </a:solidFill>
              </a:rPr>
              <a:t>User Interests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20"/>
              <a:t>Recommendation System Structure</a:t>
            </a:r>
            <a:endParaRPr sz="1920"/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Use word embeddings to convert textual data into similarity matrix </a:t>
            </a:r>
            <a:endParaRPr sz="19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cosine similarity, </a:t>
            </a:r>
            <a:r>
              <a:rPr lang="en" sz="1500">
                <a:solidFill>
                  <a:schemeClr val="dk1"/>
                </a:solidFill>
              </a:rPr>
              <a:t>sigmoid function</a:t>
            </a:r>
            <a:endParaRPr sz="15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Find the similarity score between vectors in matrix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Create functions that take user </a:t>
            </a:r>
            <a:r>
              <a:rPr lang="en" sz="1900">
                <a:solidFill>
                  <a:schemeClr val="dk1"/>
                </a:solidFill>
              </a:rPr>
              <a:t>inputs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G</a:t>
            </a:r>
            <a:r>
              <a:rPr lang="en" sz="1900">
                <a:solidFill>
                  <a:schemeClr val="dk1"/>
                </a:solidFill>
              </a:rPr>
              <a:t>enerate the similarity score of vectors with input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Rank recommendations based on decreasing similarity with user input</a:t>
            </a:r>
            <a:endParaRPr sz="19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Video with the highest similarity with the input appears on the top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