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aleway" panose="020B0604020202020204" charset="0"/>
      <p:regular r:id="rId19"/>
      <p:bold r:id="rId20"/>
      <p:italic r:id="rId21"/>
      <p:boldItalic r:id="rId22"/>
    </p:embeddedFont>
    <p:embeddedFont>
      <p:font typeface="Lato" panose="020B0604020202020204" charset="0"/>
      <p:regular r:id="rId23"/>
      <p:bold r:id="rId24"/>
      <p:italic r:id="rId25"/>
      <p:boldItalic r:id="rId26"/>
    </p:embeddedFont>
    <p:embeddedFont>
      <p:font typeface="Georgia" panose="02040502050405020303"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0940920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86131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Circumference_circle.py</a:t>
            </a:r>
            <a:endParaRPr/>
          </a:p>
        </p:txBody>
      </p:sp>
    </p:spTree>
    <p:extLst>
      <p:ext uri="{BB962C8B-B14F-4D97-AF65-F5344CB8AC3E}">
        <p14:creationId xmlns:p14="http://schemas.microsoft.com/office/powerpoint/2010/main" val="35135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Taxi_estimate.py</a:t>
            </a:r>
            <a:endParaRPr/>
          </a:p>
        </p:txBody>
      </p:sp>
    </p:spTree>
    <p:extLst>
      <p:ext uri="{BB962C8B-B14F-4D97-AF65-F5344CB8AC3E}">
        <p14:creationId xmlns:p14="http://schemas.microsoft.com/office/powerpoint/2010/main" val="1272709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https://wingware.com/doc/intro/tutorial-debugging</a:t>
            </a:r>
            <a:endParaRPr/>
          </a:p>
        </p:txBody>
      </p:sp>
    </p:spTree>
    <p:extLst>
      <p:ext uri="{BB962C8B-B14F-4D97-AF65-F5344CB8AC3E}">
        <p14:creationId xmlns:p14="http://schemas.microsoft.com/office/powerpoint/2010/main" val="1750347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Exercises → Module 1→ big exercise folder</a:t>
            </a:r>
            <a:endParaRPr/>
          </a:p>
        </p:txBody>
      </p:sp>
    </p:spTree>
    <p:extLst>
      <p:ext uri="{BB962C8B-B14F-4D97-AF65-F5344CB8AC3E}">
        <p14:creationId xmlns:p14="http://schemas.microsoft.com/office/powerpoint/2010/main" val="2933278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85990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32953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91061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8531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8613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0545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9837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14134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33161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03656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i="1"/>
          </a:p>
        </p:txBody>
      </p:sp>
    </p:spTree>
    <p:extLst>
      <p:ext uri="{BB962C8B-B14F-4D97-AF65-F5344CB8AC3E}">
        <p14:creationId xmlns:p14="http://schemas.microsoft.com/office/powerpoint/2010/main" val="3566207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endParaRP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accent1"/>
                </a:solidFill>
                <a:latin typeface="Lato"/>
                <a:ea typeface="Lato"/>
                <a:cs typeface="Lato"/>
                <a:sym typeface="Lato"/>
              </a:rPr>
              <a:t>‹#›</a:t>
            </a:fld>
            <a:endParaRPr sz="1000">
              <a:solidFill>
                <a:schemeClr val="accen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pythontutor.com/live.html#mode=edit"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u/0/folders/1WokWY-y4TYcsWPRvLpD7uTJui1EpGbu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learnpython.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learnpython.org/" TargetMode="External"/><Relationship Id="rId4" Type="http://schemas.openxmlformats.org/officeDocument/2006/relationships/hyperlink" Target="https://docs.python.org/3/c-api/intro.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7950" y="150820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800"/>
              <a:t>Intro to Python - 6th Dec,2017</a:t>
            </a:r>
            <a:endParaRPr sz="3800"/>
          </a:p>
        </p:txBody>
      </p:sp>
      <p:sp>
        <p:nvSpPr>
          <p:cNvPr id="87" name="Shape 8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Intro,variables and operators</a:t>
            </a:r>
            <a:endParaRPr/>
          </a:p>
          <a:p>
            <a:pPr marL="0" lvl="0" indent="0">
              <a:spcBef>
                <a:spcPts val="0"/>
              </a:spcBef>
              <a:spcAft>
                <a:spcPts val="0"/>
              </a:spcAft>
              <a:buNone/>
            </a:pPr>
            <a:endParaRPr/>
          </a:p>
          <a:p>
            <a:pPr marL="0" lvl="0" indent="0">
              <a:spcBef>
                <a:spcPts val="0"/>
              </a:spcBef>
              <a:spcAft>
                <a:spcPts val="0"/>
              </a:spcAft>
              <a:buNone/>
            </a:pPr>
            <a:r>
              <a:rPr lang="en"/>
              <a:t>Prepared by - Calum McHaffie &amp; Sunjeet Khokhar</a:t>
            </a:r>
            <a:endParaRPr/>
          </a:p>
          <a:p>
            <a:pPr marL="0" lvl="0" indent="0">
              <a:spcBef>
                <a:spcPts val="0"/>
              </a:spcBef>
              <a:spcAft>
                <a:spcPts val="0"/>
              </a:spcAft>
              <a:buNone/>
            </a:pPr>
            <a:r>
              <a:rPr lang="en"/>
              <a:t>Reviewed by - Arpan Mandal, Stanley Johannes and Christina Kim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Exercise - Operators</a:t>
            </a:r>
            <a:endParaRPr/>
          </a:p>
        </p:txBody>
      </p:sp>
      <p:sp>
        <p:nvSpPr>
          <p:cNvPr id="141" name="Shape 1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a:t>Print the circumference of a circle with radius of 10</a:t>
            </a:r>
            <a:endParaRPr sz="2000"/>
          </a:p>
          <a:p>
            <a:pPr marL="0" lvl="0" indent="0">
              <a:spcBef>
                <a:spcPts val="1600"/>
              </a:spcBef>
              <a:spcAft>
                <a:spcPts val="1600"/>
              </a:spcAft>
              <a:buNone/>
            </a:pPr>
            <a:r>
              <a:rPr lang="en" sz="2000"/>
              <a:t>C = 2𝝿r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Variables</a:t>
            </a:r>
            <a:endParaRPr/>
          </a:p>
        </p:txBody>
      </p:sp>
      <p:sp>
        <p:nvSpPr>
          <p:cNvPr id="147" name="Shape 1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a:t>What are they used for ? How do you declare variables ? </a:t>
            </a:r>
            <a:endParaRPr sz="2000"/>
          </a:p>
          <a:p>
            <a:pPr marL="457200" lvl="0" indent="-355600" rtl="0">
              <a:spcBef>
                <a:spcPts val="0"/>
              </a:spcBef>
              <a:spcAft>
                <a:spcPts val="0"/>
              </a:spcAft>
              <a:buSzPts val="2000"/>
              <a:buChar char="●"/>
            </a:pPr>
            <a:r>
              <a:rPr lang="en" sz="2000"/>
              <a:t>Exercise - You own a taxi company that has a fleet of 100 taxis , each with a capacity of 4 people. Today you have estimated that your company will serve 120 people in the day , how many taxis do you estimate that will be used today ? ( must use variables)</a:t>
            </a:r>
            <a:endParaRPr sz="2000"/>
          </a:p>
          <a:p>
            <a:pPr marL="457200" lvl="0" indent="-355600" rtl="0">
              <a:spcBef>
                <a:spcPts val="0"/>
              </a:spcBef>
              <a:spcAft>
                <a:spcPts val="0"/>
              </a:spcAft>
              <a:buSzPts val="2000"/>
              <a:buChar char="●"/>
            </a:pPr>
            <a:r>
              <a:rPr lang="en" sz="2000"/>
              <a:t>Show formatting output</a:t>
            </a:r>
            <a:endParaRPr sz="2000"/>
          </a:p>
          <a:p>
            <a:pPr marL="0" lvl="0" indent="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Debugging</a:t>
            </a:r>
            <a:endParaRPr/>
          </a:p>
        </p:txBody>
      </p:sp>
      <p:sp>
        <p:nvSpPr>
          <p:cNvPr id="153" name="Shape 153"/>
          <p:cNvSpPr txBox="1">
            <a:spLocks noGrp="1"/>
          </p:cNvSpPr>
          <p:nvPr>
            <p:ph type="body" idx="1"/>
          </p:nvPr>
        </p:nvSpPr>
        <p:spPr>
          <a:xfrm>
            <a:off x="729450" y="1912775"/>
            <a:ext cx="7688700" cy="24273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a:t>What is debugging?</a:t>
            </a:r>
            <a:endParaRPr sz="2000"/>
          </a:p>
          <a:p>
            <a:pPr marL="457200" lvl="0" indent="-355600" rtl="0">
              <a:spcBef>
                <a:spcPts val="0"/>
              </a:spcBef>
              <a:spcAft>
                <a:spcPts val="0"/>
              </a:spcAft>
              <a:buSzPts val="2000"/>
              <a:buChar char="-"/>
            </a:pPr>
            <a:r>
              <a:rPr lang="en" sz="2000"/>
              <a:t>WingIDE has an inbuilt debugging tool, give it a go and step through the following script:</a:t>
            </a:r>
            <a:br>
              <a:rPr lang="en" sz="2000"/>
            </a:br>
            <a:r>
              <a:rPr lang="en" sz="2000"/>
              <a:t>	</a:t>
            </a:r>
            <a:r>
              <a:rPr lang="en" sz="1200"/>
              <a:t>for i in range(10):</a:t>
            </a:r>
            <a:br>
              <a:rPr lang="en" sz="1200"/>
            </a:br>
            <a:r>
              <a:rPr lang="en" sz="1200"/>
              <a:t>		if i % 2 == 1:</a:t>
            </a:r>
            <a:br>
              <a:rPr lang="en" sz="1200"/>
            </a:br>
            <a:r>
              <a:rPr lang="en" sz="1200"/>
              <a:t>			print(i)</a:t>
            </a:r>
            <a:br>
              <a:rPr lang="en" sz="1200"/>
            </a:br>
            <a:r>
              <a:rPr lang="en" sz="1200"/>
              <a:t>		else:</a:t>
            </a:r>
            <a:br>
              <a:rPr lang="en" sz="1200"/>
            </a:br>
            <a:r>
              <a:rPr lang="en" sz="1200"/>
              <a:t>			print(i**2)</a:t>
            </a:r>
            <a:endParaRPr sz="1200"/>
          </a:p>
          <a:p>
            <a:pPr marL="0" lvl="0" indent="0">
              <a:spcBef>
                <a:spcPts val="1600"/>
              </a:spcBef>
              <a:spcAft>
                <a:spcPts val="1600"/>
              </a:spcAft>
              <a:buNone/>
            </a:pPr>
            <a:r>
              <a:rPr lang="en" sz="2000"/>
              <a:t>Optional extra: </a:t>
            </a:r>
            <a:r>
              <a:rPr lang="en" sz="2000" u="sng">
                <a:solidFill>
                  <a:schemeClr val="hlink"/>
                </a:solidFill>
                <a:hlinkClick r:id="rId3"/>
              </a:rPr>
              <a:t>http://pythontutor.com/live.html#mode=edit</a:t>
            </a:r>
            <a:r>
              <a:rPr lang="en" sz="2000"/>
              <a:t> - nice tool for visualising how python works in the background</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Validate Names Exercise</a:t>
            </a:r>
            <a:endParaRPr/>
          </a:p>
        </p:txBody>
      </p:sp>
      <p:sp>
        <p:nvSpPr>
          <p:cNvPr id="159" name="Shape 159"/>
          <p:cNvSpPr txBox="1">
            <a:spLocks noGrp="1"/>
          </p:cNvSpPr>
          <p:nvPr>
            <p:ph type="body" idx="1"/>
          </p:nvPr>
        </p:nvSpPr>
        <p:spPr>
          <a:xfrm>
            <a:off x="729450" y="2078875"/>
            <a:ext cx="7688700" cy="2866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This is a potential real world problem that will make use of the Python skills you have been learning. </a:t>
            </a:r>
            <a:endParaRPr dirty="0"/>
          </a:p>
          <a:p>
            <a:pPr marL="0" lvl="0" indent="0" rtl="0">
              <a:spcBef>
                <a:spcPts val="1600"/>
              </a:spcBef>
              <a:spcAft>
                <a:spcPts val="0"/>
              </a:spcAft>
              <a:buNone/>
            </a:pPr>
            <a:r>
              <a:rPr lang="en" sz="1050" dirty="0">
                <a:solidFill>
                  <a:srgbClr val="000000"/>
                </a:solidFill>
                <a:highlight>
                  <a:srgbClr val="FFFFFF"/>
                </a:highlight>
                <a:latin typeface="Courier New"/>
                <a:ea typeface="Courier New"/>
                <a:cs typeface="Courier New"/>
                <a:sym typeface="Courier New"/>
              </a:rPr>
              <a:t>Your client has sent you a long list of names for use in your performance test scripts, the test engineer started writing a script to validate the format of the names but had to leave before finishing the script. He has asked you to finish it. Your task is to complete the validate_name function to complete the script.</a:t>
            </a:r>
            <a:endParaRPr sz="1050" dirty="0">
              <a:solidFill>
                <a:srgbClr val="000000"/>
              </a:solidFill>
              <a:highlight>
                <a:srgbClr val="FFFFFF"/>
              </a:highlight>
              <a:latin typeface="Courier New"/>
              <a:ea typeface="Courier New"/>
              <a:cs typeface="Courier New"/>
              <a:sym typeface="Courier New"/>
            </a:endParaRPr>
          </a:p>
          <a:p>
            <a:pPr marL="0" lvl="0" indent="0">
              <a:spcBef>
                <a:spcPts val="0"/>
              </a:spcBef>
              <a:spcAft>
                <a:spcPts val="0"/>
              </a:spcAft>
              <a:buNone/>
            </a:pPr>
            <a:endParaRPr dirty="0"/>
          </a:p>
          <a:p>
            <a:pPr marL="0" lvl="0" indent="0">
              <a:spcBef>
                <a:spcPts val="1600"/>
              </a:spcBef>
              <a:buNone/>
            </a:pPr>
            <a:r>
              <a:rPr lang="en" dirty="0"/>
              <a:t>The source file is </a:t>
            </a:r>
            <a:r>
              <a:rPr lang="en" dirty="0" smtClean="0"/>
              <a:t>here</a:t>
            </a:r>
            <a:r>
              <a:rPr lang="en" smtClean="0"/>
              <a:t>: </a:t>
            </a:r>
            <a:r>
              <a:rPr lang="en-NZ" u="sng" smtClean="0">
                <a:solidFill>
                  <a:schemeClr val="hlink"/>
                </a:solidFill>
              </a:rPr>
              <a:t>https</a:t>
            </a:r>
            <a:r>
              <a:rPr lang="en-NZ" u="sng">
                <a:solidFill>
                  <a:schemeClr val="hlink"/>
                </a:solidFill>
              </a:rPr>
              <a:t>://github.com/sunjeet-khokhar/Python_for_Testers/tree/master/Module1---%20HelloWorld-variables%20and%20operators/Exercise_Solutions/Big_exercise</a:t>
            </a:r>
            <a:r>
              <a:rPr lang="en" dirty="0"/>
              <a:t/>
            </a:r>
            <a:br>
              <a:rPr lang="en" dirty="0"/>
            </a:br>
            <a:r>
              <a:rPr lang="en" dirty="0"/>
              <a:t>Note: you will need to save the names.txt file in the same folder as the python script for this to work</a:t>
            </a:r>
            <a:endParaRPr dirty="0"/>
          </a:p>
          <a:p>
            <a:pPr marL="0" lvl="0" indent="0">
              <a:spcBef>
                <a:spcPts val="1600"/>
              </a:spcBef>
              <a:spcAft>
                <a:spcPts val="0"/>
              </a:spcAft>
              <a:buNone/>
            </a:pPr>
            <a:r>
              <a:rPr lang="en" dirty="0"/>
              <a:t>Try to avoid looking at the solution until you have completed the exercise</a:t>
            </a:r>
            <a:endParaRPr dirty="0"/>
          </a:p>
          <a:p>
            <a:pPr marL="0" lvl="0" indent="0">
              <a:spcBef>
                <a:spcPts val="1600"/>
              </a:spcBef>
              <a:spcAft>
                <a:spcPts val="1600"/>
              </a:spcAft>
              <a:buNone/>
            </a:pPr>
            <a:endParaRPr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Validate Names - Expected Output</a:t>
            </a:r>
            <a:endParaRPr/>
          </a:p>
        </p:txBody>
      </p:sp>
      <p:sp>
        <p:nvSpPr>
          <p:cNvPr id="165" name="Shape 16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Count of imported records that meet the selected criteria: 600</a:t>
            </a:r>
            <a:br>
              <a:rPr lang="en"/>
            </a:br>
            <a:r>
              <a:rPr lang="en"/>
              <a:t>list of invalid names</a:t>
            </a:r>
            <a:br>
              <a:rPr lang="en"/>
            </a:br>
            <a:r>
              <a:rPr lang="en"/>
              <a:t>---------------------</a:t>
            </a:r>
            <a:br>
              <a:rPr lang="en"/>
            </a:br>
            <a:r>
              <a:rPr lang="en"/>
              <a:t>Carmelina Constantino</a:t>
            </a:r>
            <a:br>
              <a:rPr lang="en"/>
            </a:br>
            <a:r>
              <a:rPr lang="en"/>
              <a:t>Santino D'Pena</a:t>
            </a:r>
            <a:br>
              <a:rPr lang="en"/>
            </a:br>
            <a:r>
              <a:rPr lang="en"/>
              <a:t>Olive.Ferguson</a:t>
            </a:r>
            <a:endParaRPr/>
          </a:p>
          <a:p>
            <a:pPr marL="0" lvl="0" indent="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Extension Exercises</a:t>
            </a:r>
            <a:endParaRPr/>
          </a:p>
        </p:txBody>
      </p:sp>
      <p:sp>
        <p:nvSpPr>
          <p:cNvPr id="171" name="Shape 17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a:t>Printing  multiple lines (with line breaks) </a:t>
            </a:r>
            <a:endParaRPr sz="2000"/>
          </a:p>
          <a:p>
            <a:pPr marL="457200" lvl="0" indent="-355600" rtl="0">
              <a:spcBef>
                <a:spcPts val="0"/>
              </a:spcBef>
              <a:spcAft>
                <a:spcPts val="0"/>
              </a:spcAft>
              <a:buSzPts val="2000"/>
              <a:buChar char="-"/>
            </a:pPr>
            <a:r>
              <a:rPr lang="en" sz="2000"/>
              <a:t>How do you comment a line of code ?</a:t>
            </a:r>
            <a:endParaRPr sz="2000"/>
          </a:p>
          <a:p>
            <a:pPr marL="457200" lvl="0" indent="-355600" rtl="0">
              <a:spcBef>
                <a:spcPts val="0"/>
              </a:spcBef>
              <a:spcAft>
                <a:spcPts val="0"/>
              </a:spcAft>
              <a:buSzPts val="2000"/>
              <a:buChar char="-"/>
            </a:pPr>
            <a:r>
              <a:rPr lang="en" sz="2000"/>
              <a:t>How do you comment multiple lines of code ?</a:t>
            </a:r>
            <a:endParaRPr sz="2000"/>
          </a:p>
          <a:p>
            <a:pPr marL="457200" lvl="0" indent="-355600" rtl="0">
              <a:spcBef>
                <a:spcPts val="0"/>
              </a:spcBef>
              <a:spcAft>
                <a:spcPts val="0"/>
              </a:spcAft>
              <a:buSzPts val="2000"/>
              <a:buChar char="-"/>
            </a:pPr>
            <a:r>
              <a:rPr lang="en" sz="2000"/>
              <a:t>How do you output this on the console -&gt; </a:t>
            </a:r>
            <a:r>
              <a:rPr lang="en" sz="2000">
                <a:solidFill>
                  <a:srgbClr val="0000FF"/>
                </a:solidFill>
              </a:rPr>
              <a:t>Donald Trump believes he is “politically” incorrect, I just think he is “correctly” stupid </a:t>
            </a:r>
            <a:r>
              <a:rPr lang="en" sz="2000">
                <a:solidFill>
                  <a:srgbClr val="000000"/>
                </a:solidFill>
              </a:rPr>
              <a:t>.</a:t>
            </a:r>
            <a:endParaRPr sz="2000">
              <a:solidFill>
                <a:srgbClr val="000000"/>
              </a:solidFill>
            </a:endParaRPr>
          </a:p>
          <a:p>
            <a:pPr marL="457200" lvl="0" indent="-355600" rtl="0">
              <a:spcBef>
                <a:spcPts val="0"/>
              </a:spcBef>
              <a:spcAft>
                <a:spcPts val="0"/>
              </a:spcAft>
              <a:buSzPts val="2000"/>
              <a:buChar char="-"/>
            </a:pPr>
            <a:r>
              <a:rPr lang="en" sz="2000"/>
              <a:t>Read you name from the console and</a:t>
            </a:r>
            <a:r>
              <a:rPr lang="en" sz="2000">
                <a:solidFill>
                  <a:srgbClr val="666666"/>
                </a:solidFill>
              </a:rPr>
              <a:t> print it back</a:t>
            </a:r>
            <a:endParaRPr sz="2000">
              <a:solidFill>
                <a:srgbClr val="666666"/>
              </a:solidFill>
            </a:endParaRPr>
          </a:p>
          <a:p>
            <a:pPr marL="457200" lvl="0" indent="-355600">
              <a:spcBef>
                <a:spcPts val="0"/>
              </a:spcBef>
              <a:spcAft>
                <a:spcPts val="0"/>
              </a:spcAft>
              <a:buClr>
                <a:srgbClr val="666666"/>
              </a:buClr>
              <a:buSzPts val="2000"/>
              <a:buChar char="-"/>
            </a:pPr>
            <a:r>
              <a:rPr lang="en" sz="2000">
                <a:solidFill>
                  <a:srgbClr val="666666"/>
                </a:solidFill>
              </a:rPr>
              <a:t>Complete the Validate_name2 function</a:t>
            </a:r>
            <a:endParaRPr sz="2000">
              <a:solidFill>
                <a:srgbClr val="66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Pre-reading for upcoming module</a:t>
            </a:r>
            <a:endParaRPr/>
          </a:p>
        </p:txBody>
      </p:sp>
      <p:sp>
        <p:nvSpPr>
          <p:cNvPr id="177" name="Shape 177"/>
          <p:cNvSpPr txBox="1">
            <a:spLocks noGrp="1"/>
          </p:cNvSpPr>
          <p:nvPr>
            <p:ph type="body" idx="1"/>
          </p:nvPr>
        </p:nvSpPr>
        <p:spPr>
          <a:xfrm>
            <a:off x="729450" y="1853850"/>
            <a:ext cx="7688700" cy="24861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a:t>How is the argument variable (argv) used in Python . What are functions in Python ?</a:t>
            </a:r>
            <a:endParaRPr sz="2000"/>
          </a:p>
          <a:p>
            <a:pPr marL="457200" lvl="0" indent="-355600" rtl="0">
              <a:spcBef>
                <a:spcPts val="0"/>
              </a:spcBef>
              <a:spcAft>
                <a:spcPts val="0"/>
              </a:spcAft>
              <a:buSzPts val="2000"/>
              <a:buChar char="-"/>
            </a:pPr>
            <a:r>
              <a:rPr lang="en" sz="2000"/>
              <a:t>How to read and write to files in Python ?</a:t>
            </a:r>
            <a:endParaRPr sz="2000"/>
          </a:p>
          <a:p>
            <a:pPr marL="457200" lvl="0" indent="-355600" rtl="0">
              <a:spcBef>
                <a:spcPts val="0"/>
              </a:spcBef>
              <a:spcAft>
                <a:spcPts val="0"/>
              </a:spcAft>
              <a:buSzPts val="2000"/>
              <a:buChar char="-"/>
            </a:pPr>
            <a:r>
              <a:rPr lang="en" sz="2000"/>
              <a:t>Loops ( For , If , Elif, While)  </a:t>
            </a:r>
            <a:endParaRPr sz="2000"/>
          </a:p>
          <a:p>
            <a:pPr marL="457200" lvl="0" indent="-355600" rtl="0">
              <a:spcBef>
                <a:spcPts val="0"/>
              </a:spcBef>
              <a:spcAft>
                <a:spcPts val="0"/>
              </a:spcAft>
              <a:buSzPts val="2000"/>
              <a:buChar char="-"/>
            </a:pPr>
            <a:r>
              <a:rPr lang="en" sz="2000"/>
              <a:t>Read up about Lists in Python, how to iterate and print the elements of a List</a:t>
            </a:r>
            <a:endParaRPr sz="2000"/>
          </a:p>
          <a:p>
            <a:pPr marL="457200" lvl="0" indent="-355600" rtl="0">
              <a:spcBef>
                <a:spcPts val="0"/>
              </a:spcBef>
              <a:spcAft>
                <a:spcPts val="0"/>
              </a:spcAft>
              <a:buSzPts val="2000"/>
              <a:buChar char="-"/>
            </a:pPr>
            <a:r>
              <a:rPr lang="en" sz="2000"/>
              <a:t>What is the equivalent of Lists in other programming languages e.g Java</a:t>
            </a:r>
            <a:endParaRPr sz="2000"/>
          </a:p>
          <a:p>
            <a:pPr marL="0" lvl="0" indent="0" rtl="0">
              <a:spcBef>
                <a:spcPts val="1600"/>
              </a:spcBef>
              <a:spcAft>
                <a:spcPts val="0"/>
              </a:spcAft>
              <a:buNone/>
            </a:pPr>
            <a:endParaRPr sz="2000"/>
          </a:p>
          <a:p>
            <a:pPr marL="0" lvl="0" indent="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Target for Python modules</a:t>
            </a:r>
            <a:endParaRPr/>
          </a:p>
        </p:txBody>
      </p:sp>
      <p:sp>
        <p:nvSpPr>
          <p:cNvPr id="93" name="Shape 9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100" i="1">
                <a:solidFill>
                  <a:srgbClr val="000000"/>
                </a:solidFill>
                <a:latin typeface="Arial"/>
                <a:ea typeface="Arial"/>
                <a:cs typeface="Arial"/>
                <a:sym typeface="Arial"/>
              </a:rPr>
              <a:t>Bring  all Christchurch Testers to “base practitioner” level in programming skills in Python</a:t>
            </a:r>
            <a:endParaRPr sz="1100" i="1">
              <a:solidFill>
                <a:srgbClr val="000000"/>
              </a:solidFill>
              <a:latin typeface="Arial"/>
              <a:ea typeface="Arial"/>
              <a:cs typeface="Arial"/>
              <a:sym typeface="Arial"/>
            </a:endParaRPr>
          </a:p>
          <a:p>
            <a:pPr marL="0" lvl="0" indent="0" rtl="0">
              <a:spcBef>
                <a:spcPts val="0"/>
              </a:spcBef>
              <a:spcAft>
                <a:spcPts val="0"/>
              </a:spcAft>
              <a:buNone/>
            </a:pPr>
            <a:endParaRPr sz="1100" i="1">
              <a:solidFill>
                <a:srgbClr val="000000"/>
              </a:solidFill>
              <a:latin typeface="Arial"/>
              <a:ea typeface="Arial"/>
              <a:cs typeface="Arial"/>
              <a:sym typeface="Arial"/>
            </a:endParaRPr>
          </a:p>
          <a:p>
            <a:pPr marL="0" lvl="0" indent="0" rtl="0">
              <a:spcBef>
                <a:spcPts val="0"/>
              </a:spcBef>
              <a:spcAft>
                <a:spcPts val="0"/>
              </a:spcAft>
              <a:buNone/>
            </a:pPr>
            <a:r>
              <a:rPr lang="en" sz="1100">
                <a:solidFill>
                  <a:srgbClr val="000000"/>
                </a:solidFill>
                <a:latin typeface="Arial"/>
                <a:ea typeface="Arial"/>
                <a:cs typeface="Arial"/>
                <a:sym typeface="Arial"/>
              </a:rPr>
              <a:t>Aim is not to develop skilled core Computer Science concepts as such but to equip Testers with enough scripting skills so that they  -</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Have basic knowledge of OOP/ Functional programming concepts </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Can read code to understand flow and dependencies </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Can script daily repetitive tasks (e.g. read/writing last CSV data, interaction with Databases, JSON data) </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Can control a browser and script browser action </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Interact with API layer</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Implement BDD concepts using a BDD framework </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Participating in code review(at least of Automated Test code) , what to look for , how to provide feedback </a:t>
            </a:r>
            <a:endParaRPr sz="1100">
              <a:solidFill>
                <a:srgbClr val="000000"/>
              </a:solidFill>
              <a:latin typeface="Arial"/>
              <a:ea typeface="Arial"/>
              <a:cs typeface="Arial"/>
              <a:sym typeface="Arial"/>
            </a:endParaRPr>
          </a:p>
          <a:p>
            <a:pPr marL="0" lvl="0" indent="0" rtl="0">
              <a:spcBef>
                <a:spcPts val="0"/>
              </a:spcBef>
              <a:spcAft>
                <a:spcPts val="0"/>
              </a:spcAft>
              <a:buNone/>
            </a:pPr>
            <a:endParaRPr sz="1100" b="1">
              <a:solidFill>
                <a:srgbClr val="FF0000"/>
              </a:solidFill>
              <a:latin typeface="Arial"/>
              <a:ea typeface="Arial"/>
              <a:cs typeface="Arial"/>
              <a:sym typeface="Arial"/>
            </a:endParaRPr>
          </a:p>
          <a:p>
            <a:pPr marL="0" lvl="0" indent="0" rtl="0">
              <a:spcBef>
                <a:spcPts val="0"/>
              </a:spcBef>
              <a:spcAft>
                <a:spcPts val="0"/>
              </a:spcAft>
              <a:buNone/>
            </a:pPr>
            <a:r>
              <a:rPr lang="en" sz="1100" b="1">
                <a:solidFill>
                  <a:srgbClr val="FF0000"/>
                </a:solidFill>
                <a:latin typeface="Arial"/>
                <a:ea typeface="Arial"/>
                <a:cs typeface="Arial"/>
                <a:sym typeface="Arial"/>
              </a:rPr>
              <a:t>These skills should equip a Tester with enough programming knowledge that they can then build upon using self-learning,initiative and client work to grow on the path of solving Test automation,Performance and API Testing problems</a:t>
            </a:r>
            <a:endParaRPr sz="1100" b="1" i="1">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is Python</a:t>
            </a:r>
            <a:endParaRPr/>
          </a:p>
        </p:txBody>
      </p:sp>
      <p:sp>
        <p:nvSpPr>
          <p:cNvPr id="99" name="Shape 9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0"/>
              </a:spcAft>
              <a:buNone/>
            </a:pPr>
            <a:r>
              <a:rPr lang="en" sz="2250" i="1">
                <a:solidFill>
                  <a:schemeClr val="dk1"/>
                </a:solidFill>
                <a:highlight>
                  <a:srgbClr val="FFFFFF"/>
                </a:highlight>
                <a:latin typeface="Georgia"/>
                <a:ea typeface="Georgia"/>
                <a:cs typeface="Georgia"/>
                <a:sym typeface="Georgia"/>
              </a:rPr>
              <a:t>“high-level programming language, and its core design philosophy is all about code readability and a syntax which allows programmers to express concepts in a few lines of code.” </a:t>
            </a:r>
            <a:endParaRPr sz="2250" i="1">
              <a:solidFill>
                <a:schemeClr val="dk1"/>
              </a:solidFill>
              <a:highlight>
                <a:srgbClr val="FFFFFF"/>
              </a:highlight>
              <a:latin typeface="Georgia"/>
              <a:ea typeface="Georgia"/>
              <a:cs typeface="Georgia"/>
              <a:sym typeface="Georgia"/>
            </a:endParaRPr>
          </a:p>
          <a:p>
            <a:pPr marL="0" lvl="0" indent="0">
              <a:spcBef>
                <a:spcPts val="1600"/>
              </a:spcBef>
              <a:spcAft>
                <a:spcPts val="1600"/>
              </a:spcAft>
              <a:buNone/>
            </a:pPr>
            <a:r>
              <a:rPr lang="en" sz="2250" i="1">
                <a:solidFill>
                  <a:schemeClr val="dk1"/>
                </a:solidFill>
                <a:highlight>
                  <a:srgbClr val="FFFFFF"/>
                </a:highlight>
                <a:latin typeface="Georgia"/>
                <a:ea typeface="Georgia"/>
                <a:cs typeface="Georgia"/>
                <a:sym typeface="Georgia"/>
              </a:rPr>
              <a:t>~  </a:t>
            </a:r>
            <a:r>
              <a:rPr lang="en" sz="1600">
                <a:solidFill>
                  <a:schemeClr val="dk1"/>
                </a:solidFill>
                <a:highlight>
                  <a:srgbClr val="FFFFFF"/>
                </a:highlight>
                <a:latin typeface="Georgia"/>
                <a:ea typeface="Georgia"/>
                <a:cs typeface="Georgia"/>
                <a:sym typeface="Georgia"/>
              </a:rPr>
              <a:t>Guido van Rossum</a:t>
            </a:r>
            <a:endParaRPr sz="2250" i="1">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Learning outcomes</a:t>
            </a:r>
            <a:endParaRPr/>
          </a:p>
        </p:txBody>
      </p:sp>
      <p:sp>
        <p:nvSpPr>
          <p:cNvPr id="105" name="Shape 10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457200" lvl="0" indent="-311150" rtl="0">
              <a:spcBef>
                <a:spcPts val="1600"/>
              </a:spcBef>
              <a:spcAft>
                <a:spcPts val="0"/>
              </a:spcAft>
              <a:buSzPts val="1300"/>
              <a:buChar char="-"/>
            </a:pPr>
            <a:r>
              <a:rPr lang="en"/>
              <a:t>First program , printing stuff to console using Python</a:t>
            </a:r>
            <a:endParaRPr/>
          </a:p>
          <a:p>
            <a:pPr marL="457200" lvl="0" indent="-311150" rtl="0">
              <a:spcBef>
                <a:spcPts val="0"/>
              </a:spcBef>
              <a:spcAft>
                <a:spcPts val="0"/>
              </a:spcAft>
              <a:buSzPts val="1300"/>
              <a:buChar char="-"/>
            </a:pPr>
            <a:r>
              <a:rPr lang="en"/>
              <a:t>Debugging</a:t>
            </a:r>
            <a:endParaRPr/>
          </a:p>
          <a:p>
            <a:pPr marL="457200" lvl="0" indent="-311150" rtl="0">
              <a:spcBef>
                <a:spcPts val="0"/>
              </a:spcBef>
              <a:spcAft>
                <a:spcPts val="0"/>
              </a:spcAft>
              <a:buSzPts val="1300"/>
              <a:buChar char="-"/>
            </a:pPr>
            <a:r>
              <a:rPr lang="en"/>
              <a:t>Operators</a:t>
            </a:r>
            <a:endParaRPr/>
          </a:p>
          <a:p>
            <a:pPr marL="457200" lvl="0" indent="-311150" rtl="0">
              <a:spcBef>
                <a:spcPts val="0"/>
              </a:spcBef>
              <a:spcAft>
                <a:spcPts val="0"/>
              </a:spcAft>
              <a:buSzPts val="1300"/>
              <a:buChar char="-"/>
            </a:pPr>
            <a:r>
              <a:rPr lang="en"/>
              <a:t>Variables</a:t>
            </a:r>
            <a:endParaRPr/>
          </a:p>
          <a:p>
            <a:pPr marL="457200" lvl="0" indent="-311150" rtl="0">
              <a:spcBef>
                <a:spcPts val="0"/>
              </a:spcBef>
              <a:spcAft>
                <a:spcPts val="0"/>
              </a:spcAft>
              <a:buSzPts val="1300"/>
              <a:buChar char="-"/>
            </a:pPr>
            <a:r>
              <a:rPr lang="en"/>
              <a:t>Classroom exercises</a:t>
            </a:r>
            <a:endParaRPr/>
          </a:p>
          <a:p>
            <a:pPr marL="457200" lvl="0" indent="-311150">
              <a:spcBef>
                <a:spcPts val="0"/>
              </a:spcBef>
              <a:spcAft>
                <a:spcPts val="0"/>
              </a:spcAft>
              <a:buSzPts val="1300"/>
              <a:buChar char="-"/>
            </a:pPr>
            <a:r>
              <a:rPr lang="en"/>
              <a:t>Homework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Seeking help</a:t>
            </a:r>
            <a:endParaRPr/>
          </a:p>
        </p:txBody>
      </p:sp>
      <p:sp>
        <p:nvSpPr>
          <p:cNvPr id="111" name="Shape 11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a:t>Resource list ( </a:t>
            </a:r>
            <a:r>
              <a:rPr lang="en" sz="1100">
                <a:solidFill>
                  <a:srgbClr val="000000"/>
                </a:solidFill>
                <a:latin typeface="Arial"/>
                <a:ea typeface="Arial"/>
                <a:cs typeface="Arial"/>
                <a:sym typeface="Arial"/>
              </a:rPr>
              <a:t>Book - Learn Python the hard way ( book as PDF and included exercises </a:t>
            </a:r>
            <a:r>
              <a:rPr lang="en" sz="1100" u="sng">
                <a:solidFill>
                  <a:srgbClr val="1155CC"/>
                </a:solidFill>
                <a:latin typeface="Arial"/>
                <a:ea typeface="Arial"/>
                <a:cs typeface="Arial"/>
                <a:sym typeface="Arial"/>
                <a:hlinkClick r:id="rId3"/>
              </a:rPr>
              <a:t>here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457200" lvl="0" indent="-355600" rtl="0">
              <a:spcBef>
                <a:spcPts val="0"/>
              </a:spcBef>
              <a:spcAft>
                <a:spcPts val="0"/>
              </a:spcAft>
              <a:buSzPts val="2000"/>
              <a:buChar char="-"/>
            </a:pPr>
            <a:r>
              <a:rPr lang="en" sz="1100" u="sng">
                <a:solidFill>
                  <a:srgbClr val="1155CC"/>
                </a:solidFill>
                <a:latin typeface="Arial"/>
                <a:ea typeface="Arial"/>
                <a:cs typeface="Arial"/>
                <a:sym typeface="Arial"/>
                <a:hlinkClick r:id="rId4"/>
              </a:rPr>
              <a:t>https://www.learnpython.org/</a:t>
            </a:r>
            <a:r>
              <a:rPr lang="en" sz="2000"/>
              <a:t> ) </a:t>
            </a:r>
            <a:endParaRPr sz="2000"/>
          </a:p>
          <a:p>
            <a:pPr marL="457200" lvl="0" indent="-355600" rtl="0">
              <a:spcBef>
                <a:spcPts val="0"/>
              </a:spcBef>
              <a:spcAft>
                <a:spcPts val="0"/>
              </a:spcAft>
              <a:buSzPts val="2000"/>
              <a:buChar char="-"/>
            </a:pPr>
            <a:r>
              <a:rPr lang="en" sz="2000"/>
              <a:t>StackOverflow.com</a:t>
            </a:r>
            <a:endParaRPr sz="2000"/>
          </a:p>
          <a:p>
            <a:pPr marL="457200" lvl="0" indent="-355600" rtl="0">
              <a:spcBef>
                <a:spcPts val="0"/>
              </a:spcBef>
              <a:spcAft>
                <a:spcPts val="0"/>
              </a:spcAft>
              <a:buSzPts val="2000"/>
              <a:buChar char="-"/>
            </a:pPr>
            <a:r>
              <a:rPr lang="en" sz="2000"/>
              <a:t>Google </a:t>
            </a:r>
            <a:endParaRPr sz="2000"/>
          </a:p>
          <a:p>
            <a:pPr marL="457200" lvl="0" indent="-355600">
              <a:spcBef>
                <a:spcPts val="0"/>
              </a:spcBef>
              <a:spcAft>
                <a:spcPts val="0"/>
              </a:spcAft>
              <a:buSzPts val="2000"/>
              <a:buChar char="-"/>
            </a:pPr>
            <a:r>
              <a:rPr lang="en" sz="2000"/>
              <a:t>Skills champion(s)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Making use of others hard work</a:t>
            </a:r>
            <a:endParaRPr/>
          </a:p>
        </p:txBody>
      </p:sp>
      <p:sp>
        <p:nvSpPr>
          <p:cNvPr id="117" name="Shape 1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Python has a very large community of users. As such it is relatively easier to get support for any challenges or issues you are having. Below are a few sources that we recommend looking through if you are stuck</a:t>
            </a:r>
            <a:endParaRPr>
              <a:solidFill>
                <a:srgbClr val="000000"/>
              </a:solidFill>
            </a:endParaRPr>
          </a:p>
          <a:p>
            <a:pPr marL="0" lvl="0" indent="0">
              <a:spcBef>
                <a:spcPts val="1600"/>
              </a:spcBef>
              <a:spcAft>
                <a:spcPts val="0"/>
              </a:spcAft>
              <a:buNone/>
            </a:pPr>
            <a:r>
              <a:rPr lang="en" b="1" u="sng">
                <a:solidFill>
                  <a:schemeClr val="hlink"/>
                </a:solidFill>
                <a:hlinkClick r:id="rId3"/>
              </a:rPr>
              <a:t>StackOverflow.com</a:t>
            </a:r>
            <a:r>
              <a:rPr lang="en">
                <a:solidFill>
                  <a:srgbClr val="000000"/>
                </a:solidFill>
              </a:rPr>
              <a:t> - A developers community site, QnA format</a:t>
            </a:r>
            <a:endParaRPr>
              <a:solidFill>
                <a:srgbClr val="000000"/>
              </a:solidFill>
            </a:endParaRPr>
          </a:p>
          <a:p>
            <a:pPr marL="0" lvl="0" indent="0">
              <a:spcBef>
                <a:spcPts val="1600"/>
              </a:spcBef>
              <a:spcAft>
                <a:spcPts val="0"/>
              </a:spcAft>
              <a:buNone/>
            </a:pPr>
            <a:r>
              <a:rPr lang="en" b="1" u="sng">
                <a:solidFill>
                  <a:schemeClr val="hlink"/>
                </a:solidFill>
                <a:hlinkClick r:id="rId4"/>
              </a:rPr>
              <a:t>https://docs.python.org/3/c-api/intro.html</a:t>
            </a:r>
            <a:r>
              <a:rPr lang="en" b="1">
                <a:solidFill>
                  <a:srgbClr val="000000"/>
                </a:solidFill>
              </a:rPr>
              <a:t> </a:t>
            </a:r>
            <a:r>
              <a:rPr lang="en">
                <a:solidFill>
                  <a:srgbClr val="000000"/>
                </a:solidFill>
              </a:rPr>
              <a:t>- Python documentation - documents all the core python functionality</a:t>
            </a:r>
            <a:endParaRPr>
              <a:solidFill>
                <a:srgbClr val="000000"/>
              </a:solidFill>
            </a:endParaRPr>
          </a:p>
          <a:p>
            <a:pPr marL="0" lvl="0" indent="0">
              <a:spcBef>
                <a:spcPts val="1600"/>
              </a:spcBef>
              <a:spcAft>
                <a:spcPts val="1600"/>
              </a:spcAft>
              <a:buNone/>
            </a:pPr>
            <a:r>
              <a:rPr lang="en" u="sng">
                <a:solidFill>
                  <a:schemeClr val="hlink"/>
                </a:solidFill>
                <a:hlinkClick r:id="rId5"/>
              </a:rPr>
              <a:t>https://www.learnpython.org/</a:t>
            </a:r>
            <a:r>
              <a:rPr lang="en">
                <a:solidFill>
                  <a:srgbClr val="000000"/>
                </a:solidFill>
              </a:rPr>
              <a:t> - Python Tutorial</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Proposed philosophy of these sessions</a:t>
            </a:r>
            <a:endParaRPr/>
          </a:p>
        </p:txBody>
      </p:sp>
      <p:sp>
        <p:nvSpPr>
          <p:cNvPr id="123" name="Shape 123"/>
          <p:cNvSpPr txBox="1">
            <a:spLocks noGrp="1"/>
          </p:cNvSpPr>
          <p:nvPr>
            <p:ph type="body" idx="1"/>
          </p:nvPr>
        </p:nvSpPr>
        <p:spPr>
          <a:xfrm>
            <a:off x="729450" y="2078875"/>
            <a:ext cx="7688700" cy="27147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Self Driving - You will be doing the exercises rather than watching us do them </a:t>
            </a:r>
            <a:br>
              <a:rPr lang="en"/>
            </a:br>
            <a:endParaRPr/>
          </a:p>
          <a:p>
            <a:pPr marL="457200" lvl="0" indent="-311150" rtl="0">
              <a:spcBef>
                <a:spcPts val="0"/>
              </a:spcBef>
              <a:spcAft>
                <a:spcPts val="0"/>
              </a:spcAft>
              <a:buSzPts val="1300"/>
              <a:buChar char="-"/>
            </a:pPr>
            <a:r>
              <a:rPr lang="en"/>
              <a:t>Prep-work is absolutely critical , please come prepared </a:t>
            </a:r>
            <a:br>
              <a:rPr lang="en"/>
            </a:br>
            <a:endParaRPr/>
          </a:p>
          <a:p>
            <a:pPr marL="457200" lvl="0" indent="-311150">
              <a:spcBef>
                <a:spcPts val="0"/>
              </a:spcBef>
              <a:spcAft>
                <a:spcPts val="0"/>
              </a:spcAft>
              <a:buSzPts val="1300"/>
              <a:buChar char="-"/>
            </a:pPr>
            <a:r>
              <a:rPr lang="en"/>
              <a:t>We will not always supply worked examples or details on how to solve the exercises. One of the key skills for anyone doing coding is to be able to search for and make use of others experience. We will give you enough detail to lead you in the right direction and recommend a few reputable sources to help you out. </a:t>
            </a:r>
            <a:br>
              <a:rPr lang="en"/>
            </a:br>
            <a:r>
              <a:rPr lang="en"/>
              <a:t>However if you do get stuck, speak up. Discuss it with others and see if you can solve it together and if need be the skills champions are also there to assist.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Fork out here for big vs small exercises </a:t>
            </a:r>
            <a:endParaRPr/>
          </a:p>
        </p:txBody>
      </p:sp>
      <p:sp>
        <p:nvSpPr>
          <p:cNvPr id="129" name="Shape 1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want to cater for everyone’s pace </a:t>
            </a:r>
            <a:endParaRPr/>
          </a:p>
          <a:p>
            <a:pPr marL="0" lvl="0" indent="0">
              <a:spcBef>
                <a:spcPts val="1600"/>
              </a:spcBef>
              <a:spcAft>
                <a:spcPts val="0"/>
              </a:spcAft>
              <a:buNone/>
            </a:pPr>
            <a:r>
              <a:rPr lang="en"/>
              <a:t>Two types of exercises -</a:t>
            </a:r>
            <a:endParaRPr/>
          </a:p>
          <a:p>
            <a:pPr marL="457200" lvl="0" indent="-311150" rtl="0">
              <a:spcBef>
                <a:spcPts val="1600"/>
              </a:spcBef>
              <a:spcAft>
                <a:spcPts val="0"/>
              </a:spcAft>
              <a:buSzPts val="1300"/>
              <a:buAutoNum type="alphaLcParenR"/>
            </a:pPr>
            <a:r>
              <a:rPr lang="en"/>
              <a:t>Small , building blocks </a:t>
            </a:r>
            <a:endParaRPr/>
          </a:p>
          <a:p>
            <a:pPr marL="457200" lvl="0" indent="-311150" rtl="0">
              <a:spcBef>
                <a:spcPts val="0"/>
              </a:spcBef>
              <a:spcAft>
                <a:spcPts val="0"/>
              </a:spcAft>
              <a:buSzPts val="1300"/>
              <a:buAutoNum type="alphaLcParenR"/>
            </a:pPr>
            <a:r>
              <a:rPr lang="en"/>
              <a:t>Big , putting several concepts together in 1 exercise </a:t>
            </a:r>
            <a:endParaRPr/>
          </a:p>
          <a:p>
            <a:pPr marL="457200" lvl="0" indent="-311150">
              <a:spcBef>
                <a:spcPts val="0"/>
              </a:spcBef>
              <a:spcAft>
                <a:spcPts val="0"/>
              </a:spcAft>
              <a:buSzPts val="1300"/>
              <a:buAutoNum type="alphaLcParenR"/>
            </a:pPr>
            <a:r>
              <a:rPr lang="en"/>
              <a:t>If you are already comfortable with using python in terms of printing,operators and variables you can skip to the bigger exercise now on slide 14 if you like. You may also want to attempt the extension exercises.</a:t>
            </a:r>
            <a:endParaRPr/>
          </a:p>
          <a:p>
            <a:pPr marL="0" lvl="0" indent="0">
              <a:spcBef>
                <a:spcPts val="1600"/>
              </a:spcBef>
              <a:spcAft>
                <a:spcPts val="160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 Hello World</a:t>
            </a:r>
            <a:endParaRPr/>
          </a:p>
        </p:txBody>
      </p:sp>
      <p:sp>
        <p:nvSpPr>
          <p:cNvPr id="135" name="Shape 1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Using IDE print a message on console output</a:t>
            </a:r>
            <a:endParaRPr sz="1800"/>
          </a:p>
          <a:p>
            <a:pPr marL="0" lvl="0" indent="0" rtl="0">
              <a:spcBef>
                <a:spcPts val="1600"/>
              </a:spcBef>
              <a:spcAft>
                <a:spcPts val="0"/>
              </a:spcAft>
              <a:buNone/>
            </a:pPr>
            <a:r>
              <a:rPr lang="en" sz="1800"/>
              <a:t>	print(“Hello World”)</a:t>
            </a:r>
            <a:endParaRPr sz="1800"/>
          </a:p>
          <a:p>
            <a:pPr marL="457200" lvl="0" indent="-342900" rtl="0">
              <a:spcBef>
                <a:spcPts val="1600"/>
              </a:spcBef>
              <a:spcAft>
                <a:spcPts val="0"/>
              </a:spcAft>
              <a:buSzPts val="1800"/>
              <a:buChar char="●"/>
            </a:pPr>
            <a:r>
              <a:rPr lang="en" sz="1800"/>
              <a:t>Do the same using the Python shell</a:t>
            </a:r>
            <a:endParaRPr sz="1800"/>
          </a:p>
          <a:p>
            <a:pPr marL="0" lvl="0" indent="0" rtl="0">
              <a:spcBef>
                <a:spcPts val="1600"/>
              </a:spcBef>
              <a:spcAft>
                <a:spcPts val="0"/>
              </a:spcAft>
              <a:buNone/>
            </a:pPr>
            <a:endParaRPr sz="1800"/>
          </a:p>
          <a:p>
            <a:pPr marL="457200" lvl="0" indent="-342900">
              <a:spcBef>
                <a:spcPts val="1600"/>
              </a:spcBef>
              <a:spcAft>
                <a:spcPts val="0"/>
              </a:spcAft>
              <a:buSzPts val="1800"/>
              <a:buChar char="●"/>
            </a:pPr>
            <a:r>
              <a:rPr lang="en" sz="1800"/>
              <a:t>Run the file now from the command line</a:t>
            </a:r>
            <a:endParaRPr sz="18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828</Words>
  <Application>Microsoft Office PowerPoint</Application>
  <PresentationFormat>On-screen Show (16:9)</PresentationFormat>
  <Paragraphs>94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Raleway</vt:lpstr>
      <vt:lpstr>Lato</vt:lpstr>
      <vt:lpstr>Courier New</vt:lpstr>
      <vt:lpstr>Arial</vt:lpstr>
      <vt:lpstr>Georgia</vt:lpstr>
      <vt:lpstr>Streamline</vt:lpstr>
      <vt:lpstr>Intro to Python - 6th Dec,2017</vt:lpstr>
      <vt:lpstr>Target for Python modules</vt:lpstr>
      <vt:lpstr>What is Python</vt:lpstr>
      <vt:lpstr>Learning outcomes</vt:lpstr>
      <vt:lpstr>Seeking help</vt:lpstr>
      <vt:lpstr>Making use of others hard work</vt:lpstr>
      <vt:lpstr>Proposed philosophy of these sessions</vt:lpstr>
      <vt:lpstr>Fork out here for big vs small exercises </vt:lpstr>
      <vt:lpstr>Exercise - Hello World</vt:lpstr>
      <vt:lpstr> Exercise - Operators</vt:lpstr>
      <vt:lpstr>Variables</vt:lpstr>
      <vt:lpstr>Debugging</vt:lpstr>
      <vt:lpstr>Validate Names Exercise</vt:lpstr>
      <vt:lpstr>Validate Names - Expected Output</vt:lpstr>
      <vt:lpstr>Extension Exercises</vt:lpstr>
      <vt:lpstr>Pre-reading for upcoming module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Python - 6th Dec,2017</dc:title>
  <cp:lastModifiedBy>Microsoft account</cp:lastModifiedBy>
  <cp:revision>1</cp:revision>
  <dcterms:modified xsi:type="dcterms:W3CDTF">2018-01-23T08:48:20Z</dcterms:modified>
</cp:coreProperties>
</file>