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4" r:id="rId4"/>
    <p:sldId id="263" r:id="rId5"/>
    <p:sldId id="262" r:id="rId6"/>
    <p:sldId id="261" r:id="rId7"/>
    <p:sldId id="259" r:id="rId8"/>
    <p:sldId id="265" r:id="rId9"/>
    <p:sldId id="266" r:id="rId10"/>
    <p:sldId id="269" r:id="rId11"/>
    <p:sldId id="268" r:id="rId12"/>
    <p:sldId id="267"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5" r:id="rId26"/>
    <p:sldId id="286" r:id="rId27"/>
    <p:sldId id="287" r:id="rId28"/>
    <p:sldId id="288" r:id="rId29"/>
    <p:sldId id="289" r:id="rId30"/>
    <p:sldId id="291" r:id="rId31"/>
    <p:sldId id="290" r:id="rId32"/>
    <p:sldId id="292" r:id="rId33"/>
    <p:sldId id="293" r:id="rId34"/>
    <p:sldId id="294" r:id="rId35"/>
    <p:sldId id="283" r:id="rId36"/>
    <p:sldId id="295" r:id="rId37"/>
    <p:sldId id="296" r:id="rId38"/>
    <p:sldId id="297" r:id="rId39"/>
    <p:sldId id="298" r:id="rId40"/>
    <p:sldId id="299" r:id="rId41"/>
    <p:sldId id="300" r:id="rId42"/>
    <p:sldId id="301" r:id="rId43"/>
    <p:sldId id="284" r:id="rId44"/>
    <p:sldId id="302" r:id="rId4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16E73-F8D3-4895-A4D1-97DE8EAE446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9F5C293-8E25-4A38-AECA-70F5C1016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15B3506-A4B3-439B-B3A7-C97CE1651F3D}"/>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5" name="Fußzeilenplatzhalter 4">
            <a:extLst>
              <a:ext uri="{FF2B5EF4-FFF2-40B4-BE49-F238E27FC236}">
                <a16:creationId xmlns:a16="http://schemas.microsoft.com/office/drawing/2014/main" id="{D2D29287-492A-422B-9A3E-89D95A8CD8F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C20A54-CAB3-45C9-A673-EB68E8A461CA}"/>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251587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DD2DE8-379A-46F8-B9B5-C600E60B16C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F4D6D3D-7C4D-4C78-9778-B9B97DFAA3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C6711A-0B83-4D1A-9E66-4C1E8446589B}"/>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5" name="Fußzeilenplatzhalter 4">
            <a:extLst>
              <a:ext uri="{FF2B5EF4-FFF2-40B4-BE49-F238E27FC236}">
                <a16:creationId xmlns:a16="http://schemas.microsoft.com/office/drawing/2014/main" id="{9EB4210B-3824-40E4-AD77-7891C6D84E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A7F50F0-3B3B-43FC-B5D5-E1786A317A96}"/>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125815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26776F6-3228-4ABE-9451-74B6F13A9DA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7AE8B3F-E204-498B-ACFE-8D7904531B3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445D923-2BC9-4876-9F28-58042EC17F41}"/>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5" name="Fußzeilenplatzhalter 4">
            <a:extLst>
              <a:ext uri="{FF2B5EF4-FFF2-40B4-BE49-F238E27FC236}">
                <a16:creationId xmlns:a16="http://schemas.microsoft.com/office/drawing/2014/main" id="{0EA95F21-21F7-43C0-BA7F-DCBDEE7FF7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9123B16-5899-45AC-9907-4AE698E5EDFB}"/>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361438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0D103-0BF8-4D08-B89E-1086FB04E6C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1EAF700-A9AB-485E-8E9D-C3F093E86C7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0F0B58B-6D73-4201-BEBC-51FF30016B07}"/>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5" name="Fußzeilenplatzhalter 4">
            <a:extLst>
              <a:ext uri="{FF2B5EF4-FFF2-40B4-BE49-F238E27FC236}">
                <a16:creationId xmlns:a16="http://schemas.microsoft.com/office/drawing/2014/main" id="{2E1ACB31-C336-420D-8995-3981C5AC99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F32193-1393-41BD-B1D3-1409BC8C5A76}"/>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270784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AF2CCD-EC5B-442C-B5FA-B5480DDCC52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0790EA7-B60D-4C48-9C4A-78EE5CE64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B32F188-064E-4E14-8949-028F118F980E}"/>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5" name="Fußzeilenplatzhalter 4">
            <a:extLst>
              <a:ext uri="{FF2B5EF4-FFF2-40B4-BE49-F238E27FC236}">
                <a16:creationId xmlns:a16="http://schemas.microsoft.com/office/drawing/2014/main" id="{650D33D0-944D-44E6-B831-8122B8690D9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80EC80F-B982-47F3-8A94-01122F3ACC20}"/>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24754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691536-322E-47DC-8700-EE9D1D56E84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7CBBD6B-6D3F-42AD-A981-E24B74DBEBC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E5B195A-2E05-4DE3-AB34-DBC80DC5035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8C716AA-59A0-4F1B-A5FC-097CCAC1328A}"/>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6" name="Fußzeilenplatzhalter 5">
            <a:extLst>
              <a:ext uri="{FF2B5EF4-FFF2-40B4-BE49-F238E27FC236}">
                <a16:creationId xmlns:a16="http://schemas.microsoft.com/office/drawing/2014/main" id="{B468A379-E421-450E-9F47-A4090B09A5F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C2F015A-1CEB-47D2-84DD-3A126BDA30BB}"/>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373873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0E72E0-C2AE-41C2-9AF4-90AC7CE31AE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F6E2CF9-0633-4BE5-8CC8-176C11102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780D830-7879-4A39-B449-EC07F0B0729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C58C6DE-BD79-48D1-94A5-C9833F42C9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A415779-5790-4C03-B751-109D3F470E2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74BABF2-2FC0-4E40-BA38-F472F976CC23}"/>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8" name="Fußzeilenplatzhalter 7">
            <a:extLst>
              <a:ext uri="{FF2B5EF4-FFF2-40B4-BE49-F238E27FC236}">
                <a16:creationId xmlns:a16="http://schemas.microsoft.com/office/drawing/2014/main" id="{29C3A89B-236C-4E39-800C-FF025A176A5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4AEF035-8FAD-4DC9-BFBE-C730C651084F}"/>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279275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1D74D-D62E-4F5D-98E2-6C3D6936301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A9C40E7-1EDA-45F1-8101-65F14C54B0D5}"/>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4" name="Fußzeilenplatzhalter 3">
            <a:extLst>
              <a:ext uri="{FF2B5EF4-FFF2-40B4-BE49-F238E27FC236}">
                <a16:creationId xmlns:a16="http://schemas.microsoft.com/office/drawing/2014/main" id="{A6BCFD15-F3D9-45EB-A448-C107321235F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0B8B672-CAFC-48E7-B6B7-ECE3F609A14D}"/>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319966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3EF68FF-C37E-48CB-8E40-3962BB03A762}"/>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3" name="Fußzeilenplatzhalter 2">
            <a:extLst>
              <a:ext uri="{FF2B5EF4-FFF2-40B4-BE49-F238E27FC236}">
                <a16:creationId xmlns:a16="http://schemas.microsoft.com/office/drawing/2014/main" id="{F973B507-EAF5-49EA-BCB6-E139A804223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FB86FB1-D965-40B3-A314-91CAC0869814}"/>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422775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772B25-26CC-4B73-AB41-FBEAA302B38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7569A56-C330-41F0-BB79-DE41D8DCE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E8AE15B-F5F9-4A22-8E12-C5B55ABD4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26E09C0-08D7-443B-B7B1-133372FB06C8}"/>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6" name="Fußzeilenplatzhalter 5">
            <a:extLst>
              <a:ext uri="{FF2B5EF4-FFF2-40B4-BE49-F238E27FC236}">
                <a16:creationId xmlns:a16="http://schemas.microsoft.com/office/drawing/2014/main" id="{C0771196-E23C-4A72-A954-C6EAD060A49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1963AAC-AFB1-4C83-B204-46AD02F1CE00}"/>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18085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834B57-FE2A-4491-923A-87D05E53220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732C3A7-7738-4FB6-A9FD-EA6BA86E7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DD56FAA-91E4-4E45-9C9A-E6C541DC4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C16FC42-A04E-407E-B934-A032C9826E65}"/>
              </a:ext>
            </a:extLst>
          </p:cNvPr>
          <p:cNvSpPr>
            <a:spLocks noGrp="1"/>
          </p:cNvSpPr>
          <p:nvPr>
            <p:ph type="dt" sz="half" idx="10"/>
          </p:nvPr>
        </p:nvSpPr>
        <p:spPr/>
        <p:txBody>
          <a:bodyPr/>
          <a:lstStyle/>
          <a:p>
            <a:fld id="{D795BFD8-1EC6-4155-8E56-C03A931277F1}" type="datetimeFigureOut">
              <a:rPr lang="de-DE" smtClean="0"/>
              <a:t>30.10.2019</a:t>
            </a:fld>
            <a:endParaRPr lang="de-DE"/>
          </a:p>
        </p:txBody>
      </p:sp>
      <p:sp>
        <p:nvSpPr>
          <p:cNvPr id="6" name="Fußzeilenplatzhalter 5">
            <a:extLst>
              <a:ext uri="{FF2B5EF4-FFF2-40B4-BE49-F238E27FC236}">
                <a16:creationId xmlns:a16="http://schemas.microsoft.com/office/drawing/2014/main" id="{DA0506D7-F6F9-4D36-8657-6F467A8B883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20CA28B-521E-4C74-81F3-6760D90AEFA3}"/>
              </a:ext>
            </a:extLst>
          </p:cNvPr>
          <p:cNvSpPr>
            <a:spLocks noGrp="1"/>
          </p:cNvSpPr>
          <p:nvPr>
            <p:ph type="sldNum" sz="quarter" idx="12"/>
          </p:nvPr>
        </p:nvSpPr>
        <p:spPr/>
        <p:txBody>
          <a:bodyPr/>
          <a:lstStyle/>
          <a:p>
            <a:fld id="{EA8055D7-5930-4603-84BD-9582274FF4FC}" type="slidenum">
              <a:rPr lang="de-DE" smtClean="0"/>
              <a:t>‹Nr.›</a:t>
            </a:fld>
            <a:endParaRPr lang="de-DE"/>
          </a:p>
        </p:txBody>
      </p:sp>
    </p:spTree>
    <p:extLst>
      <p:ext uri="{BB962C8B-B14F-4D97-AF65-F5344CB8AC3E}">
        <p14:creationId xmlns:p14="http://schemas.microsoft.com/office/powerpoint/2010/main" val="256410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809C3AE-B5FE-4EA0-8940-29D493786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C166C5E-28AA-4CE7-A9C4-EBD0E7755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9DB8439-5E8C-444B-B640-D84C45BDE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5BFD8-1EC6-4155-8E56-C03A931277F1}" type="datetimeFigureOut">
              <a:rPr lang="de-DE" smtClean="0"/>
              <a:t>30.10.2019</a:t>
            </a:fld>
            <a:endParaRPr lang="de-DE"/>
          </a:p>
        </p:txBody>
      </p:sp>
      <p:sp>
        <p:nvSpPr>
          <p:cNvPr id="5" name="Fußzeilenplatzhalter 4">
            <a:extLst>
              <a:ext uri="{FF2B5EF4-FFF2-40B4-BE49-F238E27FC236}">
                <a16:creationId xmlns:a16="http://schemas.microsoft.com/office/drawing/2014/main" id="{BCE40DBA-D233-44EA-A07A-00FEEDA40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90CDDAD-F1DC-4636-8CFE-3B397E7EA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055D7-5930-4603-84BD-9582274FF4FC}" type="slidenum">
              <a:rPr lang="de-DE" smtClean="0"/>
              <a:t>‹Nr.›</a:t>
            </a:fld>
            <a:endParaRPr lang="de-DE"/>
          </a:p>
        </p:txBody>
      </p:sp>
    </p:spTree>
    <p:extLst>
      <p:ext uri="{BB962C8B-B14F-4D97-AF65-F5344CB8AC3E}">
        <p14:creationId xmlns:p14="http://schemas.microsoft.com/office/powerpoint/2010/main" val="211365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93C852-BD63-44F9-A8E9-C8DF43C1740E}"/>
              </a:ext>
            </a:extLst>
          </p:cNvPr>
          <p:cNvSpPr>
            <a:spLocks noGrp="1"/>
          </p:cNvSpPr>
          <p:nvPr>
            <p:ph type="ctrTitle"/>
          </p:nvPr>
        </p:nvSpPr>
        <p:spPr/>
        <p:txBody>
          <a:bodyPr/>
          <a:lstStyle/>
          <a:p>
            <a:r>
              <a:rPr lang="de-DE" dirty="0"/>
              <a:t>Betriebssysteme </a:t>
            </a:r>
            <a:r>
              <a:rPr lang="de-DE" dirty="0" err="1"/>
              <a:t>Tutrorium</a:t>
            </a:r>
            <a:br>
              <a:rPr lang="de-DE" dirty="0"/>
            </a:br>
            <a:r>
              <a:rPr lang="de-DE" dirty="0"/>
              <a:t>Gruppe 08</a:t>
            </a:r>
          </a:p>
        </p:txBody>
      </p:sp>
      <p:sp>
        <p:nvSpPr>
          <p:cNvPr id="3" name="Untertitel 2">
            <a:extLst>
              <a:ext uri="{FF2B5EF4-FFF2-40B4-BE49-F238E27FC236}">
                <a16:creationId xmlns:a16="http://schemas.microsoft.com/office/drawing/2014/main" id="{CABCC91B-1532-41CB-97C9-6B93F99A154C}"/>
              </a:ext>
            </a:extLst>
          </p:cNvPr>
          <p:cNvSpPr>
            <a:spLocks noGrp="1"/>
          </p:cNvSpPr>
          <p:nvPr>
            <p:ph type="subTitle" idx="1"/>
          </p:nvPr>
        </p:nvSpPr>
        <p:spPr/>
        <p:txBody>
          <a:bodyPr/>
          <a:lstStyle/>
          <a:p>
            <a:r>
              <a:rPr lang="de-DE" dirty="0"/>
              <a:t>Julian Hager</a:t>
            </a:r>
          </a:p>
          <a:p>
            <a:r>
              <a:rPr lang="de-DE" dirty="0"/>
              <a:t>31.10.2019</a:t>
            </a:r>
          </a:p>
        </p:txBody>
      </p:sp>
    </p:spTree>
    <p:extLst>
      <p:ext uri="{BB962C8B-B14F-4D97-AF65-F5344CB8AC3E}">
        <p14:creationId xmlns:p14="http://schemas.microsoft.com/office/powerpoint/2010/main" val="416238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c) Welche grundsätzlichen Arten der Parameterübergabe gibt es?</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330511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c) Welche grundsätzlichen Arten der Parameterübergabe gibt es?</a:t>
            </a:r>
          </a:p>
          <a:p>
            <a:pPr marL="0" indent="0">
              <a:buNone/>
            </a:pPr>
            <a:endParaRPr lang="de-DE" dirty="0"/>
          </a:p>
          <a:p>
            <a:pPr marL="0" indent="0">
              <a:buNone/>
            </a:pPr>
            <a:r>
              <a:rPr lang="de-DE" dirty="0"/>
              <a:t>Call </a:t>
            </a:r>
            <a:r>
              <a:rPr lang="de-DE" dirty="0" err="1"/>
              <a:t>by</a:t>
            </a:r>
            <a:r>
              <a:rPr lang="de-DE" dirty="0"/>
              <a:t> </a:t>
            </a:r>
            <a:r>
              <a:rPr lang="de-DE" dirty="0" err="1"/>
              <a:t>value</a:t>
            </a:r>
            <a:endParaRPr lang="de-DE" dirty="0"/>
          </a:p>
          <a:p>
            <a:pPr marL="0" indent="0">
              <a:buNone/>
            </a:pPr>
            <a:endParaRPr lang="de-DE" dirty="0"/>
          </a:p>
          <a:p>
            <a:pPr marL="0" indent="0">
              <a:buNone/>
            </a:pPr>
            <a:r>
              <a:rPr lang="de-DE" dirty="0"/>
              <a:t>Call </a:t>
            </a:r>
            <a:r>
              <a:rPr lang="de-DE" dirty="0" err="1"/>
              <a:t>by</a:t>
            </a:r>
            <a:r>
              <a:rPr lang="de-DE" dirty="0"/>
              <a:t> </a:t>
            </a:r>
            <a:r>
              <a:rPr lang="de-DE" dirty="0" err="1"/>
              <a:t>reference</a:t>
            </a:r>
            <a:endParaRPr lang="de-DE" dirty="0"/>
          </a:p>
        </p:txBody>
      </p:sp>
    </p:spTree>
    <p:extLst>
      <p:ext uri="{BB962C8B-B14F-4D97-AF65-F5344CB8AC3E}">
        <p14:creationId xmlns:p14="http://schemas.microsoft.com/office/powerpoint/2010/main" val="392360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d) Wie werden Sprünge innerhalb eines Programms technisch realisiert?</a:t>
            </a:r>
          </a:p>
        </p:txBody>
      </p:sp>
    </p:spTree>
    <p:extLst>
      <p:ext uri="{BB962C8B-B14F-4D97-AF65-F5344CB8AC3E}">
        <p14:creationId xmlns:p14="http://schemas.microsoft.com/office/powerpoint/2010/main" val="114787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d) Wie werden Sprünge innerhalb eines Programms technisch realisiert?</a:t>
            </a:r>
          </a:p>
          <a:p>
            <a:pPr marL="0" indent="0">
              <a:buNone/>
            </a:pPr>
            <a:endParaRPr lang="de-DE" dirty="0"/>
          </a:p>
          <a:p>
            <a:pPr marL="0" indent="0">
              <a:buNone/>
            </a:pPr>
            <a:r>
              <a:rPr lang="de-DE" dirty="0"/>
              <a:t>Das Statusregister PC (</a:t>
            </a:r>
            <a:r>
              <a:rPr lang="de-DE" dirty="0" err="1"/>
              <a:t>Program</a:t>
            </a:r>
            <a:r>
              <a:rPr lang="de-DE" dirty="0"/>
              <a:t> Counter, Programmzähler) der CPU enthält die Adresse der Speicherzelle des nächsten auszuführenden Befehls.</a:t>
            </a:r>
          </a:p>
          <a:p>
            <a:pPr marL="0" indent="0">
              <a:buNone/>
            </a:pPr>
            <a:r>
              <a:rPr lang="de-DE" dirty="0"/>
              <a:t>Ein Sprungbefehl überschreibt diesen Wert durch eine neue Adresse.</a:t>
            </a:r>
          </a:p>
        </p:txBody>
      </p:sp>
    </p:spTree>
    <p:extLst>
      <p:ext uri="{BB962C8B-B14F-4D97-AF65-F5344CB8AC3E}">
        <p14:creationId xmlns:p14="http://schemas.microsoft.com/office/powerpoint/2010/main" val="371518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 Was ist der wesentliche Unterschied zwischen Sprüngen, die mit den Befehlen JMP und CALL eingeleitet werden?</a:t>
            </a:r>
          </a:p>
        </p:txBody>
      </p:sp>
    </p:spTree>
    <p:extLst>
      <p:ext uri="{BB962C8B-B14F-4D97-AF65-F5344CB8AC3E}">
        <p14:creationId xmlns:p14="http://schemas.microsoft.com/office/powerpoint/2010/main" val="388348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 Was ist der wesentliche Unterschied zwischen Sprüngen, die mit den Befehlen JMP und CALL eingeleitet werden?</a:t>
            </a:r>
          </a:p>
          <a:p>
            <a:pPr marL="0" indent="0">
              <a:buNone/>
            </a:pPr>
            <a:endParaRPr lang="de-DE" dirty="0"/>
          </a:p>
          <a:p>
            <a:pPr marL="0" indent="0">
              <a:buNone/>
            </a:pPr>
            <a:r>
              <a:rPr lang="de-DE" dirty="0"/>
              <a:t>JMP: Es wird der Inhalt des Statusregisters PC überschrieben. </a:t>
            </a:r>
          </a:p>
          <a:p>
            <a:pPr marL="0" indent="0">
              <a:buNone/>
            </a:pPr>
            <a:endParaRPr lang="de-DE" dirty="0"/>
          </a:p>
          <a:p>
            <a:pPr marL="0" indent="0">
              <a:buNone/>
            </a:pPr>
            <a:r>
              <a:rPr lang="de-DE" dirty="0"/>
              <a:t>CALL: Der Inhalt des Statusregisters wird vor dem Überschreiben gesichert um später als Rücksprungadresse dienen zu können.</a:t>
            </a:r>
          </a:p>
        </p:txBody>
      </p:sp>
    </p:spTree>
    <p:extLst>
      <p:ext uri="{BB962C8B-B14F-4D97-AF65-F5344CB8AC3E}">
        <p14:creationId xmlns:p14="http://schemas.microsoft.com/office/powerpoint/2010/main" val="390955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 Welche zwei wesentlichen Möglichkeiten gibt es, den RET-Befehl zu implementieren und woraus ergeben sie sich?</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65394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 Welche zwei wesentlichen Möglichkeiten gibt es, den RET-Befehl zu implementieren und woraus ergeben sie sich?</a:t>
            </a:r>
          </a:p>
          <a:p>
            <a:pPr marL="0" indent="0">
              <a:buNone/>
            </a:pPr>
            <a:endParaRPr lang="de-DE" dirty="0"/>
          </a:p>
          <a:p>
            <a:pPr marL="0" indent="0">
              <a:buNone/>
            </a:pPr>
            <a:r>
              <a:rPr lang="de-DE" dirty="0"/>
              <a:t>Je nach Implementierung des CALL-Befehls:</a:t>
            </a:r>
          </a:p>
          <a:p>
            <a:pPr marL="0" indent="0">
              <a:buNone/>
            </a:pPr>
            <a:r>
              <a:rPr lang="de-DE" b="1" dirty="0"/>
              <a:t>- </a:t>
            </a:r>
            <a:r>
              <a:rPr lang="de-DE" dirty="0"/>
              <a:t>Rückkehradresse wird in einem speziellen </a:t>
            </a:r>
            <a:r>
              <a:rPr lang="de-DE" u="sng" dirty="0"/>
              <a:t>Register</a:t>
            </a:r>
            <a:r>
              <a:rPr lang="de-DE" dirty="0"/>
              <a:t> (RA) gesichert</a:t>
            </a:r>
          </a:p>
          <a:p>
            <a:pPr marL="0" indent="0">
              <a:buNone/>
            </a:pPr>
            <a:r>
              <a:rPr lang="de-DE" dirty="0"/>
              <a:t>	&gt; RET überschreibt das Statusregister PC mit dem Inhalt des RA-	Registers.</a:t>
            </a:r>
          </a:p>
          <a:p>
            <a:pPr marL="0" indent="0">
              <a:buNone/>
            </a:pPr>
            <a:r>
              <a:rPr lang="de-DE" b="1" dirty="0"/>
              <a:t>- </a:t>
            </a:r>
            <a:r>
              <a:rPr lang="de-DE" dirty="0"/>
              <a:t>Rückkehradresse wird auf dem </a:t>
            </a:r>
            <a:r>
              <a:rPr lang="de-DE" u="sng" dirty="0"/>
              <a:t>Stack</a:t>
            </a:r>
            <a:r>
              <a:rPr lang="de-DE" dirty="0"/>
              <a:t> abgelegt</a:t>
            </a:r>
          </a:p>
          <a:p>
            <a:pPr marL="0" indent="0">
              <a:buNone/>
            </a:pPr>
            <a:r>
              <a:rPr lang="de-DE" dirty="0"/>
              <a:t>	&gt; RET holt das oberste Element vom Stack und schreibt den Inhalt in 	das PC-Register.</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93587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5</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Einfachauswahl Aufgabe</a:t>
            </a:r>
          </a:p>
          <a:p>
            <a:pPr marL="0" indent="0">
              <a:buNone/>
            </a:pPr>
            <a:endParaRPr lang="de-DE" dirty="0"/>
          </a:p>
          <a:p>
            <a:pPr marL="0" indent="0">
              <a:buNone/>
            </a:pPr>
            <a:endParaRPr lang="de-DE" dirty="0"/>
          </a:p>
        </p:txBody>
      </p:sp>
      <p:pic>
        <p:nvPicPr>
          <p:cNvPr id="5" name="Grafik 4">
            <a:extLst>
              <a:ext uri="{FF2B5EF4-FFF2-40B4-BE49-F238E27FC236}">
                <a16:creationId xmlns:a16="http://schemas.microsoft.com/office/drawing/2014/main" id="{5FEFD623-5A1A-4EEA-A6E8-F279C0BB4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58" y="1962468"/>
            <a:ext cx="10826283" cy="4738688"/>
          </a:xfrm>
          <a:prstGeom prst="rect">
            <a:avLst/>
          </a:prstGeom>
        </p:spPr>
      </p:pic>
    </p:spTree>
    <p:extLst>
      <p:ext uri="{BB962C8B-B14F-4D97-AF65-F5344CB8AC3E}">
        <p14:creationId xmlns:p14="http://schemas.microsoft.com/office/powerpoint/2010/main" val="2987983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5</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Einfachauswahl Aufgabe</a:t>
            </a:r>
          </a:p>
          <a:p>
            <a:pPr marL="0" indent="0">
              <a:buNone/>
            </a:pPr>
            <a:endParaRPr lang="de-DE" dirty="0"/>
          </a:p>
          <a:p>
            <a:pPr marL="0" indent="0">
              <a:buNone/>
            </a:pPr>
            <a:endParaRPr lang="de-DE" dirty="0"/>
          </a:p>
        </p:txBody>
      </p:sp>
      <p:pic>
        <p:nvPicPr>
          <p:cNvPr id="5" name="Grafik 4">
            <a:extLst>
              <a:ext uri="{FF2B5EF4-FFF2-40B4-BE49-F238E27FC236}">
                <a16:creationId xmlns:a16="http://schemas.microsoft.com/office/drawing/2014/main" id="{5FEFD623-5A1A-4EEA-A6E8-F279C0BB4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58" y="1962468"/>
            <a:ext cx="10826283" cy="4738688"/>
          </a:xfrm>
          <a:prstGeom prst="rect">
            <a:avLst/>
          </a:prstGeom>
        </p:spPr>
      </p:pic>
      <p:sp>
        <p:nvSpPr>
          <p:cNvPr id="4" name="Kreis: nicht ausgefüllt 3">
            <a:extLst>
              <a:ext uri="{FF2B5EF4-FFF2-40B4-BE49-F238E27FC236}">
                <a16:creationId xmlns:a16="http://schemas.microsoft.com/office/drawing/2014/main" id="{035192A4-7C79-407B-A7ED-4DA47C7A0EF7}"/>
              </a:ext>
            </a:extLst>
          </p:cNvPr>
          <p:cNvSpPr/>
          <p:nvPr/>
        </p:nvSpPr>
        <p:spPr>
          <a:xfrm>
            <a:off x="8886825" y="22860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27602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lstStyle/>
          <a:p>
            <a:pPr marL="514350" indent="-514350">
              <a:buAutoNum type="alphaLcParenR"/>
            </a:pPr>
            <a:r>
              <a:rPr lang="de-DE" dirty="0"/>
              <a:t>Nennen Sie zwei Nachteile, die sich ergeben, wenn ein Programmierer ausschließlich offene Unterprogramme verwendet.</a:t>
            </a:r>
          </a:p>
        </p:txBody>
      </p:sp>
    </p:spTree>
    <p:extLst>
      <p:ext uri="{BB962C8B-B14F-4D97-AF65-F5344CB8AC3E}">
        <p14:creationId xmlns:p14="http://schemas.microsoft.com/office/powerpoint/2010/main" val="66377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5</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Einfachauswahl Aufgabe</a:t>
            </a:r>
          </a:p>
          <a:p>
            <a:pPr marL="0" indent="0">
              <a:buNone/>
            </a:pPr>
            <a:endParaRPr lang="de-DE" dirty="0"/>
          </a:p>
          <a:p>
            <a:pPr marL="0" indent="0">
              <a:buNone/>
            </a:pPr>
            <a:endParaRPr lang="de-DE" dirty="0"/>
          </a:p>
        </p:txBody>
      </p:sp>
      <p:pic>
        <p:nvPicPr>
          <p:cNvPr id="5" name="Grafik 4">
            <a:extLst>
              <a:ext uri="{FF2B5EF4-FFF2-40B4-BE49-F238E27FC236}">
                <a16:creationId xmlns:a16="http://schemas.microsoft.com/office/drawing/2014/main" id="{5FEFD623-5A1A-4EEA-A6E8-F279C0BB4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58" y="1962468"/>
            <a:ext cx="10826283" cy="4738688"/>
          </a:xfrm>
          <a:prstGeom prst="rect">
            <a:avLst/>
          </a:prstGeom>
        </p:spPr>
      </p:pic>
      <p:sp>
        <p:nvSpPr>
          <p:cNvPr id="4" name="Kreis: nicht ausgefüllt 3">
            <a:extLst>
              <a:ext uri="{FF2B5EF4-FFF2-40B4-BE49-F238E27FC236}">
                <a16:creationId xmlns:a16="http://schemas.microsoft.com/office/drawing/2014/main" id="{035192A4-7C79-407B-A7ED-4DA47C7A0EF7}"/>
              </a:ext>
            </a:extLst>
          </p:cNvPr>
          <p:cNvSpPr/>
          <p:nvPr/>
        </p:nvSpPr>
        <p:spPr>
          <a:xfrm>
            <a:off x="8886825" y="22860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3F9879E5-C2B8-4697-83AA-5DF60433B88D}"/>
              </a:ext>
            </a:extLst>
          </p:cNvPr>
          <p:cNvSpPr/>
          <p:nvPr/>
        </p:nvSpPr>
        <p:spPr>
          <a:xfrm>
            <a:off x="752475" y="33909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03160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5</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Einfachauswahl Aufgabe</a:t>
            </a:r>
          </a:p>
          <a:p>
            <a:pPr marL="0" indent="0">
              <a:buNone/>
            </a:pPr>
            <a:endParaRPr lang="de-DE" dirty="0"/>
          </a:p>
          <a:p>
            <a:pPr marL="0" indent="0">
              <a:buNone/>
            </a:pPr>
            <a:endParaRPr lang="de-DE" dirty="0"/>
          </a:p>
        </p:txBody>
      </p:sp>
      <p:pic>
        <p:nvPicPr>
          <p:cNvPr id="5" name="Grafik 4">
            <a:extLst>
              <a:ext uri="{FF2B5EF4-FFF2-40B4-BE49-F238E27FC236}">
                <a16:creationId xmlns:a16="http://schemas.microsoft.com/office/drawing/2014/main" id="{5FEFD623-5A1A-4EEA-A6E8-F279C0BB4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58" y="1962468"/>
            <a:ext cx="10826283" cy="4738688"/>
          </a:xfrm>
          <a:prstGeom prst="rect">
            <a:avLst/>
          </a:prstGeom>
        </p:spPr>
      </p:pic>
      <p:sp>
        <p:nvSpPr>
          <p:cNvPr id="4" name="Kreis: nicht ausgefüllt 3">
            <a:extLst>
              <a:ext uri="{FF2B5EF4-FFF2-40B4-BE49-F238E27FC236}">
                <a16:creationId xmlns:a16="http://schemas.microsoft.com/office/drawing/2014/main" id="{035192A4-7C79-407B-A7ED-4DA47C7A0EF7}"/>
              </a:ext>
            </a:extLst>
          </p:cNvPr>
          <p:cNvSpPr/>
          <p:nvPr/>
        </p:nvSpPr>
        <p:spPr>
          <a:xfrm>
            <a:off x="8886825" y="22860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3F9879E5-C2B8-4697-83AA-5DF60433B88D}"/>
              </a:ext>
            </a:extLst>
          </p:cNvPr>
          <p:cNvSpPr/>
          <p:nvPr/>
        </p:nvSpPr>
        <p:spPr>
          <a:xfrm>
            <a:off x="752475" y="33909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 name="Kreis: nicht ausgefüllt 6">
            <a:extLst>
              <a:ext uri="{FF2B5EF4-FFF2-40B4-BE49-F238E27FC236}">
                <a16:creationId xmlns:a16="http://schemas.microsoft.com/office/drawing/2014/main" id="{46F6B595-1D04-4EF6-8AED-A9EA952DA1DA}"/>
              </a:ext>
            </a:extLst>
          </p:cNvPr>
          <p:cNvSpPr/>
          <p:nvPr/>
        </p:nvSpPr>
        <p:spPr>
          <a:xfrm>
            <a:off x="3486150" y="4619625"/>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88186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5</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Einfachauswahl Aufgabe</a:t>
            </a:r>
          </a:p>
          <a:p>
            <a:pPr marL="0" indent="0">
              <a:buNone/>
            </a:pPr>
            <a:endParaRPr lang="de-DE" dirty="0"/>
          </a:p>
          <a:p>
            <a:pPr marL="0" indent="0">
              <a:buNone/>
            </a:pPr>
            <a:endParaRPr lang="de-DE" dirty="0"/>
          </a:p>
        </p:txBody>
      </p:sp>
      <p:pic>
        <p:nvPicPr>
          <p:cNvPr id="5" name="Grafik 4">
            <a:extLst>
              <a:ext uri="{FF2B5EF4-FFF2-40B4-BE49-F238E27FC236}">
                <a16:creationId xmlns:a16="http://schemas.microsoft.com/office/drawing/2014/main" id="{5FEFD623-5A1A-4EEA-A6E8-F279C0BB4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58" y="1962468"/>
            <a:ext cx="10826283" cy="4738688"/>
          </a:xfrm>
          <a:prstGeom prst="rect">
            <a:avLst/>
          </a:prstGeom>
        </p:spPr>
      </p:pic>
      <p:sp>
        <p:nvSpPr>
          <p:cNvPr id="4" name="Kreis: nicht ausgefüllt 3">
            <a:extLst>
              <a:ext uri="{FF2B5EF4-FFF2-40B4-BE49-F238E27FC236}">
                <a16:creationId xmlns:a16="http://schemas.microsoft.com/office/drawing/2014/main" id="{035192A4-7C79-407B-A7ED-4DA47C7A0EF7}"/>
              </a:ext>
            </a:extLst>
          </p:cNvPr>
          <p:cNvSpPr/>
          <p:nvPr/>
        </p:nvSpPr>
        <p:spPr>
          <a:xfrm>
            <a:off x="8886825" y="22860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3F9879E5-C2B8-4697-83AA-5DF60433B88D}"/>
              </a:ext>
            </a:extLst>
          </p:cNvPr>
          <p:cNvSpPr/>
          <p:nvPr/>
        </p:nvSpPr>
        <p:spPr>
          <a:xfrm>
            <a:off x="752475" y="33909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 name="Kreis: nicht ausgefüllt 6">
            <a:extLst>
              <a:ext uri="{FF2B5EF4-FFF2-40B4-BE49-F238E27FC236}">
                <a16:creationId xmlns:a16="http://schemas.microsoft.com/office/drawing/2014/main" id="{46F6B595-1D04-4EF6-8AED-A9EA952DA1DA}"/>
              </a:ext>
            </a:extLst>
          </p:cNvPr>
          <p:cNvSpPr/>
          <p:nvPr/>
        </p:nvSpPr>
        <p:spPr>
          <a:xfrm>
            <a:off x="3486150" y="4619625"/>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8" name="Kreis: nicht ausgefüllt 7">
            <a:extLst>
              <a:ext uri="{FF2B5EF4-FFF2-40B4-BE49-F238E27FC236}">
                <a16:creationId xmlns:a16="http://schemas.microsoft.com/office/drawing/2014/main" id="{244724FD-A905-4896-A7B6-8758DDB4F38D}"/>
              </a:ext>
            </a:extLst>
          </p:cNvPr>
          <p:cNvSpPr/>
          <p:nvPr/>
        </p:nvSpPr>
        <p:spPr>
          <a:xfrm>
            <a:off x="8886825" y="54102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641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5</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Einfachauswahl Aufgabe 		(vi) – (i) – (ii) – (iv) – (i)</a:t>
            </a:r>
          </a:p>
          <a:p>
            <a:pPr marL="0" indent="0">
              <a:buNone/>
            </a:pPr>
            <a:endParaRPr lang="de-DE" dirty="0"/>
          </a:p>
          <a:p>
            <a:pPr marL="0" indent="0">
              <a:buNone/>
            </a:pPr>
            <a:endParaRPr lang="de-DE" dirty="0"/>
          </a:p>
        </p:txBody>
      </p:sp>
      <p:pic>
        <p:nvPicPr>
          <p:cNvPr id="5" name="Grafik 4">
            <a:extLst>
              <a:ext uri="{FF2B5EF4-FFF2-40B4-BE49-F238E27FC236}">
                <a16:creationId xmlns:a16="http://schemas.microsoft.com/office/drawing/2014/main" id="{5FEFD623-5A1A-4EEA-A6E8-F279C0BB4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58" y="1962468"/>
            <a:ext cx="10826283" cy="4738688"/>
          </a:xfrm>
          <a:prstGeom prst="rect">
            <a:avLst/>
          </a:prstGeom>
        </p:spPr>
      </p:pic>
      <p:sp>
        <p:nvSpPr>
          <p:cNvPr id="4" name="Kreis: nicht ausgefüllt 3">
            <a:extLst>
              <a:ext uri="{FF2B5EF4-FFF2-40B4-BE49-F238E27FC236}">
                <a16:creationId xmlns:a16="http://schemas.microsoft.com/office/drawing/2014/main" id="{035192A4-7C79-407B-A7ED-4DA47C7A0EF7}"/>
              </a:ext>
            </a:extLst>
          </p:cNvPr>
          <p:cNvSpPr/>
          <p:nvPr/>
        </p:nvSpPr>
        <p:spPr>
          <a:xfrm>
            <a:off x="8886825" y="22860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3F9879E5-C2B8-4697-83AA-5DF60433B88D}"/>
              </a:ext>
            </a:extLst>
          </p:cNvPr>
          <p:cNvSpPr/>
          <p:nvPr/>
        </p:nvSpPr>
        <p:spPr>
          <a:xfrm>
            <a:off x="752475" y="33909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 name="Kreis: nicht ausgefüllt 6">
            <a:extLst>
              <a:ext uri="{FF2B5EF4-FFF2-40B4-BE49-F238E27FC236}">
                <a16:creationId xmlns:a16="http://schemas.microsoft.com/office/drawing/2014/main" id="{46F6B595-1D04-4EF6-8AED-A9EA952DA1DA}"/>
              </a:ext>
            </a:extLst>
          </p:cNvPr>
          <p:cNvSpPr/>
          <p:nvPr/>
        </p:nvSpPr>
        <p:spPr>
          <a:xfrm>
            <a:off x="3486150" y="4619625"/>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8" name="Kreis: nicht ausgefüllt 7">
            <a:extLst>
              <a:ext uri="{FF2B5EF4-FFF2-40B4-BE49-F238E27FC236}">
                <a16:creationId xmlns:a16="http://schemas.microsoft.com/office/drawing/2014/main" id="{244724FD-A905-4896-A7B6-8758DDB4F38D}"/>
              </a:ext>
            </a:extLst>
          </p:cNvPr>
          <p:cNvSpPr/>
          <p:nvPr/>
        </p:nvSpPr>
        <p:spPr>
          <a:xfrm>
            <a:off x="8886825" y="5410200"/>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9" name="Kreis: nicht ausgefüllt 8">
            <a:extLst>
              <a:ext uri="{FF2B5EF4-FFF2-40B4-BE49-F238E27FC236}">
                <a16:creationId xmlns:a16="http://schemas.microsoft.com/office/drawing/2014/main" id="{743CC3B8-BA0A-4EA8-A2F6-D2BE78A42909}"/>
              </a:ext>
            </a:extLst>
          </p:cNvPr>
          <p:cNvSpPr/>
          <p:nvPr/>
        </p:nvSpPr>
        <p:spPr>
          <a:xfrm>
            <a:off x="752475" y="6340475"/>
            <a:ext cx="476250" cy="3048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444353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304424-A3C9-4898-B963-DC347642697B}"/>
              </a:ext>
            </a:extLst>
          </p:cNvPr>
          <p:cNvSpPr>
            <a:spLocks noGrp="1"/>
          </p:cNvSpPr>
          <p:nvPr>
            <p:ph type="title"/>
          </p:nvPr>
        </p:nvSpPr>
        <p:spPr/>
        <p:txBody>
          <a:bodyPr/>
          <a:lstStyle/>
          <a:p>
            <a:r>
              <a:rPr lang="de-DE" dirty="0"/>
              <a:t>T) Aufgabe 6</a:t>
            </a:r>
          </a:p>
        </p:txBody>
      </p:sp>
      <p:sp>
        <p:nvSpPr>
          <p:cNvPr id="3" name="Inhaltsplatzhalter 2">
            <a:extLst>
              <a:ext uri="{FF2B5EF4-FFF2-40B4-BE49-F238E27FC236}">
                <a16:creationId xmlns:a16="http://schemas.microsoft.com/office/drawing/2014/main" id="{233CC136-61AF-4C86-97EB-BE53A65A31D2}"/>
              </a:ext>
            </a:extLst>
          </p:cNvPr>
          <p:cNvSpPr>
            <a:spLocks noGrp="1"/>
          </p:cNvSpPr>
          <p:nvPr>
            <p:ph idx="1"/>
          </p:nvPr>
        </p:nvSpPr>
        <p:spPr/>
        <p:txBody>
          <a:bodyPr/>
          <a:lstStyle/>
          <a:p>
            <a:pPr marL="0" indent="0">
              <a:buNone/>
            </a:pPr>
            <a:r>
              <a:rPr lang="de-DE" dirty="0"/>
              <a:t>Web-Browser	 CPU		 Dateisystem	 Office-Programme 	Ein- und Ausgaberoutinen		 Festplatte	 Hauptspeicher Gerätemanagement	 Benutzer		Scheduler		Shell 		Speicherverwaltung 	Unix-Compiler	 Drucker				 Windows-Systemsteuerung </a:t>
            </a:r>
          </a:p>
        </p:txBody>
      </p:sp>
      <p:sp>
        <p:nvSpPr>
          <p:cNvPr id="4" name="Textfeld 3">
            <a:extLst>
              <a:ext uri="{FF2B5EF4-FFF2-40B4-BE49-F238E27FC236}">
                <a16:creationId xmlns:a16="http://schemas.microsoft.com/office/drawing/2014/main" id="{4B8914C4-3444-45B8-88C8-586331318310}"/>
              </a:ext>
            </a:extLst>
          </p:cNvPr>
          <p:cNvSpPr txBox="1"/>
          <p:nvPr/>
        </p:nvSpPr>
        <p:spPr>
          <a:xfrm>
            <a:off x="1" y="4171950"/>
            <a:ext cx="11144250" cy="2677656"/>
          </a:xfrm>
          <a:prstGeom prst="rect">
            <a:avLst/>
          </a:prstGeom>
          <a:noFill/>
        </p:spPr>
        <p:txBody>
          <a:bodyPr wrap="square" rtlCol="0">
            <a:spAutoFit/>
          </a:bodyPr>
          <a:lstStyle/>
          <a:p>
            <a:r>
              <a:rPr lang="de-DE" sz="2400" dirty="0"/>
              <a:t>Anwender-Ebene:</a:t>
            </a:r>
          </a:p>
          <a:p>
            <a:endParaRPr lang="de-DE" sz="2400" dirty="0"/>
          </a:p>
          <a:p>
            <a:r>
              <a:rPr lang="de-DE" sz="2400" dirty="0"/>
              <a:t>Anwendungsprogramme:</a:t>
            </a:r>
          </a:p>
          <a:p>
            <a:endParaRPr lang="de-DE" sz="2400" dirty="0"/>
          </a:p>
          <a:p>
            <a:r>
              <a:rPr lang="de-DE" sz="2400" dirty="0"/>
              <a:t>Betriebssystem:</a:t>
            </a:r>
          </a:p>
          <a:p>
            <a:endParaRPr lang="de-DE" sz="2400" dirty="0"/>
          </a:p>
          <a:p>
            <a:r>
              <a:rPr lang="de-DE" sz="2400" dirty="0"/>
              <a:t>Hardware:</a:t>
            </a:r>
          </a:p>
        </p:txBody>
      </p:sp>
      <p:cxnSp>
        <p:nvCxnSpPr>
          <p:cNvPr id="6" name="Gerader Verbinder 5">
            <a:extLst>
              <a:ext uri="{FF2B5EF4-FFF2-40B4-BE49-F238E27FC236}">
                <a16:creationId xmlns:a16="http://schemas.microsoft.com/office/drawing/2014/main" id="{A37FD38F-86A4-4EE4-9786-8A987EA335FD}"/>
              </a:ext>
            </a:extLst>
          </p:cNvPr>
          <p:cNvCxnSpPr/>
          <p:nvPr/>
        </p:nvCxnSpPr>
        <p:spPr>
          <a:xfrm>
            <a:off x="-163629" y="3955983"/>
            <a:ext cx="129074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34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6" name="Textfeld 5">
            <a:extLst>
              <a:ext uri="{FF2B5EF4-FFF2-40B4-BE49-F238E27FC236}">
                <a16:creationId xmlns:a16="http://schemas.microsoft.com/office/drawing/2014/main" id="{266BD452-AE52-4791-A956-E624DA47C81C}"/>
              </a:ext>
            </a:extLst>
          </p:cNvPr>
          <p:cNvSpPr txBox="1"/>
          <p:nvPr/>
        </p:nvSpPr>
        <p:spPr>
          <a:xfrm>
            <a:off x="327258" y="1690688"/>
            <a:ext cx="5228393" cy="1631216"/>
          </a:xfrm>
          <a:prstGeom prst="rect">
            <a:avLst/>
          </a:prstGeom>
          <a:noFill/>
        </p:spPr>
        <p:txBody>
          <a:bodyPr wrap="square" rtlCol="0">
            <a:spAutoFit/>
          </a:bodyPr>
          <a:lstStyle/>
          <a:p>
            <a:pPr marL="457200" indent="-457200">
              <a:buAutoNum type="alphaLcParenR"/>
            </a:pPr>
            <a:r>
              <a:rPr lang="de-DE" sz="2000" dirty="0"/>
              <a:t>Geben Sie eine Abfolge aller Unterprogrammaufrufe mit den entsprechenden Parametern an, die sich für den Aufruf von </a:t>
            </a:r>
            <a:r>
              <a:rPr lang="de-DE" sz="2000" i="1" dirty="0" err="1"/>
              <a:t>mult</a:t>
            </a:r>
            <a:r>
              <a:rPr lang="de-DE" sz="2000" i="1" dirty="0"/>
              <a:t>(2,3) </a:t>
            </a:r>
            <a:r>
              <a:rPr lang="de-DE" sz="2000" dirty="0"/>
              <a:t>ergeben</a:t>
            </a:r>
          </a:p>
          <a:p>
            <a:endParaRPr lang="de-DE" sz="2000" dirty="0"/>
          </a:p>
        </p:txBody>
      </p:sp>
    </p:spTree>
    <p:extLst>
      <p:ext uri="{BB962C8B-B14F-4D97-AF65-F5344CB8AC3E}">
        <p14:creationId xmlns:p14="http://schemas.microsoft.com/office/powerpoint/2010/main" val="144910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6" name="Textfeld 5">
            <a:extLst>
              <a:ext uri="{FF2B5EF4-FFF2-40B4-BE49-F238E27FC236}">
                <a16:creationId xmlns:a16="http://schemas.microsoft.com/office/drawing/2014/main" id="{266BD452-AE52-4791-A956-E624DA47C81C}"/>
              </a:ext>
            </a:extLst>
          </p:cNvPr>
          <p:cNvSpPr txBox="1"/>
          <p:nvPr/>
        </p:nvSpPr>
        <p:spPr>
          <a:xfrm>
            <a:off x="327258" y="1690688"/>
            <a:ext cx="5228393" cy="1938992"/>
          </a:xfrm>
          <a:prstGeom prst="rect">
            <a:avLst/>
          </a:prstGeom>
          <a:noFill/>
        </p:spPr>
        <p:txBody>
          <a:bodyPr wrap="square" rtlCol="0">
            <a:spAutoFit/>
          </a:bodyPr>
          <a:lstStyle/>
          <a:p>
            <a:pPr marL="457200" indent="-457200">
              <a:buAutoNum type="alphaLcParenR"/>
            </a:pPr>
            <a:r>
              <a:rPr lang="de-DE" sz="2000" dirty="0"/>
              <a:t>Geben Sie eine Abfolge aller Unterprogrammaufrufe mit den entsprechenden Parametern an, die sich für den Aufruf von </a:t>
            </a:r>
            <a:r>
              <a:rPr lang="de-DE" sz="2000" i="1" dirty="0" err="1"/>
              <a:t>mult</a:t>
            </a:r>
            <a:r>
              <a:rPr lang="de-DE" sz="2000" i="1" dirty="0"/>
              <a:t>(2,3) </a:t>
            </a:r>
            <a:r>
              <a:rPr lang="de-DE" sz="2000" dirty="0"/>
              <a:t>ergeben</a:t>
            </a:r>
          </a:p>
          <a:p>
            <a:endParaRPr lang="de-DE" sz="2000" dirty="0"/>
          </a:p>
          <a:p>
            <a:r>
              <a:rPr lang="de-DE" sz="2000" i="1" dirty="0"/>
              <a:t>        </a:t>
            </a:r>
            <a:r>
              <a:rPr lang="de-DE" sz="2000" i="1" dirty="0" err="1"/>
              <a:t>mult</a:t>
            </a:r>
            <a:r>
              <a:rPr lang="de-DE" sz="2000" i="1" dirty="0"/>
              <a:t>(2,3) &gt; </a:t>
            </a:r>
            <a:r>
              <a:rPr lang="de-DE" sz="2000" i="1" dirty="0" err="1"/>
              <a:t>mult</a:t>
            </a:r>
            <a:r>
              <a:rPr lang="de-DE" sz="2000" i="1" dirty="0"/>
              <a:t>(1,3) &gt; </a:t>
            </a:r>
            <a:r>
              <a:rPr lang="de-DE" sz="2000" i="1" dirty="0" err="1"/>
              <a:t>mult</a:t>
            </a:r>
            <a:r>
              <a:rPr lang="de-DE" sz="2000" i="1" dirty="0"/>
              <a:t>(0,3)</a:t>
            </a:r>
          </a:p>
        </p:txBody>
      </p:sp>
    </p:spTree>
    <p:extLst>
      <p:ext uri="{BB962C8B-B14F-4D97-AF65-F5344CB8AC3E}">
        <p14:creationId xmlns:p14="http://schemas.microsoft.com/office/powerpoint/2010/main" val="215744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6" name="Textfeld 5">
            <a:extLst>
              <a:ext uri="{FF2B5EF4-FFF2-40B4-BE49-F238E27FC236}">
                <a16:creationId xmlns:a16="http://schemas.microsoft.com/office/drawing/2014/main" id="{266BD452-AE52-4791-A956-E624DA47C81C}"/>
              </a:ext>
            </a:extLst>
          </p:cNvPr>
          <p:cNvSpPr txBox="1"/>
          <p:nvPr/>
        </p:nvSpPr>
        <p:spPr>
          <a:xfrm>
            <a:off x="327258" y="1690688"/>
            <a:ext cx="5228393" cy="2246769"/>
          </a:xfrm>
          <a:prstGeom prst="rect">
            <a:avLst/>
          </a:prstGeom>
          <a:noFill/>
        </p:spPr>
        <p:txBody>
          <a:bodyPr wrap="square" rtlCol="0">
            <a:spAutoFit/>
          </a:bodyPr>
          <a:lstStyle/>
          <a:p>
            <a:pPr marL="457200" indent="-457200">
              <a:buAutoNum type="alphaLcParenR"/>
            </a:pPr>
            <a:r>
              <a:rPr lang="de-DE" sz="2000" dirty="0"/>
              <a:t>Geben Sie eine Abfolge aller Unterprogrammaufrufe mit den entsprechenden Parametern an, die sich für den Aufruf von </a:t>
            </a:r>
            <a:r>
              <a:rPr lang="de-DE" sz="2000" i="1" dirty="0" err="1"/>
              <a:t>mult</a:t>
            </a:r>
            <a:r>
              <a:rPr lang="de-DE" sz="2000" i="1" dirty="0"/>
              <a:t>(2,3) </a:t>
            </a:r>
            <a:r>
              <a:rPr lang="de-DE" sz="2000" dirty="0"/>
              <a:t>ergeben</a:t>
            </a:r>
          </a:p>
          <a:p>
            <a:endParaRPr lang="de-DE" sz="2000" dirty="0"/>
          </a:p>
          <a:p>
            <a:r>
              <a:rPr lang="de-DE" sz="2000" i="1" dirty="0"/>
              <a:t>        </a:t>
            </a:r>
            <a:r>
              <a:rPr lang="de-DE" sz="2000" i="1" dirty="0" err="1"/>
              <a:t>mult</a:t>
            </a:r>
            <a:r>
              <a:rPr lang="de-DE" sz="2000" i="1" dirty="0"/>
              <a:t>(2,3) &gt; </a:t>
            </a:r>
            <a:r>
              <a:rPr lang="de-DE" sz="2000" i="1" dirty="0" err="1"/>
              <a:t>mult</a:t>
            </a:r>
            <a:r>
              <a:rPr lang="de-DE" sz="2000" i="1" dirty="0"/>
              <a:t>(1,3) &gt; </a:t>
            </a:r>
            <a:r>
              <a:rPr lang="de-DE" sz="2000" i="1" dirty="0" err="1"/>
              <a:t>mult</a:t>
            </a:r>
            <a:r>
              <a:rPr lang="de-DE" sz="2000" i="1" dirty="0"/>
              <a:t>(0,3)</a:t>
            </a:r>
          </a:p>
          <a:p>
            <a:endParaRPr lang="de-DE" sz="2000" i="1" dirty="0"/>
          </a:p>
        </p:txBody>
      </p:sp>
      <p:sp>
        <p:nvSpPr>
          <p:cNvPr id="3" name="Textfeld 2">
            <a:extLst>
              <a:ext uri="{FF2B5EF4-FFF2-40B4-BE49-F238E27FC236}">
                <a16:creationId xmlns:a16="http://schemas.microsoft.com/office/drawing/2014/main" id="{112C386B-1E06-4E7B-8E55-BD134EA6F7B7}"/>
              </a:ext>
            </a:extLst>
          </p:cNvPr>
          <p:cNvSpPr txBox="1"/>
          <p:nvPr/>
        </p:nvSpPr>
        <p:spPr>
          <a:xfrm>
            <a:off x="327258" y="3989327"/>
            <a:ext cx="10828421" cy="1323439"/>
          </a:xfrm>
          <a:prstGeom prst="rect">
            <a:avLst/>
          </a:prstGeom>
          <a:noFill/>
        </p:spPr>
        <p:txBody>
          <a:bodyPr wrap="square" rtlCol="0">
            <a:spAutoFit/>
          </a:bodyPr>
          <a:lstStyle/>
          <a:p>
            <a:pPr marL="457200" indent="-457200">
              <a:buAutoNum type="alphaLcParenR" startAt="2"/>
            </a:pPr>
            <a:r>
              <a:rPr lang="de-DE" sz="2000" dirty="0"/>
              <a:t>Welche Zustandsinformationen müssen auf dem Stack gespeichert werden, damit das        Hauptprogramm nach dem Unterprogrammaufruf korrekt fortgesetzt werden kann ?</a:t>
            </a:r>
          </a:p>
          <a:p>
            <a:pPr marL="457200" indent="-457200">
              <a:buAutoNum type="alphaLcParenR" startAt="2"/>
            </a:pPr>
            <a:endParaRPr lang="de-DE" sz="2000" dirty="0"/>
          </a:p>
          <a:p>
            <a:r>
              <a:rPr lang="de-DE" sz="2000" dirty="0"/>
              <a:t>    </a:t>
            </a:r>
          </a:p>
        </p:txBody>
      </p:sp>
    </p:spTree>
    <p:extLst>
      <p:ext uri="{BB962C8B-B14F-4D97-AF65-F5344CB8AC3E}">
        <p14:creationId xmlns:p14="http://schemas.microsoft.com/office/powerpoint/2010/main" val="3959026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6" name="Textfeld 5">
            <a:extLst>
              <a:ext uri="{FF2B5EF4-FFF2-40B4-BE49-F238E27FC236}">
                <a16:creationId xmlns:a16="http://schemas.microsoft.com/office/drawing/2014/main" id="{266BD452-AE52-4791-A956-E624DA47C81C}"/>
              </a:ext>
            </a:extLst>
          </p:cNvPr>
          <p:cNvSpPr txBox="1"/>
          <p:nvPr/>
        </p:nvSpPr>
        <p:spPr>
          <a:xfrm>
            <a:off x="327258" y="1690688"/>
            <a:ext cx="5228393" cy="2246769"/>
          </a:xfrm>
          <a:prstGeom prst="rect">
            <a:avLst/>
          </a:prstGeom>
          <a:noFill/>
        </p:spPr>
        <p:txBody>
          <a:bodyPr wrap="square" rtlCol="0">
            <a:spAutoFit/>
          </a:bodyPr>
          <a:lstStyle/>
          <a:p>
            <a:pPr marL="457200" indent="-457200">
              <a:buAutoNum type="alphaLcParenR"/>
            </a:pPr>
            <a:r>
              <a:rPr lang="de-DE" sz="2000" dirty="0"/>
              <a:t>Geben Sie eine Abfolge aller Unterprogrammaufrufe mit den entsprechenden Parametern an, die sich für den Aufruf von </a:t>
            </a:r>
            <a:r>
              <a:rPr lang="de-DE" sz="2000" i="1" dirty="0" err="1"/>
              <a:t>mult</a:t>
            </a:r>
            <a:r>
              <a:rPr lang="de-DE" sz="2000" i="1" dirty="0"/>
              <a:t>(2,3) </a:t>
            </a:r>
            <a:r>
              <a:rPr lang="de-DE" sz="2000" dirty="0"/>
              <a:t>ergeben</a:t>
            </a:r>
          </a:p>
          <a:p>
            <a:endParaRPr lang="de-DE" sz="2000" dirty="0"/>
          </a:p>
          <a:p>
            <a:r>
              <a:rPr lang="de-DE" sz="2000" i="1" dirty="0"/>
              <a:t>        </a:t>
            </a:r>
            <a:r>
              <a:rPr lang="de-DE" sz="2000" i="1" dirty="0" err="1"/>
              <a:t>mult</a:t>
            </a:r>
            <a:r>
              <a:rPr lang="de-DE" sz="2000" i="1" dirty="0"/>
              <a:t>(2,3) &gt; </a:t>
            </a:r>
            <a:r>
              <a:rPr lang="de-DE" sz="2000" i="1" dirty="0" err="1"/>
              <a:t>mult</a:t>
            </a:r>
            <a:r>
              <a:rPr lang="de-DE" sz="2000" i="1" dirty="0"/>
              <a:t>(1,3) &gt; </a:t>
            </a:r>
            <a:r>
              <a:rPr lang="de-DE" sz="2000" i="1" dirty="0" err="1"/>
              <a:t>mult</a:t>
            </a:r>
            <a:r>
              <a:rPr lang="de-DE" sz="2000" i="1" dirty="0"/>
              <a:t>(0,3)</a:t>
            </a:r>
          </a:p>
          <a:p>
            <a:endParaRPr lang="de-DE" sz="2000" i="1" dirty="0"/>
          </a:p>
        </p:txBody>
      </p:sp>
      <p:sp>
        <p:nvSpPr>
          <p:cNvPr id="3" name="Textfeld 2">
            <a:extLst>
              <a:ext uri="{FF2B5EF4-FFF2-40B4-BE49-F238E27FC236}">
                <a16:creationId xmlns:a16="http://schemas.microsoft.com/office/drawing/2014/main" id="{112C386B-1E06-4E7B-8E55-BD134EA6F7B7}"/>
              </a:ext>
            </a:extLst>
          </p:cNvPr>
          <p:cNvSpPr txBox="1"/>
          <p:nvPr/>
        </p:nvSpPr>
        <p:spPr>
          <a:xfrm>
            <a:off x="327258" y="3989327"/>
            <a:ext cx="10828421" cy="1323439"/>
          </a:xfrm>
          <a:prstGeom prst="rect">
            <a:avLst/>
          </a:prstGeom>
          <a:noFill/>
        </p:spPr>
        <p:txBody>
          <a:bodyPr wrap="square" rtlCol="0">
            <a:spAutoFit/>
          </a:bodyPr>
          <a:lstStyle/>
          <a:p>
            <a:pPr marL="457200" indent="-457200">
              <a:buAutoNum type="alphaLcParenR" startAt="2"/>
            </a:pPr>
            <a:r>
              <a:rPr lang="de-DE" sz="2000" dirty="0"/>
              <a:t>Welche Zustandsinformationen müssen auf dem Stack gespeichert werden, damit das        Hauptprogramm nach dem Unterprogrammaufruf korrekt fortgesetzt werden kann ?</a:t>
            </a:r>
          </a:p>
          <a:p>
            <a:pPr marL="457200" indent="-457200">
              <a:buAutoNum type="alphaLcParenR" startAt="2"/>
            </a:pPr>
            <a:endParaRPr lang="de-DE" sz="2000" dirty="0"/>
          </a:p>
          <a:p>
            <a:r>
              <a:rPr lang="de-DE" sz="2000" dirty="0"/>
              <a:t>        Register, PC (Rücksprungadresse), Parameter (Erg.)</a:t>
            </a:r>
          </a:p>
        </p:txBody>
      </p:sp>
    </p:spTree>
    <p:extLst>
      <p:ext uri="{BB962C8B-B14F-4D97-AF65-F5344CB8AC3E}">
        <p14:creationId xmlns:p14="http://schemas.microsoft.com/office/powerpoint/2010/main" val="1926430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3" name="Textfeld 2">
            <a:extLst>
              <a:ext uri="{FF2B5EF4-FFF2-40B4-BE49-F238E27FC236}">
                <a16:creationId xmlns:a16="http://schemas.microsoft.com/office/drawing/2014/main" id="{6F532304-3116-4A2C-A7C4-34E9729AA5D8}"/>
              </a:ext>
            </a:extLst>
          </p:cNvPr>
          <p:cNvSpPr txBox="1"/>
          <p:nvPr/>
        </p:nvSpPr>
        <p:spPr>
          <a:xfrm>
            <a:off x="197656" y="3439309"/>
            <a:ext cx="11370509" cy="1323439"/>
          </a:xfrm>
          <a:prstGeom prst="rect">
            <a:avLst/>
          </a:prstGeom>
          <a:noFill/>
        </p:spPr>
        <p:txBody>
          <a:bodyPr wrap="square" rtlCol="0">
            <a:spAutoFit/>
          </a:bodyPr>
          <a:lstStyle/>
          <a:p>
            <a:r>
              <a:rPr lang="de-DE" sz="2000" dirty="0"/>
              <a:t>c) Geben Sie die aus der Vorlesung Rechnerarchitekturen bekannte vierstufige Aufrufkonvention an, die ein korrektes Zusammenarbeiten von Hauptprogramm und Unterprogramm mit Hilfe des Stacks gewährleistet. Geben Sie zu jedem der vier Aufrufe an, welche der in Aufgabe b) genannten Zustandsinformationen jeweils verarbeitet werden. </a:t>
            </a:r>
          </a:p>
        </p:txBody>
      </p:sp>
      <p:sp>
        <p:nvSpPr>
          <p:cNvPr id="4" name="Textfeld 3">
            <a:extLst>
              <a:ext uri="{FF2B5EF4-FFF2-40B4-BE49-F238E27FC236}">
                <a16:creationId xmlns:a16="http://schemas.microsoft.com/office/drawing/2014/main" id="{B3115839-F447-4A40-A347-1D36A7680F46}"/>
              </a:ext>
            </a:extLst>
          </p:cNvPr>
          <p:cNvSpPr txBox="1"/>
          <p:nvPr/>
        </p:nvSpPr>
        <p:spPr>
          <a:xfrm>
            <a:off x="336884" y="4762748"/>
            <a:ext cx="11016916" cy="1323439"/>
          </a:xfrm>
          <a:prstGeom prst="rect">
            <a:avLst/>
          </a:prstGeom>
          <a:noFill/>
        </p:spPr>
        <p:txBody>
          <a:bodyPr wrap="square" rtlCol="0">
            <a:spAutoFit/>
          </a:bodyPr>
          <a:lstStyle/>
          <a:p>
            <a:pPr marL="514350" indent="-514350">
              <a:buAutoNum type="romanLcParenBoth"/>
            </a:pPr>
            <a:r>
              <a:rPr lang="de-DE" sz="2000" dirty="0"/>
              <a:t> </a:t>
            </a:r>
          </a:p>
          <a:p>
            <a:pPr marL="514350" indent="-514350">
              <a:buAutoNum type="romanLcParenBoth"/>
            </a:pPr>
            <a:r>
              <a:rPr lang="de-DE" sz="2000" dirty="0"/>
              <a:t> </a:t>
            </a:r>
          </a:p>
          <a:p>
            <a:pPr marL="514350" indent="-514350">
              <a:buAutoNum type="romanLcParenBoth"/>
            </a:pPr>
            <a:r>
              <a:rPr lang="de-DE" sz="2000" dirty="0"/>
              <a:t> </a:t>
            </a:r>
          </a:p>
          <a:p>
            <a:pPr marL="514350" indent="-514350">
              <a:buAutoNum type="romanLcParenBoth"/>
            </a:pPr>
            <a:r>
              <a:rPr lang="de-DE" sz="2000" dirty="0"/>
              <a:t> </a:t>
            </a:r>
          </a:p>
        </p:txBody>
      </p:sp>
    </p:spTree>
    <p:extLst>
      <p:ext uri="{BB962C8B-B14F-4D97-AF65-F5344CB8AC3E}">
        <p14:creationId xmlns:p14="http://schemas.microsoft.com/office/powerpoint/2010/main" val="321490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lstStyle/>
          <a:p>
            <a:pPr marL="514350" indent="-514350">
              <a:buAutoNum type="alphaLcParenR"/>
            </a:pPr>
            <a:r>
              <a:rPr lang="de-DE" dirty="0"/>
              <a:t>Nennen Sie zwei Nachteile, die sich ergeben, wenn ein Programmierer ausschließlich offene Unterprogramme verwendet.</a:t>
            </a:r>
          </a:p>
          <a:p>
            <a:pPr>
              <a:buFontTx/>
              <a:buChar char="-"/>
            </a:pPr>
            <a:r>
              <a:rPr lang="de-DE" dirty="0"/>
              <a:t>Sehr hohe Redundanz, wenn gleicher Code an mehreren Stellen im Programm auftaucht.</a:t>
            </a:r>
          </a:p>
        </p:txBody>
      </p:sp>
    </p:spTree>
    <p:extLst>
      <p:ext uri="{BB962C8B-B14F-4D97-AF65-F5344CB8AC3E}">
        <p14:creationId xmlns:p14="http://schemas.microsoft.com/office/powerpoint/2010/main" val="236861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3" name="Textfeld 2">
            <a:extLst>
              <a:ext uri="{FF2B5EF4-FFF2-40B4-BE49-F238E27FC236}">
                <a16:creationId xmlns:a16="http://schemas.microsoft.com/office/drawing/2014/main" id="{6F532304-3116-4A2C-A7C4-34E9729AA5D8}"/>
              </a:ext>
            </a:extLst>
          </p:cNvPr>
          <p:cNvSpPr txBox="1"/>
          <p:nvPr/>
        </p:nvSpPr>
        <p:spPr>
          <a:xfrm>
            <a:off x="197656" y="3439309"/>
            <a:ext cx="11370509" cy="1323439"/>
          </a:xfrm>
          <a:prstGeom prst="rect">
            <a:avLst/>
          </a:prstGeom>
          <a:noFill/>
        </p:spPr>
        <p:txBody>
          <a:bodyPr wrap="square" rtlCol="0">
            <a:spAutoFit/>
          </a:bodyPr>
          <a:lstStyle/>
          <a:p>
            <a:r>
              <a:rPr lang="de-DE" sz="2000" dirty="0"/>
              <a:t>c) Geben Sie die aus der Vorlesung Rechnerarchitekturen bekannte vierstufige Aufrufkonvention an, die ein korrektes Zusammenarbeiten von Hauptprogramm und Unterprogramm mit Hilfe des Stacks gewährleistet. Geben Sie zu jedem der vier Aufrufe an, welche der in Aufgabe b) genannten Zustandsinformationen jeweils verarbeitet werden. </a:t>
            </a:r>
          </a:p>
        </p:txBody>
      </p:sp>
      <p:sp>
        <p:nvSpPr>
          <p:cNvPr id="4" name="Textfeld 3">
            <a:extLst>
              <a:ext uri="{FF2B5EF4-FFF2-40B4-BE49-F238E27FC236}">
                <a16:creationId xmlns:a16="http://schemas.microsoft.com/office/drawing/2014/main" id="{B3115839-F447-4A40-A347-1D36A7680F46}"/>
              </a:ext>
            </a:extLst>
          </p:cNvPr>
          <p:cNvSpPr txBox="1"/>
          <p:nvPr/>
        </p:nvSpPr>
        <p:spPr>
          <a:xfrm>
            <a:off x="336884" y="4830407"/>
            <a:ext cx="11016916" cy="1323439"/>
          </a:xfrm>
          <a:prstGeom prst="rect">
            <a:avLst/>
          </a:prstGeom>
          <a:noFill/>
        </p:spPr>
        <p:txBody>
          <a:bodyPr wrap="square" rtlCol="0">
            <a:spAutoFit/>
          </a:bodyPr>
          <a:lstStyle/>
          <a:p>
            <a:pPr marL="514350" indent="-514350">
              <a:buAutoNum type="romanLcParenBoth"/>
            </a:pPr>
            <a:r>
              <a:rPr lang="de-DE" sz="2000" dirty="0"/>
              <a:t>Prolog des </a:t>
            </a:r>
            <a:r>
              <a:rPr lang="de-DE" sz="2000" dirty="0" err="1"/>
              <a:t>Callers</a:t>
            </a:r>
            <a:r>
              <a:rPr lang="de-DE" sz="2000" dirty="0"/>
              <a:t>:</a:t>
            </a:r>
          </a:p>
          <a:p>
            <a:pPr marL="514350" indent="-514350">
              <a:buAutoNum type="romanLcParenBoth"/>
            </a:pPr>
            <a:r>
              <a:rPr lang="de-DE" sz="2000" dirty="0"/>
              <a:t>Prolog des </a:t>
            </a:r>
            <a:r>
              <a:rPr lang="de-DE" sz="2000" dirty="0" err="1"/>
              <a:t>Callees</a:t>
            </a:r>
            <a:r>
              <a:rPr lang="de-DE" sz="2000" dirty="0"/>
              <a:t>:</a:t>
            </a:r>
          </a:p>
          <a:p>
            <a:pPr marL="514350" indent="-514350">
              <a:buAutoNum type="romanLcParenBoth"/>
            </a:pPr>
            <a:r>
              <a:rPr lang="de-DE" sz="2000" dirty="0"/>
              <a:t>Epilog des </a:t>
            </a:r>
            <a:r>
              <a:rPr lang="de-DE" sz="2000" dirty="0" err="1"/>
              <a:t>Callees</a:t>
            </a:r>
            <a:r>
              <a:rPr lang="de-DE" sz="2000" dirty="0"/>
              <a:t>:</a:t>
            </a:r>
          </a:p>
          <a:p>
            <a:pPr marL="514350" indent="-514350">
              <a:buAutoNum type="romanLcParenBoth"/>
            </a:pPr>
            <a:r>
              <a:rPr lang="de-DE" sz="2000" dirty="0"/>
              <a:t>Epilog des </a:t>
            </a:r>
            <a:r>
              <a:rPr lang="de-DE" sz="2000" dirty="0" err="1"/>
              <a:t>Callers</a:t>
            </a:r>
            <a:r>
              <a:rPr lang="de-DE" sz="2000" dirty="0"/>
              <a:t>:</a:t>
            </a:r>
          </a:p>
        </p:txBody>
      </p:sp>
    </p:spTree>
    <p:extLst>
      <p:ext uri="{BB962C8B-B14F-4D97-AF65-F5344CB8AC3E}">
        <p14:creationId xmlns:p14="http://schemas.microsoft.com/office/powerpoint/2010/main" val="2511415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3" name="Textfeld 2">
            <a:extLst>
              <a:ext uri="{FF2B5EF4-FFF2-40B4-BE49-F238E27FC236}">
                <a16:creationId xmlns:a16="http://schemas.microsoft.com/office/drawing/2014/main" id="{6F532304-3116-4A2C-A7C4-34E9729AA5D8}"/>
              </a:ext>
            </a:extLst>
          </p:cNvPr>
          <p:cNvSpPr txBox="1"/>
          <p:nvPr/>
        </p:nvSpPr>
        <p:spPr>
          <a:xfrm>
            <a:off x="197656" y="3439309"/>
            <a:ext cx="11370509" cy="1323439"/>
          </a:xfrm>
          <a:prstGeom prst="rect">
            <a:avLst/>
          </a:prstGeom>
          <a:noFill/>
        </p:spPr>
        <p:txBody>
          <a:bodyPr wrap="square" rtlCol="0">
            <a:spAutoFit/>
          </a:bodyPr>
          <a:lstStyle/>
          <a:p>
            <a:r>
              <a:rPr lang="de-DE" sz="2000" dirty="0"/>
              <a:t>c) Geben Sie die aus der Vorlesung Rechnerarchitekturen bekannte vierstufige Aufrufkonvention an, die ein korrektes Zusammenarbeiten von Hauptprogramm und Unterprogramm mit Hilfe des Stacks gewährleistet. Geben Sie zu jedem der vier Aufrufe an, welche der in Aufgabe b) genannten Zustandsinformationen jeweils verarbeitet werden. </a:t>
            </a:r>
          </a:p>
        </p:txBody>
      </p:sp>
      <p:sp>
        <p:nvSpPr>
          <p:cNvPr id="4" name="Textfeld 3">
            <a:extLst>
              <a:ext uri="{FF2B5EF4-FFF2-40B4-BE49-F238E27FC236}">
                <a16:creationId xmlns:a16="http://schemas.microsoft.com/office/drawing/2014/main" id="{B3115839-F447-4A40-A347-1D36A7680F46}"/>
              </a:ext>
            </a:extLst>
          </p:cNvPr>
          <p:cNvSpPr txBox="1"/>
          <p:nvPr/>
        </p:nvSpPr>
        <p:spPr>
          <a:xfrm>
            <a:off x="336884" y="4830407"/>
            <a:ext cx="11016916" cy="1323439"/>
          </a:xfrm>
          <a:prstGeom prst="rect">
            <a:avLst/>
          </a:prstGeom>
          <a:noFill/>
        </p:spPr>
        <p:txBody>
          <a:bodyPr wrap="square" rtlCol="0">
            <a:spAutoFit/>
          </a:bodyPr>
          <a:lstStyle/>
          <a:p>
            <a:pPr marL="514350" indent="-514350">
              <a:buAutoNum type="romanLcParenBoth"/>
            </a:pPr>
            <a:r>
              <a:rPr lang="de-DE" sz="2000" dirty="0"/>
              <a:t>Prolog des </a:t>
            </a:r>
            <a:r>
              <a:rPr lang="de-DE" sz="2000" dirty="0" err="1"/>
              <a:t>Callers</a:t>
            </a:r>
            <a:r>
              <a:rPr lang="de-DE" sz="2000" dirty="0"/>
              <a:t>: Register, </a:t>
            </a:r>
            <a:r>
              <a:rPr lang="de-DE" sz="2000" dirty="0" err="1"/>
              <a:t>Rücksprungadr</a:t>
            </a:r>
            <a:r>
              <a:rPr lang="de-DE" sz="2000" dirty="0"/>
              <a:t>., Parameter: auf den Stack</a:t>
            </a:r>
          </a:p>
          <a:p>
            <a:pPr marL="514350" indent="-514350">
              <a:buAutoNum type="romanLcParenBoth"/>
            </a:pPr>
            <a:r>
              <a:rPr lang="de-DE" sz="2000" dirty="0"/>
              <a:t>Prolog des </a:t>
            </a:r>
            <a:r>
              <a:rPr lang="de-DE" sz="2000" dirty="0" err="1"/>
              <a:t>Callees</a:t>
            </a:r>
            <a:r>
              <a:rPr lang="de-DE" sz="2000" dirty="0"/>
              <a:t>: </a:t>
            </a:r>
          </a:p>
          <a:p>
            <a:pPr marL="514350" indent="-514350">
              <a:buAutoNum type="romanLcParenBoth"/>
            </a:pPr>
            <a:r>
              <a:rPr lang="de-DE" sz="2000" dirty="0"/>
              <a:t>Epilog des </a:t>
            </a:r>
            <a:r>
              <a:rPr lang="de-DE" sz="2000" dirty="0" err="1"/>
              <a:t>Callees</a:t>
            </a:r>
            <a:r>
              <a:rPr lang="de-DE" sz="2000" dirty="0"/>
              <a:t>: </a:t>
            </a:r>
          </a:p>
          <a:p>
            <a:pPr marL="514350" indent="-514350">
              <a:buAutoNum type="romanLcParenBoth"/>
            </a:pPr>
            <a:r>
              <a:rPr lang="de-DE" sz="2000" dirty="0"/>
              <a:t>Epilog des </a:t>
            </a:r>
            <a:r>
              <a:rPr lang="de-DE" sz="2000" dirty="0" err="1"/>
              <a:t>Callers</a:t>
            </a:r>
            <a:r>
              <a:rPr lang="de-DE" sz="2000" dirty="0"/>
              <a:t>:</a:t>
            </a:r>
          </a:p>
        </p:txBody>
      </p:sp>
    </p:spTree>
    <p:extLst>
      <p:ext uri="{BB962C8B-B14F-4D97-AF65-F5344CB8AC3E}">
        <p14:creationId xmlns:p14="http://schemas.microsoft.com/office/powerpoint/2010/main" val="899635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3" name="Textfeld 2">
            <a:extLst>
              <a:ext uri="{FF2B5EF4-FFF2-40B4-BE49-F238E27FC236}">
                <a16:creationId xmlns:a16="http://schemas.microsoft.com/office/drawing/2014/main" id="{6F532304-3116-4A2C-A7C4-34E9729AA5D8}"/>
              </a:ext>
            </a:extLst>
          </p:cNvPr>
          <p:cNvSpPr txBox="1"/>
          <p:nvPr/>
        </p:nvSpPr>
        <p:spPr>
          <a:xfrm>
            <a:off x="197656" y="3439309"/>
            <a:ext cx="11370509" cy="1323439"/>
          </a:xfrm>
          <a:prstGeom prst="rect">
            <a:avLst/>
          </a:prstGeom>
          <a:noFill/>
        </p:spPr>
        <p:txBody>
          <a:bodyPr wrap="square" rtlCol="0">
            <a:spAutoFit/>
          </a:bodyPr>
          <a:lstStyle/>
          <a:p>
            <a:r>
              <a:rPr lang="de-DE" sz="2000" dirty="0"/>
              <a:t>c) Geben Sie die aus der Vorlesung Rechnerarchitekturen bekannte vierstufige Aufrufkonvention an, die ein korrektes Zusammenarbeiten von Hauptprogramm und Unterprogramm mit Hilfe des Stacks gewährleistet. Geben Sie zu jedem der vier Aufrufe an, welche der in Aufgabe b) genannten Zustandsinformationen jeweils verarbeitet werden. </a:t>
            </a:r>
          </a:p>
        </p:txBody>
      </p:sp>
      <p:sp>
        <p:nvSpPr>
          <p:cNvPr id="4" name="Textfeld 3">
            <a:extLst>
              <a:ext uri="{FF2B5EF4-FFF2-40B4-BE49-F238E27FC236}">
                <a16:creationId xmlns:a16="http://schemas.microsoft.com/office/drawing/2014/main" id="{B3115839-F447-4A40-A347-1D36A7680F46}"/>
              </a:ext>
            </a:extLst>
          </p:cNvPr>
          <p:cNvSpPr txBox="1"/>
          <p:nvPr/>
        </p:nvSpPr>
        <p:spPr>
          <a:xfrm>
            <a:off x="336884" y="4830407"/>
            <a:ext cx="11016916" cy="1323439"/>
          </a:xfrm>
          <a:prstGeom prst="rect">
            <a:avLst/>
          </a:prstGeom>
          <a:noFill/>
        </p:spPr>
        <p:txBody>
          <a:bodyPr wrap="square" rtlCol="0">
            <a:spAutoFit/>
          </a:bodyPr>
          <a:lstStyle/>
          <a:p>
            <a:pPr marL="514350" indent="-514350">
              <a:buAutoNum type="romanLcParenBoth"/>
            </a:pPr>
            <a:r>
              <a:rPr lang="de-DE" sz="2000" dirty="0"/>
              <a:t>Prolog des </a:t>
            </a:r>
            <a:r>
              <a:rPr lang="de-DE" sz="2000" dirty="0" err="1"/>
              <a:t>Callers</a:t>
            </a:r>
            <a:r>
              <a:rPr lang="de-DE" sz="2000" dirty="0"/>
              <a:t>: Register, </a:t>
            </a:r>
            <a:r>
              <a:rPr lang="de-DE" sz="2000" dirty="0" err="1"/>
              <a:t>Rücksprungadr</a:t>
            </a:r>
            <a:r>
              <a:rPr lang="de-DE" sz="2000" dirty="0"/>
              <a:t>., Parameter: auf den Stack</a:t>
            </a:r>
          </a:p>
          <a:p>
            <a:pPr marL="514350" indent="-514350">
              <a:buAutoNum type="romanLcParenBoth"/>
            </a:pPr>
            <a:r>
              <a:rPr lang="de-DE" sz="2000" dirty="0"/>
              <a:t>Prolog des </a:t>
            </a:r>
            <a:r>
              <a:rPr lang="de-DE" sz="2000" dirty="0" err="1"/>
              <a:t>Callees</a:t>
            </a:r>
            <a:r>
              <a:rPr lang="de-DE" sz="2000" dirty="0"/>
              <a:t>: Parameter runter </a:t>
            </a:r>
          </a:p>
          <a:p>
            <a:pPr marL="514350" indent="-514350">
              <a:buAutoNum type="romanLcParenBoth"/>
            </a:pPr>
            <a:r>
              <a:rPr lang="de-DE" sz="2000" dirty="0"/>
              <a:t>Epilog des </a:t>
            </a:r>
            <a:r>
              <a:rPr lang="de-DE" sz="2000" dirty="0" err="1"/>
              <a:t>Callees</a:t>
            </a:r>
            <a:r>
              <a:rPr lang="de-DE" sz="2000" dirty="0"/>
              <a:t>: </a:t>
            </a:r>
          </a:p>
          <a:p>
            <a:pPr marL="514350" indent="-514350">
              <a:buAutoNum type="romanLcParenBoth"/>
            </a:pPr>
            <a:r>
              <a:rPr lang="de-DE" sz="2000" dirty="0"/>
              <a:t>Epilog des </a:t>
            </a:r>
            <a:r>
              <a:rPr lang="de-DE" sz="2000" dirty="0" err="1"/>
              <a:t>Callers</a:t>
            </a:r>
            <a:r>
              <a:rPr lang="de-DE" sz="2000" dirty="0"/>
              <a:t>:</a:t>
            </a:r>
          </a:p>
        </p:txBody>
      </p:sp>
    </p:spTree>
    <p:extLst>
      <p:ext uri="{BB962C8B-B14F-4D97-AF65-F5344CB8AC3E}">
        <p14:creationId xmlns:p14="http://schemas.microsoft.com/office/powerpoint/2010/main" val="3283113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3" name="Textfeld 2">
            <a:extLst>
              <a:ext uri="{FF2B5EF4-FFF2-40B4-BE49-F238E27FC236}">
                <a16:creationId xmlns:a16="http://schemas.microsoft.com/office/drawing/2014/main" id="{6F532304-3116-4A2C-A7C4-34E9729AA5D8}"/>
              </a:ext>
            </a:extLst>
          </p:cNvPr>
          <p:cNvSpPr txBox="1"/>
          <p:nvPr/>
        </p:nvSpPr>
        <p:spPr>
          <a:xfrm>
            <a:off x="197656" y="3439309"/>
            <a:ext cx="11370509" cy="1323439"/>
          </a:xfrm>
          <a:prstGeom prst="rect">
            <a:avLst/>
          </a:prstGeom>
          <a:noFill/>
        </p:spPr>
        <p:txBody>
          <a:bodyPr wrap="square" rtlCol="0">
            <a:spAutoFit/>
          </a:bodyPr>
          <a:lstStyle/>
          <a:p>
            <a:r>
              <a:rPr lang="de-DE" sz="2000" dirty="0"/>
              <a:t>c) Geben Sie die aus der Vorlesung Rechnerarchitekturen bekannte vierstufige Aufrufkonvention an, die ein korrektes Zusammenarbeiten von Hauptprogramm und Unterprogramm mit Hilfe des Stacks gewährleistet. Geben Sie zu jedem der vier Aufrufe an, welche der in Aufgabe b) genannten Zustandsinformationen jeweils verarbeitet werden. </a:t>
            </a:r>
          </a:p>
        </p:txBody>
      </p:sp>
      <p:sp>
        <p:nvSpPr>
          <p:cNvPr id="4" name="Textfeld 3">
            <a:extLst>
              <a:ext uri="{FF2B5EF4-FFF2-40B4-BE49-F238E27FC236}">
                <a16:creationId xmlns:a16="http://schemas.microsoft.com/office/drawing/2014/main" id="{B3115839-F447-4A40-A347-1D36A7680F46}"/>
              </a:ext>
            </a:extLst>
          </p:cNvPr>
          <p:cNvSpPr txBox="1"/>
          <p:nvPr/>
        </p:nvSpPr>
        <p:spPr>
          <a:xfrm>
            <a:off x="336884" y="4830407"/>
            <a:ext cx="11016916" cy="1323439"/>
          </a:xfrm>
          <a:prstGeom prst="rect">
            <a:avLst/>
          </a:prstGeom>
          <a:noFill/>
        </p:spPr>
        <p:txBody>
          <a:bodyPr wrap="square" rtlCol="0">
            <a:spAutoFit/>
          </a:bodyPr>
          <a:lstStyle/>
          <a:p>
            <a:pPr marL="514350" indent="-514350">
              <a:buAutoNum type="romanLcParenBoth"/>
            </a:pPr>
            <a:r>
              <a:rPr lang="de-DE" sz="2000" dirty="0"/>
              <a:t>Prolog des </a:t>
            </a:r>
            <a:r>
              <a:rPr lang="de-DE" sz="2000" dirty="0" err="1"/>
              <a:t>Callers</a:t>
            </a:r>
            <a:r>
              <a:rPr lang="de-DE" sz="2000" dirty="0"/>
              <a:t>: Register, </a:t>
            </a:r>
            <a:r>
              <a:rPr lang="de-DE" sz="2000" dirty="0" err="1"/>
              <a:t>Rücksprungadr</a:t>
            </a:r>
            <a:r>
              <a:rPr lang="de-DE" sz="2000" dirty="0"/>
              <a:t>., Parameter: auf den Stack</a:t>
            </a:r>
          </a:p>
          <a:p>
            <a:pPr marL="514350" indent="-514350">
              <a:buAutoNum type="romanLcParenBoth"/>
            </a:pPr>
            <a:r>
              <a:rPr lang="de-DE" sz="2000" dirty="0"/>
              <a:t>Prolog des </a:t>
            </a:r>
            <a:r>
              <a:rPr lang="de-DE" sz="2000" dirty="0" err="1"/>
              <a:t>Callees</a:t>
            </a:r>
            <a:r>
              <a:rPr lang="de-DE" sz="2000" dirty="0"/>
              <a:t>: Parameter runter </a:t>
            </a:r>
          </a:p>
          <a:p>
            <a:pPr marL="514350" indent="-514350">
              <a:buAutoNum type="romanLcParenBoth"/>
            </a:pPr>
            <a:r>
              <a:rPr lang="de-DE" sz="2000" dirty="0"/>
              <a:t>Epilog des </a:t>
            </a:r>
            <a:r>
              <a:rPr lang="de-DE" sz="2000" dirty="0" err="1"/>
              <a:t>Callees</a:t>
            </a:r>
            <a:r>
              <a:rPr lang="de-DE" sz="2000" dirty="0"/>
              <a:t>: Rücksprungadresse runter, Ergebnis auf den Stack</a:t>
            </a:r>
          </a:p>
          <a:p>
            <a:pPr marL="514350" indent="-514350">
              <a:buAutoNum type="romanLcParenBoth"/>
            </a:pPr>
            <a:r>
              <a:rPr lang="de-DE" sz="2000" dirty="0"/>
              <a:t>Epilog des </a:t>
            </a:r>
            <a:r>
              <a:rPr lang="de-DE" sz="2000" dirty="0" err="1"/>
              <a:t>Callers</a:t>
            </a:r>
            <a:r>
              <a:rPr lang="de-DE" sz="2000" dirty="0"/>
              <a:t>: </a:t>
            </a:r>
          </a:p>
        </p:txBody>
      </p:sp>
    </p:spTree>
    <p:extLst>
      <p:ext uri="{BB962C8B-B14F-4D97-AF65-F5344CB8AC3E}">
        <p14:creationId xmlns:p14="http://schemas.microsoft.com/office/powerpoint/2010/main" val="397635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502BE-92B4-45A4-A7FD-7364A9417420}"/>
              </a:ext>
            </a:extLst>
          </p:cNvPr>
          <p:cNvSpPr>
            <a:spLocks noGrp="1"/>
          </p:cNvSpPr>
          <p:nvPr>
            <p:ph type="title"/>
          </p:nvPr>
        </p:nvSpPr>
        <p:spPr/>
        <p:txBody>
          <a:bodyPr/>
          <a:lstStyle/>
          <a:p>
            <a:r>
              <a:rPr lang="de-DE" dirty="0"/>
              <a:t>T) Aufgabe 7</a:t>
            </a:r>
          </a:p>
        </p:txBody>
      </p:sp>
      <p:pic>
        <p:nvPicPr>
          <p:cNvPr id="5" name="Grafik 4">
            <a:extLst>
              <a:ext uri="{FF2B5EF4-FFF2-40B4-BE49-F238E27FC236}">
                <a16:creationId xmlns:a16="http://schemas.microsoft.com/office/drawing/2014/main" id="{D221ECFB-0152-4355-A667-9DF7420A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11" y="365125"/>
            <a:ext cx="5470889" cy="3006525"/>
          </a:xfrm>
          <a:prstGeom prst="rect">
            <a:avLst/>
          </a:prstGeom>
        </p:spPr>
      </p:pic>
      <p:sp>
        <p:nvSpPr>
          <p:cNvPr id="3" name="Textfeld 2">
            <a:extLst>
              <a:ext uri="{FF2B5EF4-FFF2-40B4-BE49-F238E27FC236}">
                <a16:creationId xmlns:a16="http://schemas.microsoft.com/office/drawing/2014/main" id="{6F532304-3116-4A2C-A7C4-34E9729AA5D8}"/>
              </a:ext>
            </a:extLst>
          </p:cNvPr>
          <p:cNvSpPr txBox="1"/>
          <p:nvPr/>
        </p:nvSpPr>
        <p:spPr>
          <a:xfrm>
            <a:off x="197656" y="3439309"/>
            <a:ext cx="11370509" cy="1323439"/>
          </a:xfrm>
          <a:prstGeom prst="rect">
            <a:avLst/>
          </a:prstGeom>
          <a:noFill/>
        </p:spPr>
        <p:txBody>
          <a:bodyPr wrap="square" rtlCol="0">
            <a:spAutoFit/>
          </a:bodyPr>
          <a:lstStyle/>
          <a:p>
            <a:r>
              <a:rPr lang="de-DE" sz="2000" dirty="0"/>
              <a:t>c) Geben Sie die aus der Vorlesung Rechnerarchitekturen bekannte vierstufige Aufrufkonvention an, die ein korrektes Zusammenarbeiten von Hauptprogramm und Unterprogramm mit Hilfe des Stacks gewährleistet. Geben Sie zu jedem der vier Aufrufe an, welche der in Aufgabe b) genannten Zustandsinformationen jeweils verarbeitet werden. </a:t>
            </a:r>
          </a:p>
        </p:txBody>
      </p:sp>
      <p:sp>
        <p:nvSpPr>
          <p:cNvPr id="4" name="Textfeld 3">
            <a:extLst>
              <a:ext uri="{FF2B5EF4-FFF2-40B4-BE49-F238E27FC236}">
                <a16:creationId xmlns:a16="http://schemas.microsoft.com/office/drawing/2014/main" id="{B3115839-F447-4A40-A347-1D36A7680F46}"/>
              </a:ext>
            </a:extLst>
          </p:cNvPr>
          <p:cNvSpPr txBox="1"/>
          <p:nvPr/>
        </p:nvSpPr>
        <p:spPr>
          <a:xfrm>
            <a:off x="336884" y="4830407"/>
            <a:ext cx="11016916" cy="1323439"/>
          </a:xfrm>
          <a:prstGeom prst="rect">
            <a:avLst/>
          </a:prstGeom>
          <a:noFill/>
        </p:spPr>
        <p:txBody>
          <a:bodyPr wrap="square" rtlCol="0">
            <a:spAutoFit/>
          </a:bodyPr>
          <a:lstStyle/>
          <a:p>
            <a:pPr marL="514350" indent="-514350">
              <a:buAutoNum type="romanLcParenBoth"/>
            </a:pPr>
            <a:r>
              <a:rPr lang="de-DE" sz="2000" dirty="0"/>
              <a:t>Prolog des </a:t>
            </a:r>
            <a:r>
              <a:rPr lang="de-DE" sz="2000" dirty="0" err="1"/>
              <a:t>Callers</a:t>
            </a:r>
            <a:r>
              <a:rPr lang="de-DE" sz="2000" dirty="0"/>
              <a:t>: Register, </a:t>
            </a:r>
            <a:r>
              <a:rPr lang="de-DE" sz="2000" dirty="0" err="1"/>
              <a:t>Rücksprungadr</a:t>
            </a:r>
            <a:r>
              <a:rPr lang="de-DE" sz="2000" dirty="0"/>
              <a:t>., Parameter: auf den Stack</a:t>
            </a:r>
          </a:p>
          <a:p>
            <a:pPr marL="514350" indent="-514350">
              <a:buAutoNum type="romanLcParenBoth"/>
            </a:pPr>
            <a:r>
              <a:rPr lang="de-DE" sz="2000" dirty="0"/>
              <a:t>Prolog des </a:t>
            </a:r>
            <a:r>
              <a:rPr lang="de-DE" sz="2000" dirty="0" err="1"/>
              <a:t>Callees</a:t>
            </a:r>
            <a:r>
              <a:rPr lang="de-DE" sz="2000" dirty="0"/>
              <a:t>: Parameter runter </a:t>
            </a:r>
          </a:p>
          <a:p>
            <a:pPr marL="514350" indent="-514350">
              <a:buAutoNum type="romanLcParenBoth"/>
            </a:pPr>
            <a:r>
              <a:rPr lang="de-DE" sz="2000" dirty="0"/>
              <a:t>Epilog des </a:t>
            </a:r>
            <a:r>
              <a:rPr lang="de-DE" sz="2000" dirty="0" err="1"/>
              <a:t>Callees</a:t>
            </a:r>
            <a:r>
              <a:rPr lang="de-DE" sz="2000" dirty="0"/>
              <a:t>: Rücksprungadresse runter, Ergebnis auf den Stack</a:t>
            </a:r>
          </a:p>
          <a:p>
            <a:pPr marL="514350" indent="-514350">
              <a:buAutoNum type="romanLcParenBoth"/>
            </a:pPr>
            <a:r>
              <a:rPr lang="de-DE" sz="2000" dirty="0"/>
              <a:t>Epilog des </a:t>
            </a:r>
            <a:r>
              <a:rPr lang="de-DE" sz="2000" dirty="0" err="1"/>
              <a:t>Callers</a:t>
            </a:r>
            <a:r>
              <a:rPr lang="de-DE" sz="2000" dirty="0"/>
              <a:t>: Ergebnis vom Stack, Register runter</a:t>
            </a:r>
          </a:p>
        </p:txBody>
      </p:sp>
    </p:spTree>
    <p:extLst>
      <p:ext uri="{BB962C8B-B14F-4D97-AF65-F5344CB8AC3E}">
        <p14:creationId xmlns:p14="http://schemas.microsoft.com/office/powerpoint/2010/main" val="1059223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325F1-20F5-4D44-8344-F2E1F0690785}"/>
              </a:ext>
            </a:extLst>
          </p:cNvPr>
          <p:cNvSpPr>
            <a:spLocks noGrp="1"/>
          </p:cNvSpPr>
          <p:nvPr>
            <p:ph type="title"/>
          </p:nvPr>
        </p:nvSpPr>
        <p:spPr/>
        <p:txBody>
          <a:bodyPr/>
          <a:lstStyle/>
          <a:p>
            <a:r>
              <a:rPr lang="de-DE" dirty="0"/>
              <a:t>T) Aufgabe 8</a:t>
            </a:r>
          </a:p>
        </p:txBody>
      </p:sp>
      <p:sp>
        <p:nvSpPr>
          <p:cNvPr id="3" name="Inhaltsplatzhalter 2">
            <a:extLst>
              <a:ext uri="{FF2B5EF4-FFF2-40B4-BE49-F238E27FC236}">
                <a16:creationId xmlns:a16="http://schemas.microsoft.com/office/drawing/2014/main" id="{B2720A05-93A8-47EC-8E05-142F3CF06454}"/>
              </a:ext>
            </a:extLst>
          </p:cNvPr>
          <p:cNvSpPr>
            <a:spLocks noGrp="1"/>
          </p:cNvSpPr>
          <p:nvPr>
            <p:ph idx="1"/>
          </p:nvPr>
        </p:nvSpPr>
        <p:spPr/>
        <p:txBody>
          <a:bodyPr>
            <a:normAutofit/>
          </a:bodyPr>
          <a:lstStyle/>
          <a:p>
            <a:pPr marL="514350" indent="-514350">
              <a:buAutoNum type="alphaLcParenR"/>
            </a:pPr>
            <a:r>
              <a:rPr lang="de-DE" dirty="0"/>
              <a:t>Welche Ausgabe liefert dieses C-Programm auf einem Unix-System? Erklären Sie die Ausgabe.</a:t>
            </a:r>
          </a:p>
          <a:p>
            <a:pPr marL="0" indent="0">
              <a:buNone/>
            </a:pPr>
            <a:endParaRPr lang="de-DE" dirty="0"/>
          </a:p>
        </p:txBody>
      </p:sp>
      <p:pic>
        <p:nvPicPr>
          <p:cNvPr id="5" name="Grafik 4">
            <a:extLst>
              <a:ext uri="{FF2B5EF4-FFF2-40B4-BE49-F238E27FC236}">
                <a16:creationId xmlns:a16="http://schemas.microsoft.com/office/drawing/2014/main" id="{27F387EF-98DB-41B9-AEF2-1BC4654D9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49904"/>
            <a:ext cx="6274435" cy="3561996"/>
          </a:xfrm>
          <a:prstGeom prst="rect">
            <a:avLst/>
          </a:prstGeom>
        </p:spPr>
      </p:pic>
    </p:spTree>
    <p:extLst>
      <p:ext uri="{BB962C8B-B14F-4D97-AF65-F5344CB8AC3E}">
        <p14:creationId xmlns:p14="http://schemas.microsoft.com/office/powerpoint/2010/main" val="635443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325F1-20F5-4D44-8344-F2E1F0690785}"/>
              </a:ext>
            </a:extLst>
          </p:cNvPr>
          <p:cNvSpPr>
            <a:spLocks noGrp="1"/>
          </p:cNvSpPr>
          <p:nvPr>
            <p:ph type="title"/>
          </p:nvPr>
        </p:nvSpPr>
        <p:spPr/>
        <p:txBody>
          <a:bodyPr/>
          <a:lstStyle/>
          <a:p>
            <a:r>
              <a:rPr lang="de-DE" dirty="0"/>
              <a:t>T) Aufgabe 8</a:t>
            </a:r>
          </a:p>
        </p:txBody>
      </p:sp>
      <p:sp>
        <p:nvSpPr>
          <p:cNvPr id="3" name="Inhaltsplatzhalter 2">
            <a:extLst>
              <a:ext uri="{FF2B5EF4-FFF2-40B4-BE49-F238E27FC236}">
                <a16:creationId xmlns:a16="http://schemas.microsoft.com/office/drawing/2014/main" id="{B2720A05-93A8-47EC-8E05-142F3CF06454}"/>
              </a:ext>
            </a:extLst>
          </p:cNvPr>
          <p:cNvSpPr>
            <a:spLocks noGrp="1"/>
          </p:cNvSpPr>
          <p:nvPr>
            <p:ph idx="1"/>
          </p:nvPr>
        </p:nvSpPr>
        <p:spPr/>
        <p:txBody>
          <a:bodyPr>
            <a:normAutofit/>
          </a:bodyPr>
          <a:lstStyle/>
          <a:p>
            <a:pPr marL="514350" indent="-514350">
              <a:buAutoNum type="alphaLcParenR"/>
            </a:pPr>
            <a:r>
              <a:rPr lang="de-DE" dirty="0"/>
              <a:t>Welche Ausgabe liefert obiges C-Programm auf einem Unix-System? Erklären Sie die Ausgabe.</a:t>
            </a:r>
          </a:p>
          <a:p>
            <a:pPr>
              <a:buFont typeface="Wingdings" panose="05000000000000000000" pitchFamily="2" charset="2"/>
              <a:buChar char="Ø"/>
            </a:pPr>
            <a:r>
              <a:rPr lang="de-DE" dirty="0"/>
              <a:t>Hallo Welt</a:t>
            </a:r>
          </a:p>
          <a:p>
            <a:pPr>
              <a:buFont typeface="Wingdings" panose="05000000000000000000" pitchFamily="2" charset="2"/>
              <a:buChar char="Ø"/>
            </a:pPr>
            <a:r>
              <a:rPr lang="de-DE" dirty="0"/>
              <a:t>Hallo Welt</a:t>
            </a:r>
          </a:p>
          <a:p>
            <a:pPr marL="0" indent="0">
              <a:buNone/>
            </a:pPr>
            <a:r>
              <a:rPr lang="de-DE" dirty="0" err="1"/>
              <a:t>fork</a:t>
            </a:r>
            <a:r>
              <a:rPr lang="de-DE" dirty="0"/>
              <a:t> in Zeile 6 erstellt einen identischen zweiten Prozess. In den Speicher beider Prozesse wird das Skript </a:t>
            </a:r>
            <a:r>
              <a:rPr lang="de-DE" dirty="0" err="1"/>
              <a:t>hallowelt</a:t>
            </a:r>
            <a:r>
              <a:rPr lang="de-DE" dirty="0"/>
              <a:t> geladen und ausgeführt.</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1988223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325F1-20F5-4D44-8344-F2E1F0690785}"/>
              </a:ext>
            </a:extLst>
          </p:cNvPr>
          <p:cNvSpPr>
            <a:spLocks noGrp="1"/>
          </p:cNvSpPr>
          <p:nvPr>
            <p:ph type="title"/>
          </p:nvPr>
        </p:nvSpPr>
        <p:spPr/>
        <p:txBody>
          <a:bodyPr/>
          <a:lstStyle/>
          <a:p>
            <a:r>
              <a:rPr lang="de-DE" dirty="0"/>
              <a:t>T) Aufgabe 8</a:t>
            </a:r>
          </a:p>
        </p:txBody>
      </p:sp>
      <p:sp>
        <p:nvSpPr>
          <p:cNvPr id="3" name="Inhaltsplatzhalter 2">
            <a:extLst>
              <a:ext uri="{FF2B5EF4-FFF2-40B4-BE49-F238E27FC236}">
                <a16:creationId xmlns:a16="http://schemas.microsoft.com/office/drawing/2014/main" id="{B2720A05-93A8-47EC-8E05-142F3CF06454}"/>
              </a:ext>
            </a:extLst>
          </p:cNvPr>
          <p:cNvSpPr>
            <a:spLocks noGrp="1"/>
          </p:cNvSpPr>
          <p:nvPr>
            <p:ph idx="1"/>
          </p:nvPr>
        </p:nvSpPr>
        <p:spPr>
          <a:xfrm>
            <a:off x="838200" y="1825625"/>
            <a:ext cx="10515600" cy="2399866"/>
          </a:xfrm>
        </p:spPr>
        <p:txBody>
          <a:bodyPr>
            <a:normAutofit/>
          </a:bodyPr>
          <a:lstStyle/>
          <a:p>
            <a:pPr marL="514350" indent="-514350">
              <a:buAutoNum type="alphaLcParenR" startAt="2"/>
            </a:pPr>
            <a:r>
              <a:rPr lang="de-DE" dirty="0"/>
              <a:t>Sie werden beauftragt ein Terminal für Unix zu programmieren, in welches der Benutzer den Namen eines Programmes eingeben kann, welches dann ausgeführt wird. Wird das Programm gestartet, soll der Benutzer weiter Eingaben machen können. Erklären Sie, welche wesentlichen Systemaufrufe Sie wie verwenden müssen</a:t>
            </a:r>
          </a:p>
          <a:p>
            <a:pPr marL="0" indent="0">
              <a:buNone/>
            </a:pPr>
            <a:endParaRPr lang="de-DE" dirty="0"/>
          </a:p>
        </p:txBody>
      </p:sp>
    </p:spTree>
    <p:extLst>
      <p:ext uri="{BB962C8B-B14F-4D97-AF65-F5344CB8AC3E}">
        <p14:creationId xmlns:p14="http://schemas.microsoft.com/office/powerpoint/2010/main" val="122082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325F1-20F5-4D44-8344-F2E1F0690785}"/>
              </a:ext>
            </a:extLst>
          </p:cNvPr>
          <p:cNvSpPr>
            <a:spLocks noGrp="1"/>
          </p:cNvSpPr>
          <p:nvPr>
            <p:ph type="title"/>
          </p:nvPr>
        </p:nvSpPr>
        <p:spPr/>
        <p:txBody>
          <a:bodyPr/>
          <a:lstStyle/>
          <a:p>
            <a:r>
              <a:rPr lang="de-DE" dirty="0"/>
              <a:t>T) Aufgabe 8</a:t>
            </a:r>
          </a:p>
        </p:txBody>
      </p:sp>
      <p:sp>
        <p:nvSpPr>
          <p:cNvPr id="3" name="Inhaltsplatzhalter 2">
            <a:extLst>
              <a:ext uri="{FF2B5EF4-FFF2-40B4-BE49-F238E27FC236}">
                <a16:creationId xmlns:a16="http://schemas.microsoft.com/office/drawing/2014/main" id="{B2720A05-93A8-47EC-8E05-142F3CF06454}"/>
              </a:ext>
            </a:extLst>
          </p:cNvPr>
          <p:cNvSpPr>
            <a:spLocks noGrp="1"/>
          </p:cNvSpPr>
          <p:nvPr>
            <p:ph idx="1"/>
          </p:nvPr>
        </p:nvSpPr>
        <p:spPr>
          <a:xfrm>
            <a:off x="838200" y="1854500"/>
            <a:ext cx="10515600" cy="4758055"/>
          </a:xfrm>
        </p:spPr>
        <p:txBody>
          <a:bodyPr>
            <a:normAutofit/>
          </a:bodyPr>
          <a:lstStyle/>
          <a:p>
            <a:pPr marL="514350" indent="-514350">
              <a:buAutoNum type="alphaLcParenR" startAt="2"/>
            </a:pPr>
            <a:r>
              <a:rPr lang="de-DE" dirty="0"/>
              <a:t>Sie werden beauftragt ein Terminal für Unix zu programmieren, in welches der Benutzer den Namen eines Programmes eingeben kann, welches dann ausgeführt wird. Wird das Programm gestartet, soll der Benutzer weiter Eingaben machen können. Erklären Sie, welche wesentlichen Systemaufrufe Sie wie verwenden müssen</a:t>
            </a:r>
          </a:p>
          <a:p>
            <a:pPr marL="0" indent="0">
              <a:buNone/>
            </a:pPr>
            <a:endParaRPr lang="de-DE" dirty="0"/>
          </a:p>
          <a:p>
            <a:pPr>
              <a:buFont typeface="Wingdings" panose="05000000000000000000" pitchFamily="2" charset="2"/>
              <a:buChar char="Ø"/>
            </a:pPr>
            <a:r>
              <a:rPr lang="de-DE" dirty="0"/>
              <a:t>Bis zum Ende des Terminals wird für jeden Nutzerbefehl eine Kopie des Prozesses erzeugt (</a:t>
            </a:r>
            <a:r>
              <a:rPr lang="de-DE" dirty="0" err="1"/>
              <a:t>fork</a:t>
            </a:r>
            <a:r>
              <a:rPr lang="de-DE" dirty="0"/>
              <a:t>) und in den </a:t>
            </a:r>
            <a:r>
              <a:rPr lang="de-DE" dirty="0" err="1"/>
              <a:t>Kindprozess</a:t>
            </a:r>
            <a:r>
              <a:rPr lang="de-DE" dirty="0"/>
              <a:t> dann das gewünschte Programm geladen (</a:t>
            </a:r>
            <a:r>
              <a:rPr lang="de-DE" dirty="0" err="1"/>
              <a:t>exec</a:t>
            </a:r>
            <a:r>
              <a:rPr lang="de-DE" dirty="0"/>
              <a:t>), der Terminalprozess bleibt wie er ist und kann den Vorgang wiederholen.</a:t>
            </a:r>
          </a:p>
        </p:txBody>
      </p:sp>
    </p:spTree>
    <p:extLst>
      <p:ext uri="{BB962C8B-B14F-4D97-AF65-F5344CB8AC3E}">
        <p14:creationId xmlns:p14="http://schemas.microsoft.com/office/powerpoint/2010/main" val="1568050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325F1-20F5-4D44-8344-F2E1F0690785}"/>
              </a:ext>
            </a:extLst>
          </p:cNvPr>
          <p:cNvSpPr>
            <a:spLocks noGrp="1"/>
          </p:cNvSpPr>
          <p:nvPr>
            <p:ph type="title"/>
          </p:nvPr>
        </p:nvSpPr>
        <p:spPr/>
        <p:txBody>
          <a:bodyPr/>
          <a:lstStyle/>
          <a:p>
            <a:r>
              <a:rPr lang="de-DE" dirty="0"/>
              <a:t>T) Aufgabe 8</a:t>
            </a:r>
          </a:p>
        </p:txBody>
      </p:sp>
      <p:sp>
        <p:nvSpPr>
          <p:cNvPr id="3" name="Inhaltsplatzhalter 2">
            <a:extLst>
              <a:ext uri="{FF2B5EF4-FFF2-40B4-BE49-F238E27FC236}">
                <a16:creationId xmlns:a16="http://schemas.microsoft.com/office/drawing/2014/main" id="{B2720A05-93A8-47EC-8E05-142F3CF06454}"/>
              </a:ext>
            </a:extLst>
          </p:cNvPr>
          <p:cNvSpPr>
            <a:spLocks noGrp="1"/>
          </p:cNvSpPr>
          <p:nvPr>
            <p:ph idx="1"/>
          </p:nvPr>
        </p:nvSpPr>
        <p:spPr>
          <a:xfrm>
            <a:off x="838200" y="1825625"/>
            <a:ext cx="10962373" cy="3834030"/>
          </a:xfrm>
        </p:spPr>
        <p:txBody>
          <a:bodyPr>
            <a:noAutofit/>
          </a:bodyPr>
          <a:lstStyle/>
          <a:p>
            <a:pPr marL="514350" indent="-514350">
              <a:buAutoNum type="alphaLcParenR" startAt="3"/>
            </a:pPr>
            <a:r>
              <a:rPr lang="de-DE" dirty="0"/>
              <a:t>Wie hängt Ihr Programm mit der Baumstruktur von Prozessen in Unix zusammen?</a:t>
            </a:r>
          </a:p>
          <a:p>
            <a:pPr marL="0" indent="0">
              <a:buNone/>
            </a:pPr>
            <a:endParaRPr lang="de-DE" dirty="0"/>
          </a:p>
        </p:txBody>
      </p:sp>
    </p:spTree>
    <p:extLst>
      <p:ext uri="{BB962C8B-B14F-4D97-AF65-F5344CB8AC3E}">
        <p14:creationId xmlns:p14="http://schemas.microsoft.com/office/powerpoint/2010/main" val="97960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lstStyle/>
          <a:p>
            <a:pPr marL="514350" indent="-514350">
              <a:buAutoNum type="alphaLcParenR"/>
            </a:pPr>
            <a:r>
              <a:rPr lang="de-DE" dirty="0"/>
              <a:t>Nennen Sie zwei Nachteile, die sich ergeben, wenn ein Programmierer ausschließlich offene Unterprogramme verwendet.</a:t>
            </a:r>
          </a:p>
          <a:p>
            <a:pPr>
              <a:buFontTx/>
              <a:buChar char="-"/>
            </a:pPr>
            <a:r>
              <a:rPr lang="de-DE" dirty="0"/>
              <a:t>Sehr hohe Redundanz, wenn gleicher Code an mehreren Stellen im Programm auftaucht.</a:t>
            </a:r>
          </a:p>
          <a:p>
            <a:pPr>
              <a:buFontTx/>
              <a:buChar char="-"/>
            </a:pPr>
            <a:r>
              <a:rPr lang="de-DE" dirty="0"/>
              <a:t>&gt; Dadurch längerer, unübersichtlicherer Code und mehr verbrauchter Speicherplatz.</a:t>
            </a:r>
          </a:p>
        </p:txBody>
      </p:sp>
    </p:spTree>
    <p:extLst>
      <p:ext uri="{BB962C8B-B14F-4D97-AF65-F5344CB8AC3E}">
        <p14:creationId xmlns:p14="http://schemas.microsoft.com/office/powerpoint/2010/main" val="721023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325F1-20F5-4D44-8344-F2E1F0690785}"/>
              </a:ext>
            </a:extLst>
          </p:cNvPr>
          <p:cNvSpPr>
            <a:spLocks noGrp="1"/>
          </p:cNvSpPr>
          <p:nvPr>
            <p:ph type="title"/>
          </p:nvPr>
        </p:nvSpPr>
        <p:spPr/>
        <p:txBody>
          <a:bodyPr/>
          <a:lstStyle/>
          <a:p>
            <a:r>
              <a:rPr lang="de-DE" dirty="0"/>
              <a:t>T) Aufgabe 8</a:t>
            </a:r>
          </a:p>
        </p:txBody>
      </p:sp>
      <p:sp>
        <p:nvSpPr>
          <p:cNvPr id="3" name="Inhaltsplatzhalter 2">
            <a:extLst>
              <a:ext uri="{FF2B5EF4-FFF2-40B4-BE49-F238E27FC236}">
                <a16:creationId xmlns:a16="http://schemas.microsoft.com/office/drawing/2014/main" id="{B2720A05-93A8-47EC-8E05-142F3CF06454}"/>
              </a:ext>
            </a:extLst>
          </p:cNvPr>
          <p:cNvSpPr>
            <a:spLocks noGrp="1"/>
          </p:cNvSpPr>
          <p:nvPr>
            <p:ph idx="1"/>
          </p:nvPr>
        </p:nvSpPr>
        <p:spPr>
          <a:xfrm>
            <a:off x="838200" y="1825625"/>
            <a:ext cx="10962373" cy="3834030"/>
          </a:xfrm>
        </p:spPr>
        <p:txBody>
          <a:bodyPr>
            <a:noAutofit/>
          </a:bodyPr>
          <a:lstStyle/>
          <a:p>
            <a:pPr marL="514350" indent="-514350">
              <a:buAutoNum type="alphaLcParenR" startAt="3"/>
            </a:pPr>
            <a:r>
              <a:rPr lang="de-DE" dirty="0"/>
              <a:t>Wie hängt Ihr Programm mit der Baumstruktur von Prozessen in Unix zusammen?</a:t>
            </a:r>
          </a:p>
          <a:p>
            <a:pPr marL="0" indent="0">
              <a:buNone/>
            </a:pPr>
            <a:endParaRPr lang="de-DE" dirty="0"/>
          </a:p>
          <a:p>
            <a:pPr marL="0" indent="0">
              <a:buNone/>
            </a:pPr>
            <a:endParaRPr lang="de-DE" dirty="0"/>
          </a:p>
          <a:p>
            <a:pPr>
              <a:buFont typeface="Wingdings" panose="05000000000000000000" pitchFamily="2" charset="2"/>
              <a:buChar char="Ø"/>
            </a:pPr>
            <a:r>
              <a:rPr lang="de-DE" dirty="0"/>
              <a:t>Bei der Erstellung der Kopien wird als Parent-ID der </a:t>
            </a:r>
            <a:r>
              <a:rPr lang="de-DE" dirty="0" err="1"/>
              <a:t>Kindprozesse</a:t>
            </a:r>
            <a:r>
              <a:rPr lang="de-DE" dirty="0"/>
              <a:t> die Prozess-ID des Terminalprozesses eingetragen. Man halt also die Datenstruktur eines Baumes. Auch der Terminalprozess ist Teil eines Baumes, dessen Wurzel der Prozess </a:t>
            </a:r>
            <a:r>
              <a:rPr lang="de-DE" dirty="0" err="1"/>
              <a:t>init</a:t>
            </a:r>
            <a:r>
              <a:rPr lang="de-DE" dirty="0"/>
              <a:t> ist.</a:t>
            </a:r>
          </a:p>
        </p:txBody>
      </p:sp>
    </p:spTree>
    <p:extLst>
      <p:ext uri="{BB962C8B-B14F-4D97-AF65-F5344CB8AC3E}">
        <p14:creationId xmlns:p14="http://schemas.microsoft.com/office/powerpoint/2010/main" val="4013799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325F1-20F5-4D44-8344-F2E1F0690785}"/>
              </a:ext>
            </a:extLst>
          </p:cNvPr>
          <p:cNvSpPr>
            <a:spLocks noGrp="1"/>
          </p:cNvSpPr>
          <p:nvPr>
            <p:ph type="title"/>
          </p:nvPr>
        </p:nvSpPr>
        <p:spPr/>
        <p:txBody>
          <a:bodyPr/>
          <a:lstStyle/>
          <a:p>
            <a:r>
              <a:rPr lang="de-DE" dirty="0"/>
              <a:t>T) Aufgabe 8</a:t>
            </a:r>
          </a:p>
        </p:txBody>
      </p:sp>
      <p:sp>
        <p:nvSpPr>
          <p:cNvPr id="3" name="Inhaltsplatzhalter 2">
            <a:extLst>
              <a:ext uri="{FF2B5EF4-FFF2-40B4-BE49-F238E27FC236}">
                <a16:creationId xmlns:a16="http://schemas.microsoft.com/office/drawing/2014/main" id="{B2720A05-93A8-47EC-8E05-142F3CF06454}"/>
              </a:ext>
            </a:extLst>
          </p:cNvPr>
          <p:cNvSpPr>
            <a:spLocks noGrp="1"/>
          </p:cNvSpPr>
          <p:nvPr>
            <p:ph idx="1"/>
          </p:nvPr>
        </p:nvSpPr>
        <p:spPr>
          <a:xfrm>
            <a:off x="838200" y="1825625"/>
            <a:ext cx="10962373" cy="3834030"/>
          </a:xfrm>
        </p:spPr>
        <p:txBody>
          <a:bodyPr>
            <a:noAutofit/>
          </a:bodyPr>
          <a:lstStyle/>
          <a:p>
            <a:pPr marL="514350" indent="-514350">
              <a:buAutoNum type="alphaLcParenR" startAt="4"/>
            </a:pPr>
            <a:r>
              <a:rPr lang="de-DE" dirty="0"/>
              <a:t>Was passiert, wenn der Terminalprozess stirbt?</a:t>
            </a:r>
          </a:p>
          <a:p>
            <a:pPr marL="0" indent="0">
              <a:buNone/>
            </a:pPr>
            <a:endParaRPr lang="de-DE" dirty="0"/>
          </a:p>
        </p:txBody>
      </p:sp>
    </p:spTree>
    <p:extLst>
      <p:ext uri="{BB962C8B-B14F-4D97-AF65-F5344CB8AC3E}">
        <p14:creationId xmlns:p14="http://schemas.microsoft.com/office/powerpoint/2010/main" val="1038870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325F1-20F5-4D44-8344-F2E1F0690785}"/>
              </a:ext>
            </a:extLst>
          </p:cNvPr>
          <p:cNvSpPr>
            <a:spLocks noGrp="1"/>
          </p:cNvSpPr>
          <p:nvPr>
            <p:ph type="title"/>
          </p:nvPr>
        </p:nvSpPr>
        <p:spPr/>
        <p:txBody>
          <a:bodyPr/>
          <a:lstStyle/>
          <a:p>
            <a:r>
              <a:rPr lang="de-DE" dirty="0"/>
              <a:t>T) Aufgabe 8</a:t>
            </a:r>
          </a:p>
        </p:txBody>
      </p:sp>
      <p:sp>
        <p:nvSpPr>
          <p:cNvPr id="3" name="Inhaltsplatzhalter 2">
            <a:extLst>
              <a:ext uri="{FF2B5EF4-FFF2-40B4-BE49-F238E27FC236}">
                <a16:creationId xmlns:a16="http://schemas.microsoft.com/office/drawing/2014/main" id="{B2720A05-93A8-47EC-8E05-142F3CF06454}"/>
              </a:ext>
            </a:extLst>
          </p:cNvPr>
          <p:cNvSpPr>
            <a:spLocks noGrp="1"/>
          </p:cNvSpPr>
          <p:nvPr>
            <p:ph idx="1"/>
          </p:nvPr>
        </p:nvSpPr>
        <p:spPr>
          <a:xfrm>
            <a:off x="838200" y="1825625"/>
            <a:ext cx="10962373" cy="3834030"/>
          </a:xfrm>
        </p:spPr>
        <p:txBody>
          <a:bodyPr>
            <a:noAutofit/>
          </a:bodyPr>
          <a:lstStyle/>
          <a:p>
            <a:pPr marL="514350" indent="-514350">
              <a:buAutoNum type="alphaLcParenR" startAt="4"/>
            </a:pPr>
            <a:r>
              <a:rPr lang="de-DE" dirty="0"/>
              <a:t>Was passiert, wenn der Terminalprozess stirbt?</a:t>
            </a:r>
          </a:p>
          <a:p>
            <a:pPr marL="0" indent="0">
              <a:buNone/>
            </a:pPr>
            <a:endParaRPr lang="de-DE" dirty="0"/>
          </a:p>
          <a:p>
            <a:pPr marL="0" indent="0">
              <a:buNone/>
            </a:pPr>
            <a:endParaRPr lang="de-DE" dirty="0"/>
          </a:p>
          <a:p>
            <a:pPr>
              <a:buFont typeface="Wingdings" panose="05000000000000000000" pitchFamily="2" charset="2"/>
              <a:buChar char="Ø"/>
            </a:pPr>
            <a:r>
              <a:rPr lang="de-DE" dirty="0"/>
              <a:t>Falls Terminal zwangsbeendet wird, dann sterben auch alle Kinder. Falls Terminal mittels </a:t>
            </a:r>
            <a:r>
              <a:rPr lang="de-DE" dirty="0" err="1"/>
              <a:t>exit</a:t>
            </a:r>
            <a:r>
              <a:rPr lang="de-DE" dirty="0"/>
              <a:t> (erfolgreich) beendet wird, dann wird der </a:t>
            </a:r>
            <a:r>
              <a:rPr lang="de-DE" dirty="0" err="1"/>
              <a:t>Kindprozess</a:t>
            </a:r>
            <a:r>
              <a:rPr lang="de-DE" dirty="0"/>
              <a:t> zum Waisen und der INIT-Prozess übernimmt die Vaterrolle.</a:t>
            </a:r>
          </a:p>
        </p:txBody>
      </p:sp>
    </p:spTree>
    <p:extLst>
      <p:ext uri="{BB962C8B-B14F-4D97-AF65-F5344CB8AC3E}">
        <p14:creationId xmlns:p14="http://schemas.microsoft.com/office/powerpoint/2010/main" val="289555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A5496D-29B8-4DB0-A83C-D1F166BD7B85}"/>
              </a:ext>
            </a:extLst>
          </p:cNvPr>
          <p:cNvSpPr>
            <a:spLocks noGrp="1"/>
          </p:cNvSpPr>
          <p:nvPr>
            <p:ph type="title"/>
          </p:nvPr>
        </p:nvSpPr>
        <p:spPr/>
        <p:txBody>
          <a:bodyPr/>
          <a:lstStyle/>
          <a:p>
            <a:r>
              <a:rPr lang="de-DE" dirty="0"/>
              <a:t>T) Aufgabe 9</a:t>
            </a:r>
          </a:p>
        </p:txBody>
      </p:sp>
      <p:pic>
        <p:nvPicPr>
          <p:cNvPr id="5" name="Grafik 4">
            <a:extLst>
              <a:ext uri="{FF2B5EF4-FFF2-40B4-BE49-F238E27FC236}">
                <a16:creationId xmlns:a16="http://schemas.microsoft.com/office/drawing/2014/main" id="{0381B7F1-98AD-4CA1-AD51-2C1B403B9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22" y="1353804"/>
            <a:ext cx="11107555" cy="4979619"/>
          </a:xfrm>
          <a:prstGeom prst="rect">
            <a:avLst/>
          </a:prstGeom>
        </p:spPr>
      </p:pic>
    </p:spTree>
    <p:extLst>
      <p:ext uri="{BB962C8B-B14F-4D97-AF65-F5344CB8AC3E}">
        <p14:creationId xmlns:p14="http://schemas.microsoft.com/office/powerpoint/2010/main" val="4115424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A5496D-29B8-4DB0-A83C-D1F166BD7B85}"/>
              </a:ext>
            </a:extLst>
          </p:cNvPr>
          <p:cNvSpPr>
            <a:spLocks noGrp="1"/>
          </p:cNvSpPr>
          <p:nvPr>
            <p:ph type="title"/>
          </p:nvPr>
        </p:nvSpPr>
        <p:spPr/>
        <p:txBody>
          <a:bodyPr/>
          <a:lstStyle/>
          <a:p>
            <a:r>
              <a:rPr lang="de-DE" dirty="0"/>
              <a:t>T) Aufgabe 9</a:t>
            </a:r>
          </a:p>
        </p:txBody>
      </p:sp>
      <p:pic>
        <p:nvPicPr>
          <p:cNvPr id="4" name="Grafik 3">
            <a:extLst>
              <a:ext uri="{FF2B5EF4-FFF2-40B4-BE49-F238E27FC236}">
                <a16:creationId xmlns:a16="http://schemas.microsoft.com/office/drawing/2014/main" id="{89F47978-2116-4615-B83A-178BA42FC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384" y="1301282"/>
            <a:ext cx="9895232" cy="5556718"/>
          </a:xfrm>
          <a:prstGeom prst="rect">
            <a:avLst/>
          </a:prstGeom>
        </p:spPr>
      </p:pic>
      <p:sp>
        <p:nvSpPr>
          <p:cNvPr id="6" name="Textfeld 5">
            <a:extLst>
              <a:ext uri="{FF2B5EF4-FFF2-40B4-BE49-F238E27FC236}">
                <a16:creationId xmlns:a16="http://schemas.microsoft.com/office/drawing/2014/main" id="{BD95AE92-1037-4D08-BE70-3F398E81CCBE}"/>
              </a:ext>
            </a:extLst>
          </p:cNvPr>
          <p:cNvSpPr txBox="1"/>
          <p:nvPr/>
        </p:nvSpPr>
        <p:spPr>
          <a:xfrm>
            <a:off x="8470232" y="3580596"/>
            <a:ext cx="837398" cy="307777"/>
          </a:xfrm>
          <a:prstGeom prst="rect">
            <a:avLst/>
          </a:prstGeom>
          <a:noFill/>
        </p:spPr>
        <p:txBody>
          <a:bodyPr wrap="square" rtlCol="0">
            <a:spAutoFit/>
          </a:bodyPr>
          <a:lstStyle/>
          <a:p>
            <a:r>
              <a:rPr lang="de-DE" sz="1400" dirty="0"/>
              <a:t>Timeout</a:t>
            </a:r>
          </a:p>
        </p:txBody>
      </p:sp>
    </p:spTree>
    <p:extLst>
      <p:ext uri="{BB962C8B-B14F-4D97-AF65-F5344CB8AC3E}">
        <p14:creationId xmlns:p14="http://schemas.microsoft.com/office/powerpoint/2010/main" val="178742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lstStyle/>
          <a:p>
            <a:pPr marL="514350" indent="-514350">
              <a:buAutoNum type="alphaLcParenR"/>
            </a:pPr>
            <a:r>
              <a:rPr lang="de-DE" dirty="0"/>
              <a:t>Nennen Sie zwei Nachteile, die sich ergeben, wenn ein Programmierer ausschließlich offene Unterprogramme verwendet.</a:t>
            </a:r>
          </a:p>
          <a:p>
            <a:pPr>
              <a:buFontTx/>
              <a:buChar char="-"/>
            </a:pPr>
            <a:r>
              <a:rPr lang="de-DE" dirty="0"/>
              <a:t>Sehr hohe Redundanz, wenn gleicher Code an mehreren Stellen im Programm auftaucht.</a:t>
            </a:r>
          </a:p>
          <a:p>
            <a:pPr>
              <a:buFontTx/>
              <a:buChar char="-"/>
            </a:pPr>
            <a:r>
              <a:rPr lang="de-DE" dirty="0"/>
              <a:t>&gt; Dadurch längerer, unübersichtlicherer Code und mehr verbrauchter Speicherplatz.</a:t>
            </a:r>
          </a:p>
          <a:p>
            <a:pPr>
              <a:buFontTx/>
              <a:buChar char="-"/>
            </a:pPr>
            <a:r>
              <a:rPr lang="de-DE" dirty="0"/>
              <a:t>Änderungen im UP müssen bei jedem Vorkommen im Code vorgenommen werden.</a:t>
            </a:r>
          </a:p>
        </p:txBody>
      </p:sp>
    </p:spTree>
    <p:extLst>
      <p:ext uri="{BB962C8B-B14F-4D97-AF65-F5344CB8AC3E}">
        <p14:creationId xmlns:p14="http://schemas.microsoft.com/office/powerpoint/2010/main" val="224999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lstStyle/>
          <a:p>
            <a:pPr marL="514350" indent="-514350">
              <a:buAutoNum type="alphaLcParenR"/>
            </a:pPr>
            <a:r>
              <a:rPr lang="de-DE" dirty="0"/>
              <a:t>Nennen Sie zwei Nachteile, die sich ergeben, wenn ein Programmierer ausschließlich offene Unterprogramme verwendet.</a:t>
            </a:r>
          </a:p>
          <a:p>
            <a:pPr>
              <a:buFontTx/>
              <a:buChar char="-"/>
            </a:pPr>
            <a:r>
              <a:rPr lang="de-DE" dirty="0"/>
              <a:t>Sehr hohe Redundanz, wenn gleicher Code an mehreren Stellen im Programm auftaucht.</a:t>
            </a:r>
          </a:p>
          <a:p>
            <a:pPr>
              <a:buFontTx/>
              <a:buChar char="-"/>
            </a:pPr>
            <a:r>
              <a:rPr lang="de-DE" dirty="0"/>
              <a:t>&gt; Dadurch längerer, unübersichtlicherer Code und mehr verbrauchter Speicherplatz.</a:t>
            </a:r>
          </a:p>
          <a:p>
            <a:pPr>
              <a:buFontTx/>
              <a:buChar char="-"/>
            </a:pPr>
            <a:r>
              <a:rPr lang="de-DE" dirty="0"/>
              <a:t>Änderungen im UP müssen bei jedem Vorkommen im Code vorgenommen werden.</a:t>
            </a:r>
          </a:p>
          <a:p>
            <a:pPr>
              <a:buFontTx/>
              <a:buChar char="-"/>
            </a:pPr>
            <a:r>
              <a:rPr lang="de-DE" dirty="0"/>
              <a:t>&gt; Höherer Wartungsaufwand.</a:t>
            </a:r>
          </a:p>
          <a:p>
            <a:pPr marL="0" indent="0">
              <a:buNone/>
            </a:pPr>
            <a:endParaRPr lang="de-DE" dirty="0"/>
          </a:p>
        </p:txBody>
      </p:sp>
    </p:spTree>
    <p:extLst>
      <p:ext uri="{BB962C8B-B14F-4D97-AF65-F5344CB8AC3E}">
        <p14:creationId xmlns:p14="http://schemas.microsoft.com/office/powerpoint/2010/main" val="393177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lstStyle/>
          <a:p>
            <a:pPr marL="514350" indent="-514350">
              <a:buAutoNum type="alphaLcParenR"/>
            </a:pPr>
            <a:r>
              <a:rPr lang="de-DE" dirty="0"/>
              <a:t>Nennen Sie zwei Nachteile, die sich ergeben, wenn ein Programmierer ausschließlich offene Unterprogramme verwendet.</a:t>
            </a:r>
          </a:p>
          <a:p>
            <a:pPr>
              <a:buFontTx/>
              <a:buChar char="-"/>
            </a:pPr>
            <a:r>
              <a:rPr lang="de-DE" dirty="0"/>
              <a:t>Sehr hohe Redundanz, wenn gleicher Code an mehreren Stellen im Programm auftaucht.</a:t>
            </a:r>
          </a:p>
          <a:p>
            <a:pPr>
              <a:buFontTx/>
              <a:buChar char="-"/>
            </a:pPr>
            <a:r>
              <a:rPr lang="de-DE" dirty="0"/>
              <a:t>&gt; Dadurch längerer, unübersichtlicherer Code und mehr verbrauchter Speicherplatz.</a:t>
            </a:r>
          </a:p>
          <a:p>
            <a:pPr>
              <a:buFontTx/>
              <a:buChar char="-"/>
            </a:pPr>
            <a:r>
              <a:rPr lang="de-DE" dirty="0"/>
              <a:t>Änderungen im UP müssen bei jedem Vorkommen im Code vorgenommen werden.</a:t>
            </a:r>
          </a:p>
          <a:p>
            <a:pPr>
              <a:buFontTx/>
              <a:buChar char="-"/>
            </a:pPr>
            <a:r>
              <a:rPr lang="de-DE" dirty="0"/>
              <a:t>&gt; Höherer Wartungsaufwand.</a:t>
            </a:r>
          </a:p>
          <a:p>
            <a:pPr>
              <a:buFontTx/>
              <a:buChar char="-"/>
            </a:pPr>
            <a:r>
              <a:rPr lang="de-DE" dirty="0"/>
              <a:t>Keine Rekursion möglich.</a:t>
            </a:r>
          </a:p>
          <a:p>
            <a:pPr>
              <a:buFontTx/>
              <a:buChar char="-"/>
            </a:pPr>
            <a:endParaRPr lang="de-DE" dirty="0"/>
          </a:p>
        </p:txBody>
      </p:sp>
    </p:spTree>
    <p:extLst>
      <p:ext uri="{BB962C8B-B14F-4D97-AF65-F5344CB8AC3E}">
        <p14:creationId xmlns:p14="http://schemas.microsoft.com/office/powerpoint/2010/main" val="286574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a:bodyPr>
          <a:lstStyle/>
          <a:p>
            <a:pPr marL="0" indent="0">
              <a:buNone/>
            </a:pPr>
            <a:r>
              <a:rPr lang="de-DE" dirty="0"/>
              <a:t>b) Offensichtlich ist es sehr ineffizient, auf geschlossene </a:t>
            </a:r>
            <a:r>
              <a:rPr lang="de-DE" dirty="0" err="1"/>
              <a:t>UP‘s</a:t>
            </a:r>
            <a:r>
              <a:rPr lang="de-DE" dirty="0"/>
              <a:t> (Prozeduren) ganz zu verzichten. Bei besonders kleinen </a:t>
            </a:r>
            <a:r>
              <a:rPr lang="de-DE" dirty="0" err="1"/>
              <a:t>UP‘s</a:t>
            </a:r>
            <a:r>
              <a:rPr lang="de-DE" dirty="0"/>
              <a:t> ist es aber wiederum ungünstig, diese als geschlossene </a:t>
            </a:r>
            <a:r>
              <a:rPr lang="de-DE" dirty="0" err="1"/>
              <a:t>UP‘s</a:t>
            </a:r>
            <a:r>
              <a:rPr lang="de-DE" dirty="0"/>
              <a:t> zu implementieren. Warum?</a:t>
            </a:r>
          </a:p>
          <a:p>
            <a:pPr marL="0" indent="0">
              <a:buNone/>
            </a:pPr>
            <a:endParaRPr lang="de-DE" dirty="0"/>
          </a:p>
        </p:txBody>
      </p:sp>
    </p:spTree>
    <p:extLst>
      <p:ext uri="{BB962C8B-B14F-4D97-AF65-F5344CB8AC3E}">
        <p14:creationId xmlns:p14="http://schemas.microsoft.com/office/powerpoint/2010/main" val="280898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2E326-17F8-488A-98C9-C0E53A3C2DDD}"/>
              </a:ext>
            </a:extLst>
          </p:cNvPr>
          <p:cNvSpPr>
            <a:spLocks noGrp="1"/>
          </p:cNvSpPr>
          <p:nvPr>
            <p:ph type="title"/>
          </p:nvPr>
        </p:nvSpPr>
        <p:spPr/>
        <p:txBody>
          <a:bodyPr/>
          <a:lstStyle/>
          <a:p>
            <a:r>
              <a:rPr lang="de-DE" dirty="0"/>
              <a:t>H) Aufgabe 4</a:t>
            </a:r>
          </a:p>
        </p:txBody>
      </p:sp>
      <p:sp>
        <p:nvSpPr>
          <p:cNvPr id="3" name="Inhaltsplatzhalter 2">
            <a:extLst>
              <a:ext uri="{FF2B5EF4-FFF2-40B4-BE49-F238E27FC236}">
                <a16:creationId xmlns:a16="http://schemas.microsoft.com/office/drawing/2014/main" id="{D36BA9B5-1CBB-410E-B36E-795E1B38723E}"/>
              </a:ext>
            </a:extLst>
          </p:cNvPr>
          <p:cNvSpPr>
            <a:spLocks noGrp="1"/>
          </p:cNvSpPr>
          <p:nvPr>
            <p:ph idx="1"/>
          </p:nvPr>
        </p:nvSpPr>
        <p:spPr>
          <a:xfrm>
            <a:off x="219075" y="1524000"/>
            <a:ext cx="11134725" cy="4738688"/>
          </a:xfrm>
        </p:spPr>
        <p:txBody>
          <a:bodyPr>
            <a:normAutofit fontScale="92500" lnSpcReduction="10000"/>
          </a:bodyPr>
          <a:lstStyle/>
          <a:p>
            <a:pPr marL="0" indent="0">
              <a:buNone/>
            </a:pPr>
            <a:r>
              <a:rPr lang="de-DE" dirty="0"/>
              <a:t>b) Offensichtlich ist es sehr ineffizient, auf geschlossene </a:t>
            </a:r>
            <a:r>
              <a:rPr lang="de-DE" dirty="0" err="1"/>
              <a:t>UP‘s</a:t>
            </a:r>
            <a:r>
              <a:rPr lang="de-DE" dirty="0"/>
              <a:t> (Prozeduren) ganz zu verzichten. Bei besonders kleinen </a:t>
            </a:r>
            <a:r>
              <a:rPr lang="de-DE" dirty="0" err="1"/>
              <a:t>UP‘s</a:t>
            </a:r>
            <a:r>
              <a:rPr lang="de-DE" dirty="0"/>
              <a:t> ist es aber wiederum ungünstig, diese als geschlossene </a:t>
            </a:r>
            <a:r>
              <a:rPr lang="de-DE" dirty="0" err="1"/>
              <a:t>UP‘s</a:t>
            </a:r>
            <a:r>
              <a:rPr lang="de-DE" dirty="0"/>
              <a:t> zu implementieren. Warum?</a:t>
            </a:r>
          </a:p>
          <a:p>
            <a:pPr marL="0" indent="0">
              <a:buNone/>
            </a:pPr>
            <a:endParaRPr lang="de-DE" dirty="0"/>
          </a:p>
          <a:p>
            <a:pPr marL="0" indent="0">
              <a:buNone/>
            </a:pPr>
            <a:r>
              <a:rPr lang="de-DE" dirty="0"/>
              <a:t>Aufrufe geschlossener Unterprogramme erfordern:</a:t>
            </a:r>
          </a:p>
          <a:p>
            <a:pPr>
              <a:buFontTx/>
              <a:buChar char="-"/>
            </a:pPr>
            <a:r>
              <a:rPr lang="de-DE" dirty="0"/>
              <a:t>Sprünge, </a:t>
            </a:r>
          </a:p>
          <a:p>
            <a:pPr>
              <a:buFontTx/>
              <a:buChar char="-"/>
            </a:pPr>
            <a:r>
              <a:rPr lang="de-DE" dirty="0"/>
              <a:t>Parameterübergaben, </a:t>
            </a:r>
          </a:p>
          <a:p>
            <a:pPr>
              <a:buFontTx/>
              <a:buChar char="-"/>
            </a:pPr>
            <a:r>
              <a:rPr lang="de-DE" dirty="0"/>
              <a:t>Sicherung und Wiederherstellung des </a:t>
            </a:r>
            <a:r>
              <a:rPr lang="de-DE" dirty="0" err="1"/>
              <a:t>Caller</a:t>
            </a:r>
            <a:r>
              <a:rPr lang="de-DE" dirty="0"/>
              <a:t>-Kontextes,</a:t>
            </a:r>
          </a:p>
          <a:p>
            <a:pPr>
              <a:buFontTx/>
              <a:buChar char="-"/>
            </a:pPr>
            <a:r>
              <a:rPr lang="de-DE" dirty="0"/>
              <a:t> Ergebnisrückgaben usw.</a:t>
            </a:r>
          </a:p>
          <a:p>
            <a:pPr marL="0" indent="0">
              <a:buNone/>
            </a:pPr>
            <a:r>
              <a:rPr lang="de-DE" dirty="0"/>
              <a:t>Für sehr kleine Unterprogramme (z.B. einfachste arithmetische Operationen) entsteht dadurch zu viel Overhead.</a:t>
            </a:r>
          </a:p>
        </p:txBody>
      </p:sp>
    </p:spTree>
    <p:extLst>
      <p:ext uri="{BB962C8B-B14F-4D97-AF65-F5344CB8AC3E}">
        <p14:creationId xmlns:p14="http://schemas.microsoft.com/office/powerpoint/2010/main" val="201063957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1729</Words>
  <Application>Microsoft Office PowerPoint</Application>
  <PresentationFormat>Breitbild</PresentationFormat>
  <Paragraphs>181</Paragraphs>
  <Slides>44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44</vt:i4>
      </vt:variant>
    </vt:vector>
  </HeadingPairs>
  <TitlesOfParts>
    <vt:vector size="49" baseType="lpstr">
      <vt:lpstr>Arial</vt:lpstr>
      <vt:lpstr>Calibri</vt:lpstr>
      <vt:lpstr>Calibri Light</vt:lpstr>
      <vt:lpstr>Wingdings</vt:lpstr>
      <vt:lpstr>Office</vt:lpstr>
      <vt:lpstr>Betriebssysteme Tutrorium Gruppe 08</vt:lpstr>
      <vt:lpstr>H) Aufgabe 4</vt:lpstr>
      <vt:lpstr>H) Aufgabe 4</vt:lpstr>
      <vt:lpstr>H) Aufgabe 4</vt:lpstr>
      <vt:lpstr>H) Aufgabe 4</vt:lpstr>
      <vt:lpstr>H) Aufgabe 4</vt:lpstr>
      <vt:lpstr>H) Aufgabe 4</vt:lpstr>
      <vt:lpstr>H) Aufgabe 4</vt:lpstr>
      <vt:lpstr>H) Aufgabe 4</vt:lpstr>
      <vt:lpstr>H) Aufgabe 4</vt:lpstr>
      <vt:lpstr>H) Aufgabe 4</vt:lpstr>
      <vt:lpstr>H) Aufgabe 4</vt:lpstr>
      <vt:lpstr>H) Aufgabe 4</vt:lpstr>
      <vt:lpstr>H) Aufgabe 4</vt:lpstr>
      <vt:lpstr>H) Aufgabe 4</vt:lpstr>
      <vt:lpstr>H) Aufgabe 4</vt:lpstr>
      <vt:lpstr>H) Aufgabe 4</vt:lpstr>
      <vt:lpstr>H) Aufgabe 5</vt:lpstr>
      <vt:lpstr>H) Aufgabe 5</vt:lpstr>
      <vt:lpstr>H) Aufgabe 5</vt:lpstr>
      <vt:lpstr>H) Aufgabe 5</vt:lpstr>
      <vt:lpstr>H) Aufgabe 5</vt:lpstr>
      <vt:lpstr>H) Aufgabe 5</vt:lpstr>
      <vt:lpstr>T) Aufgabe 6</vt:lpstr>
      <vt:lpstr>T) Aufgabe 7</vt:lpstr>
      <vt:lpstr>T) Aufgabe 7</vt:lpstr>
      <vt:lpstr>T) Aufgabe 7</vt:lpstr>
      <vt:lpstr>T) Aufgabe 7</vt:lpstr>
      <vt:lpstr>T) Aufgabe 7</vt:lpstr>
      <vt:lpstr>T) Aufgabe 7</vt:lpstr>
      <vt:lpstr>T) Aufgabe 7</vt:lpstr>
      <vt:lpstr>T) Aufgabe 7</vt:lpstr>
      <vt:lpstr>T) Aufgabe 7</vt:lpstr>
      <vt:lpstr>T) Aufgabe 7</vt:lpstr>
      <vt:lpstr>T) Aufgabe 8</vt:lpstr>
      <vt:lpstr>T) Aufgabe 8</vt:lpstr>
      <vt:lpstr>T) Aufgabe 8</vt:lpstr>
      <vt:lpstr>T) Aufgabe 8</vt:lpstr>
      <vt:lpstr>T) Aufgabe 8</vt:lpstr>
      <vt:lpstr>T) Aufgabe 8</vt:lpstr>
      <vt:lpstr>T) Aufgabe 8</vt:lpstr>
      <vt:lpstr>T) Aufgabe 8</vt:lpstr>
      <vt:lpstr>T) Aufgabe 9</vt:lpstr>
      <vt:lpstr>T) Aufgabe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Betriebssysteme Tutrorium Gruppe 08</dc:title>
  <dc:creator>Julian Hager</dc:creator>
  <cp:lastModifiedBy>Julian Hager</cp:lastModifiedBy>
  <cp:revision>14</cp:revision>
  <dcterms:created xsi:type="dcterms:W3CDTF">2019-10-30T15:28:21Z</dcterms:created>
  <dcterms:modified xsi:type="dcterms:W3CDTF">2019-10-31T12:08:07Z</dcterms:modified>
</cp:coreProperties>
</file>