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B5DA2-AE92-4C82-B62F-9A31C90D3E0A}" type="datetimeFigureOut">
              <a:rPr lang="de-DE" smtClean="0"/>
              <a:t>07.11.2019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8CD14-BB90-43E8-89B1-1C3B8A29EF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611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8CD14-BB90-43E8-89B1-1C3B8A29EFA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5A7F9-0F18-4B85-8EC6-CA4B135C6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DBE983-4FC2-4865-8C70-78E3FFA5A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C23E1E-8D19-46EE-A124-A9EACBF8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8C8B-2AD7-4D7D-BC48-E98008D70932}" type="datetimeFigureOut">
              <a:rPr lang="de-DE" smtClean="0"/>
              <a:t>07.11.2019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4F6FC2-E826-48BC-BB62-8DDD2F55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089F1F-5EA3-4A8D-9C70-3F1BEC3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45-612E-45AB-BF19-5072657EF4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69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BE343-C543-4B91-A41D-9DD58CE7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8C9974-0FE5-4A6E-BE05-9DC4C9595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254750-E965-41B4-B62C-7B648981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8C8B-2AD7-4D7D-BC48-E98008D70932}" type="datetimeFigureOut">
              <a:rPr lang="de-DE" smtClean="0"/>
              <a:t>07.11.2019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8F8A65-02F1-462A-A53F-E9A9C954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F1C22D-02D5-4C48-ABB1-222C31BA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45-612E-45AB-BF19-5072657EF4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7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EB2DD7-264B-4A06-87B9-45820EB45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DD0F50-2AE3-49FF-83DC-6DF309E47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C2727-38FA-41C8-85B2-DC6326DB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8C8B-2AD7-4D7D-BC48-E98008D70932}" type="datetimeFigureOut">
              <a:rPr lang="de-DE" smtClean="0"/>
              <a:t>07.11.2019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6F55AF-2075-4882-87AE-7A072F26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DF745F-9E16-4655-87A0-4CC252E9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45-612E-45AB-BF19-5072657EF4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52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5BFA3-005C-46A7-AF8D-8D0C4B45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6E0149-E302-44FE-A1C2-1D9D29BE6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3B41AC-B266-4DCE-B847-0A367FF1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8C8B-2AD7-4D7D-BC48-E98008D70932}" type="datetimeFigureOut">
              <a:rPr lang="de-DE" smtClean="0"/>
              <a:t>07.11.2019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690ADC-B857-4F47-959A-BC311A00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BF7AE4-C1FB-492F-A10A-FC093E5B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45-612E-45AB-BF19-5072657EF4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17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AB0B6-8B49-480E-A312-BF27BA10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5AC6E6-6165-4E9C-B233-1748FF045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6CCCC8-A362-45AE-80FA-BD13B09B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8C8B-2AD7-4D7D-BC48-E98008D70932}" type="datetimeFigureOut">
              <a:rPr lang="de-DE" smtClean="0"/>
              <a:t>07.11.2019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FBA8DE-F413-4EEA-930A-C40067F8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93EE3B-3611-4E80-AFDF-EDE55A1F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45-612E-45AB-BF19-5072657EF4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83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E823C-1ED6-468E-A514-C6DC9A66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45F9B7-1CD2-4F78-A385-CBB1AEB36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691568-9A63-485E-9AF7-7A528E6A5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4C8622-89C8-4660-B830-9B8EACAB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8C8B-2AD7-4D7D-BC48-E98008D70932}" type="datetimeFigureOut">
              <a:rPr lang="de-DE" smtClean="0"/>
              <a:t>07.11.2019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13BD10-7945-4F44-9FAF-AC6EDEE9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229D25-DD0E-4AAE-B49E-A9DAE062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45-612E-45AB-BF19-5072657EF4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27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7EF6C-6893-4C8B-98A3-8117A372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6745D5-757C-4F79-BF9D-CC92A41AE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91B5BC-2345-4722-BA36-83AB08D11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56A220-03A3-4902-A711-947E0480D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B42A3AF-B4D1-45D9-BD4F-5D7AAB8DC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73CD653-16C4-4FAE-9813-9AE732D2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8C8B-2AD7-4D7D-BC48-E98008D70932}" type="datetimeFigureOut">
              <a:rPr lang="de-DE" smtClean="0"/>
              <a:t>07.11.2019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CE473E-735B-48B6-8AB5-C2E548CF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0AE22C0-0FF4-4FED-B728-7F97A6F9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45-612E-45AB-BF19-5072657EF4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98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B2305-608E-4FB1-9EF8-86F82FA3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DEB83A-C80A-45E4-9D44-9D1228EC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8C8B-2AD7-4D7D-BC48-E98008D70932}" type="datetimeFigureOut">
              <a:rPr lang="de-DE" smtClean="0"/>
              <a:t>07.11.2019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0DAE49-1F5E-4CD0-BEC8-DC533F32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DA2D9C-9093-4FF5-BD97-5443CD3A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45-612E-45AB-BF19-5072657EF4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91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39A2C7-ED4D-4FE4-BF6C-5CAFA3E4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8C8B-2AD7-4D7D-BC48-E98008D70932}" type="datetimeFigureOut">
              <a:rPr lang="de-DE" smtClean="0"/>
              <a:t>07.11.2019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869986-238B-43DA-B51C-9C5257C7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1087FB-B575-47E3-8BB3-CADCC92C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45-612E-45AB-BF19-5072657EF4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79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B1696-9E7B-4553-9C6C-61106C34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8E3FE0-3455-47A9-B4D1-F969C91C5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75B327-FFB5-4BE4-BA64-DD682D901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446D7E-744C-4360-8C0E-070BF735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8C8B-2AD7-4D7D-BC48-E98008D70932}" type="datetimeFigureOut">
              <a:rPr lang="de-DE" smtClean="0"/>
              <a:t>07.11.2019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D95ED4-F4C2-4A57-B64C-AFD23EE2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733FCA-E74C-4B8A-9296-7A2B9C25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45-612E-45AB-BF19-5072657EF4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63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EAE72-F7E4-4142-8F5C-2DE1F203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5A565D2-9322-4BE6-A2BA-2433BB7C5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EEB8CE-1D84-4E94-80A7-A5CCC19C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ECA77D-3B9B-4537-A92A-F3819D7F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8C8B-2AD7-4D7D-BC48-E98008D70932}" type="datetimeFigureOut">
              <a:rPr lang="de-DE" smtClean="0"/>
              <a:t>07.11.2019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FBCA6C-B671-4ABC-B087-5BF3D6A1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E9C733-1AF2-493A-9724-C081A061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45-612E-45AB-BF19-5072657EF4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09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CCF8D2-2A30-4746-88B1-01C8896D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D502C1-D740-4A25-BC27-AB4648646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202B08-ACD6-4D59-AA8F-CEFAAE546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08C8B-2AD7-4D7D-BC48-E98008D70932}" type="datetimeFigureOut">
              <a:rPr lang="de-DE" smtClean="0"/>
              <a:t>07.11.2019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1ABF5A-5ABE-464E-A97B-F276E322F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75C421-061A-4AF9-96A3-378CDA51E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3A745-612E-45AB-BF19-5072657EF4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83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1613B-E3B6-4B65-8994-D238224CB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Betriebssysteme Tutorium</a:t>
            </a:r>
            <a:br>
              <a:rPr lang="de-DE" dirty="0"/>
            </a:br>
            <a:r>
              <a:rPr lang="de-DE" dirty="0"/>
              <a:t>Gruppe 08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529C11-D693-4B70-B9A8-2441E6E37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Julian Hager</a:t>
            </a:r>
          </a:p>
          <a:p>
            <a:r>
              <a:rPr lang="de-DE" dirty="0"/>
              <a:t>07.11.2019</a:t>
            </a:r>
          </a:p>
          <a:p>
            <a:r>
              <a:rPr lang="de-DE" dirty="0"/>
              <a:t>Blatt 03</a:t>
            </a:r>
          </a:p>
        </p:txBody>
      </p:sp>
    </p:spTree>
    <p:extLst>
      <p:ext uri="{BB962C8B-B14F-4D97-AF65-F5344CB8AC3E}">
        <p14:creationId xmlns:p14="http://schemas.microsoft.com/office/powerpoint/2010/main" val="87084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B2E52-EA2A-48DD-AA38-F9A9D935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10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E61981-7D90-456F-B28B-072F222EB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74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d) Zwei Programme P und Q. A, B, C, D, E beliebige atomare Anweisungen.</a:t>
            </a:r>
          </a:p>
          <a:p>
            <a:pPr marL="0" indent="0">
              <a:buNone/>
            </a:pPr>
            <a:r>
              <a:rPr lang="de-DE" dirty="0"/>
              <a:t>(ii)  Welches Problem ergibt sich aus einer Abhängigkeit zwischen B und E?</a:t>
            </a:r>
          </a:p>
          <a:p>
            <a:pPr marL="0" indent="0">
              <a:buNone/>
            </a:pPr>
            <a:r>
              <a:rPr lang="de-DE" dirty="0"/>
              <a:t>       Wann tritt es auf?</a:t>
            </a:r>
          </a:p>
          <a:p>
            <a:pPr marL="514350" indent="-514350">
              <a:buAutoNum type="alphaLcParenR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11BCED-EED7-4D9D-AAF3-C47033DA1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26" y="50059"/>
            <a:ext cx="7757614" cy="17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31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B2E52-EA2A-48DD-AA38-F9A9D935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10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E61981-7D90-456F-B28B-072F222EB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74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d) Zwei Programme P und Q. A, B, C, D, E beliebige atomare Anweisungen.</a:t>
            </a:r>
          </a:p>
          <a:p>
            <a:pPr marL="0" indent="0">
              <a:buNone/>
            </a:pPr>
            <a:r>
              <a:rPr lang="de-DE" dirty="0"/>
              <a:t>(ii)  Welches Problem ergibt sich aus einer Abhängigkeit zwischen B und E?</a:t>
            </a:r>
          </a:p>
          <a:p>
            <a:pPr marL="0" indent="0">
              <a:buNone/>
            </a:pPr>
            <a:r>
              <a:rPr lang="de-DE" dirty="0"/>
              <a:t>       Wann tritt es auf?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Das Problem tritt immer dann auf, wenn E vor B ausgeführt wird.</a:t>
            </a:r>
          </a:p>
          <a:p>
            <a:pPr marL="0" indent="0">
              <a:buNone/>
            </a:pPr>
            <a:r>
              <a:rPr lang="de-DE" dirty="0"/>
              <a:t> 	D </a:t>
            </a:r>
            <a:r>
              <a:rPr lang="de-DE" dirty="0">
                <a:solidFill>
                  <a:srgbClr val="FF0000"/>
                </a:solidFill>
              </a:rPr>
              <a:t>E</a:t>
            </a:r>
            <a:r>
              <a:rPr lang="de-DE" dirty="0"/>
              <a:t> A </a:t>
            </a:r>
            <a:r>
              <a:rPr lang="de-DE" dirty="0">
                <a:solidFill>
                  <a:srgbClr val="00B0F0"/>
                </a:solidFill>
              </a:rPr>
              <a:t>B</a:t>
            </a:r>
            <a:r>
              <a:rPr lang="de-DE" dirty="0"/>
              <a:t> C;     D A </a:t>
            </a:r>
            <a:r>
              <a:rPr lang="de-DE" dirty="0">
                <a:solidFill>
                  <a:srgbClr val="FF0000"/>
                </a:solidFill>
              </a:rPr>
              <a:t>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B</a:t>
            </a:r>
            <a:r>
              <a:rPr lang="de-DE" dirty="0"/>
              <a:t> C;     A D </a:t>
            </a:r>
            <a:r>
              <a:rPr lang="de-DE" dirty="0">
                <a:solidFill>
                  <a:srgbClr val="FF0000"/>
                </a:solidFill>
              </a:rPr>
              <a:t>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B</a:t>
            </a:r>
            <a:r>
              <a:rPr lang="de-DE" dirty="0"/>
              <a:t>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E liest schmutzige Daten und liefert ein falsches Ergebnis oder stürzt ab, falls die Daten noch nicht existieren.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11BCED-EED7-4D9D-AAF3-C47033DA1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26" y="50059"/>
            <a:ext cx="7757614" cy="17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2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B8112-E530-43D1-B0FC-E7872C1F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11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B54216-7929-40ED-B5CA-816C00A38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775" y="45720"/>
            <a:ext cx="7356666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95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B8112-E530-43D1-B0FC-E7872C1F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11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B54216-7929-40ED-B5CA-816C00A38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775" y="45720"/>
            <a:ext cx="7356666" cy="6766560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5FC24451-5CA9-48DA-8910-522E9C56BDE6}"/>
              </a:ext>
            </a:extLst>
          </p:cNvPr>
          <p:cNvSpPr/>
          <p:nvPr/>
        </p:nvSpPr>
        <p:spPr>
          <a:xfrm>
            <a:off x="6187440" y="772160"/>
            <a:ext cx="284480" cy="1625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689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B8112-E530-43D1-B0FC-E7872C1F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11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B54216-7929-40ED-B5CA-816C00A38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775" y="45720"/>
            <a:ext cx="7356666" cy="6766560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5FC24451-5CA9-48DA-8910-522E9C56BDE6}"/>
              </a:ext>
            </a:extLst>
          </p:cNvPr>
          <p:cNvSpPr/>
          <p:nvPr/>
        </p:nvSpPr>
        <p:spPr>
          <a:xfrm>
            <a:off x="6187440" y="772160"/>
            <a:ext cx="284480" cy="1625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8541FF15-D86D-4C0B-8A50-72FA5D56CE4B}"/>
              </a:ext>
            </a:extLst>
          </p:cNvPr>
          <p:cNvSpPr/>
          <p:nvPr/>
        </p:nvSpPr>
        <p:spPr>
          <a:xfrm>
            <a:off x="4439920" y="2479040"/>
            <a:ext cx="284480" cy="1625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170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B8112-E530-43D1-B0FC-E7872C1F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11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B54216-7929-40ED-B5CA-816C00A38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775" y="45720"/>
            <a:ext cx="7356666" cy="6766560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5FC24451-5CA9-48DA-8910-522E9C56BDE6}"/>
              </a:ext>
            </a:extLst>
          </p:cNvPr>
          <p:cNvSpPr/>
          <p:nvPr/>
        </p:nvSpPr>
        <p:spPr>
          <a:xfrm>
            <a:off x="6187440" y="772160"/>
            <a:ext cx="284480" cy="1625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8541FF15-D86D-4C0B-8A50-72FA5D56CE4B}"/>
              </a:ext>
            </a:extLst>
          </p:cNvPr>
          <p:cNvSpPr/>
          <p:nvPr/>
        </p:nvSpPr>
        <p:spPr>
          <a:xfrm>
            <a:off x="4439920" y="2479040"/>
            <a:ext cx="284480" cy="1625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Kreis: nicht ausgefüllt 6">
            <a:extLst>
              <a:ext uri="{FF2B5EF4-FFF2-40B4-BE49-F238E27FC236}">
                <a16:creationId xmlns:a16="http://schemas.microsoft.com/office/drawing/2014/main" id="{127B0C0F-C0D0-4D80-8994-B589DDF4F108}"/>
              </a:ext>
            </a:extLst>
          </p:cNvPr>
          <p:cNvSpPr/>
          <p:nvPr/>
        </p:nvSpPr>
        <p:spPr>
          <a:xfrm>
            <a:off x="4307840" y="3347720"/>
            <a:ext cx="284480" cy="1625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99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B8112-E530-43D1-B0FC-E7872C1F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11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B54216-7929-40ED-B5CA-816C00A38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775" y="45720"/>
            <a:ext cx="7356666" cy="6766560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5FC24451-5CA9-48DA-8910-522E9C56BDE6}"/>
              </a:ext>
            </a:extLst>
          </p:cNvPr>
          <p:cNvSpPr/>
          <p:nvPr/>
        </p:nvSpPr>
        <p:spPr>
          <a:xfrm>
            <a:off x="6187440" y="772160"/>
            <a:ext cx="284480" cy="1625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8541FF15-D86D-4C0B-8A50-72FA5D56CE4B}"/>
              </a:ext>
            </a:extLst>
          </p:cNvPr>
          <p:cNvSpPr/>
          <p:nvPr/>
        </p:nvSpPr>
        <p:spPr>
          <a:xfrm>
            <a:off x="4439920" y="2479040"/>
            <a:ext cx="284480" cy="1625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Kreis: nicht ausgefüllt 6">
            <a:extLst>
              <a:ext uri="{FF2B5EF4-FFF2-40B4-BE49-F238E27FC236}">
                <a16:creationId xmlns:a16="http://schemas.microsoft.com/office/drawing/2014/main" id="{127B0C0F-C0D0-4D80-8994-B589DDF4F108}"/>
              </a:ext>
            </a:extLst>
          </p:cNvPr>
          <p:cNvSpPr/>
          <p:nvPr/>
        </p:nvSpPr>
        <p:spPr>
          <a:xfrm>
            <a:off x="4307840" y="3347720"/>
            <a:ext cx="284480" cy="1625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Kreis: nicht ausgefüllt 7">
            <a:extLst>
              <a:ext uri="{FF2B5EF4-FFF2-40B4-BE49-F238E27FC236}">
                <a16:creationId xmlns:a16="http://schemas.microsoft.com/office/drawing/2014/main" id="{51C955DD-C274-4747-ABFB-172B0F9484C3}"/>
              </a:ext>
            </a:extLst>
          </p:cNvPr>
          <p:cNvSpPr/>
          <p:nvPr/>
        </p:nvSpPr>
        <p:spPr>
          <a:xfrm>
            <a:off x="9784080" y="4287520"/>
            <a:ext cx="284480" cy="1625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576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B8112-E530-43D1-B0FC-E7872C1F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11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B54216-7929-40ED-B5CA-816C00A38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775" y="45720"/>
            <a:ext cx="7356666" cy="6766560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5FC24451-5CA9-48DA-8910-522E9C56BDE6}"/>
              </a:ext>
            </a:extLst>
          </p:cNvPr>
          <p:cNvSpPr/>
          <p:nvPr/>
        </p:nvSpPr>
        <p:spPr>
          <a:xfrm>
            <a:off x="6187440" y="772160"/>
            <a:ext cx="284480" cy="1625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8541FF15-D86D-4C0B-8A50-72FA5D56CE4B}"/>
              </a:ext>
            </a:extLst>
          </p:cNvPr>
          <p:cNvSpPr/>
          <p:nvPr/>
        </p:nvSpPr>
        <p:spPr>
          <a:xfrm>
            <a:off x="4439920" y="2479040"/>
            <a:ext cx="284480" cy="1625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Kreis: nicht ausgefüllt 6">
            <a:extLst>
              <a:ext uri="{FF2B5EF4-FFF2-40B4-BE49-F238E27FC236}">
                <a16:creationId xmlns:a16="http://schemas.microsoft.com/office/drawing/2014/main" id="{127B0C0F-C0D0-4D80-8994-B589DDF4F108}"/>
              </a:ext>
            </a:extLst>
          </p:cNvPr>
          <p:cNvSpPr/>
          <p:nvPr/>
        </p:nvSpPr>
        <p:spPr>
          <a:xfrm>
            <a:off x="4307840" y="3347720"/>
            <a:ext cx="284480" cy="1625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Kreis: nicht ausgefüllt 7">
            <a:extLst>
              <a:ext uri="{FF2B5EF4-FFF2-40B4-BE49-F238E27FC236}">
                <a16:creationId xmlns:a16="http://schemas.microsoft.com/office/drawing/2014/main" id="{51C955DD-C274-4747-ABFB-172B0F9484C3}"/>
              </a:ext>
            </a:extLst>
          </p:cNvPr>
          <p:cNvSpPr/>
          <p:nvPr/>
        </p:nvSpPr>
        <p:spPr>
          <a:xfrm>
            <a:off x="9784080" y="4287520"/>
            <a:ext cx="284480" cy="1625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Kreis: nicht ausgefüllt 8">
            <a:extLst>
              <a:ext uri="{FF2B5EF4-FFF2-40B4-BE49-F238E27FC236}">
                <a16:creationId xmlns:a16="http://schemas.microsoft.com/office/drawing/2014/main" id="{D70209C1-D9BD-449A-87F9-534BF8A712B2}"/>
              </a:ext>
            </a:extLst>
          </p:cNvPr>
          <p:cNvSpPr/>
          <p:nvPr/>
        </p:nvSpPr>
        <p:spPr>
          <a:xfrm>
            <a:off x="7990428" y="6492875"/>
            <a:ext cx="284480" cy="1625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034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39364-628A-431C-9837-0651FD2A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12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2E6D3-A741-4B26-9490-DBE14733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LcParenR"/>
            </a:pPr>
            <a:r>
              <a:rPr lang="de-DE" dirty="0"/>
              <a:t>Sind die folgenden Übergänge im 5-Zustands-Prozessmodell zulässig? Warum?</a:t>
            </a:r>
          </a:p>
          <a:p>
            <a:pPr marL="571500" indent="-571500">
              <a:buAutoNum type="romanLcParenBoth"/>
            </a:pPr>
            <a:r>
              <a:rPr lang="de-DE" dirty="0"/>
              <a:t>„</a:t>
            </a:r>
            <a:r>
              <a:rPr lang="de-DE" dirty="0" err="1"/>
              <a:t>Blocked</a:t>
            </a:r>
            <a:r>
              <a:rPr lang="de-DE" dirty="0"/>
              <a:t>“ zu „Running“</a:t>
            </a:r>
          </a:p>
          <a:p>
            <a:pPr marL="571500" indent="-571500">
              <a:buAutoNum type="romanLcParenBoth"/>
            </a:pPr>
            <a:r>
              <a:rPr lang="de-DE" dirty="0"/>
              <a:t>„Running“ zu „</a:t>
            </a:r>
            <a:r>
              <a:rPr lang="de-DE" dirty="0" err="1"/>
              <a:t>Blocked</a:t>
            </a:r>
            <a:r>
              <a:rPr lang="de-DE" dirty="0"/>
              <a:t>“</a:t>
            </a:r>
          </a:p>
          <a:p>
            <a:pPr marL="571500" indent="-571500">
              <a:buAutoNum type="romanLcParenBoth"/>
            </a:pPr>
            <a:r>
              <a:rPr lang="de-DE" dirty="0"/>
              <a:t>„Ready“ zu „</a:t>
            </a:r>
            <a:r>
              <a:rPr lang="de-DE" dirty="0" err="1"/>
              <a:t>Blocked</a:t>
            </a:r>
            <a:r>
              <a:rPr lang="de-DE" dirty="0"/>
              <a:t>“</a:t>
            </a:r>
          </a:p>
          <a:p>
            <a:pPr marL="571500" indent="-571500">
              <a:buAutoNum type="romanLcParenBoth"/>
            </a:pPr>
            <a:endParaRPr lang="de-DE" dirty="0"/>
          </a:p>
          <a:p>
            <a:pPr marL="0" indent="0">
              <a:buNone/>
            </a:pPr>
            <a:r>
              <a:rPr lang="de-DE" dirty="0"/>
              <a:t>b) </a:t>
            </a:r>
          </a:p>
          <a:p>
            <a:pPr marL="571500" indent="-571500">
              <a:buAutoNum type="romanLcParenBoth"/>
            </a:pPr>
            <a:r>
              <a:rPr lang="de-DE" dirty="0"/>
              <a:t>Geben Sie zu jedem Zustandsübergang ein Beispiel an und wie dieser Wechsel ausgelöst werden kann.</a:t>
            </a:r>
          </a:p>
          <a:p>
            <a:pPr marL="0" indent="0">
              <a:buNone/>
            </a:pPr>
            <a:r>
              <a:rPr lang="de-DE" dirty="0"/>
              <a:t>(ii)   Wie ändert sich das Modell für ein Zwei-Prozessor-System?</a:t>
            </a:r>
          </a:p>
        </p:txBody>
      </p:sp>
    </p:spTree>
    <p:extLst>
      <p:ext uri="{BB962C8B-B14F-4D97-AF65-F5344CB8AC3E}">
        <p14:creationId xmlns:p14="http://schemas.microsoft.com/office/powerpoint/2010/main" val="3277752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61D62-671F-431B-9011-65518858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14 T)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30A951-AAB0-470B-8746-CCE775389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27045"/>
            <a:ext cx="6443021" cy="276733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40D8A0E-F6D6-45B9-8A5F-7CB8B5B0AD25}"/>
              </a:ext>
            </a:extLst>
          </p:cNvPr>
          <p:cNvSpPr txBox="1"/>
          <p:nvPr/>
        </p:nvSpPr>
        <p:spPr>
          <a:xfrm>
            <a:off x="838200" y="1690688"/>
            <a:ext cx="10515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arenR"/>
            </a:pPr>
            <a:r>
              <a:rPr lang="de-DE" sz="2600" dirty="0"/>
              <a:t>nicht-präemptive Strategie FCFS (First Come First </a:t>
            </a:r>
            <a:r>
              <a:rPr lang="de-DE" sz="2600" dirty="0" err="1"/>
              <a:t>Serve</a:t>
            </a:r>
            <a:r>
              <a:rPr lang="de-DE" sz="2600" dirty="0"/>
              <a:t>)</a:t>
            </a:r>
          </a:p>
          <a:p>
            <a:pPr marL="514350" indent="-514350">
              <a:buAutoNum type="alphaLcParenR"/>
            </a:pPr>
            <a:r>
              <a:rPr lang="de-DE" sz="2600" dirty="0"/>
              <a:t>Nicht-präemptive Strategie SJF (</a:t>
            </a:r>
            <a:r>
              <a:rPr lang="de-DE" sz="2600" dirty="0" err="1"/>
              <a:t>Shortest</a:t>
            </a:r>
            <a:r>
              <a:rPr lang="de-DE" sz="2600" dirty="0"/>
              <a:t> Job First)</a:t>
            </a:r>
          </a:p>
        </p:txBody>
      </p:sp>
    </p:spTree>
    <p:extLst>
      <p:ext uri="{BB962C8B-B14F-4D97-AF65-F5344CB8AC3E}">
        <p14:creationId xmlns:p14="http://schemas.microsoft.com/office/powerpoint/2010/main" val="26347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B2E52-EA2A-48DD-AA38-F9A9D935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10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E61981-7D90-456F-B28B-072F222EB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de-DE" dirty="0"/>
              <a:t>Was versteht man unter Multiprogramming?</a:t>
            </a:r>
          </a:p>
          <a:p>
            <a:pPr marL="514350" indent="-514350">
              <a:buAutoNum type="alphaLcParenR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7192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E979E-5DA7-48FF-BA3F-3F4AA737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14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356032-5919-400F-9888-625755B04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c) Berechnen Sie als Dezimalzahl mit einer Nachkommastelle die mittlere Verweil- und Wartezeit für die zwei Verfahren FCFS und SJF.</a:t>
            </a:r>
          </a:p>
        </p:txBody>
      </p:sp>
    </p:spTree>
    <p:extLst>
      <p:ext uri="{BB962C8B-B14F-4D97-AF65-F5344CB8AC3E}">
        <p14:creationId xmlns:p14="http://schemas.microsoft.com/office/powerpoint/2010/main" val="1973872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E979E-5DA7-48FF-BA3F-3F4AA737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14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356032-5919-400F-9888-625755B04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c) Berechnen Sie als Dezimalzahl mit einer Nachkommastelle die mittlere Verweil- und Wartezeit für die zwei Verfahren FCFS und SJF.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d) Welchen Nachteil hat SJF in Bezug auf die Verweildauer von Prozessen?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F1598FA-4213-4BC3-B332-6664804D9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18" y="2929492"/>
            <a:ext cx="8439323" cy="185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35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E979E-5DA7-48FF-BA3F-3F4AA737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14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356032-5919-400F-9888-625755B04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22280" cy="532701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c) Berechnen Sie als Dezimalzahl mit einer Nachkommastelle die mittlere Verweil- und Wartezeit für die zwei Verfahren FCFS und SJF.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d) Welchen Nachteil hat SJF in Bezug auf die Verweildauer von Prozessen?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Lange Prozesse haben eine sehr hohe Wartezeit (können verhungern.)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F1598FA-4213-4BC3-B332-6664804D9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18" y="2929492"/>
            <a:ext cx="8439323" cy="185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B2E52-EA2A-48DD-AA38-F9A9D935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10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E61981-7D90-456F-B28B-072F222EB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de-DE" dirty="0"/>
              <a:t>Was versteht man unter Multiprogramming?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Logischer Mehrprogrammbetrieb. Die CPU wird zwischen mehreren Prozessen hin- und hergeschalten.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584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B2E52-EA2A-48DD-AA38-F9A9D935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10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E61981-7D90-456F-B28B-072F222EB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de-DE" dirty="0"/>
              <a:t>Was versteht man unter Multiprogramming?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Logischer Mehrprogrammbetrieb. Die CPU wird zwischen mehreren Prozessen hin- und hergeschalten.</a:t>
            </a:r>
          </a:p>
          <a:p>
            <a:pPr marL="514350" indent="-514350">
              <a:buAutoNum type="alphaLcParenR" startAt="2"/>
            </a:pPr>
            <a:r>
              <a:rPr lang="de-DE" dirty="0"/>
              <a:t>Was ist der Hauptvorteil von Multiprogramming?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839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B2E52-EA2A-48DD-AA38-F9A9D935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10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E61981-7D90-456F-B28B-072F222EB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de-DE" dirty="0"/>
              <a:t>Was versteht man unter Multiprogramming?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Logischer Mehrprogrammbetrieb. Die CPU wird zwischen mehreren Prozessen hin- und hergeschalten.</a:t>
            </a:r>
          </a:p>
          <a:p>
            <a:pPr marL="514350" indent="-514350">
              <a:buAutoNum type="alphaLcParenR" startAt="2"/>
            </a:pPr>
            <a:r>
              <a:rPr lang="de-DE" dirty="0"/>
              <a:t>Was ist der Hauptvorteil von Multiprogramming?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Erhöhung der Hardware-Nutzung. Wartende Prozesse werden unterbrochen – Auslastung und Durchlass werden erhöht.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302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B2E52-EA2A-48DD-AA38-F9A9D935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10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E61981-7D90-456F-B28B-072F222EB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de-DE" dirty="0"/>
              <a:t>Was versteht man unter Multiprogramming?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Logischer Mehrprogrammbetrieb. Die CPU wird zwischen mehreren Prozessen hin- und hergeschalten.</a:t>
            </a:r>
          </a:p>
          <a:p>
            <a:pPr marL="514350" indent="-514350">
              <a:buAutoNum type="alphaLcParenR" startAt="2"/>
            </a:pPr>
            <a:r>
              <a:rPr lang="de-DE" dirty="0"/>
              <a:t>Was ist der Hauptvorteil von Multiprogramming?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Erhöhung der Hardware-Nutzung. Wartende Prozesse werden unterbrochen – Auslastung und Durchlass werden erhöht.</a:t>
            </a:r>
          </a:p>
          <a:p>
            <a:pPr marL="514350" indent="-514350">
              <a:buAutoNum type="alphaLcParenR" startAt="3"/>
            </a:pPr>
            <a:r>
              <a:rPr lang="de-DE" dirty="0"/>
              <a:t>Nennen Sie jeweils einen Vor- und Nachteil eines Multiprozessorsystems.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726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B2E52-EA2A-48DD-AA38-F9A9D935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10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E61981-7D90-456F-B28B-072F222EB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601960" cy="5194935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lphaLcParenR"/>
            </a:pPr>
            <a:r>
              <a:rPr lang="de-DE" dirty="0"/>
              <a:t>Was versteht man unter Multiprogramming?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Logischer Mehrprogrammbetrieb. Die CPU wird zwischen mehreren Prozessen hin- und hergeschalten.</a:t>
            </a:r>
          </a:p>
          <a:p>
            <a:pPr marL="514350" indent="-514350">
              <a:buAutoNum type="alphaLcParenR" startAt="2"/>
            </a:pPr>
            <a:r>
              <a:rPr lang="de-DE" dirty="0"/>
              <a:t>Was ist der Hauptvorteil von Multiprogramming?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Erhöhung der Hardware-Nutzung. Wartende Prozesse werden unterbrochen – Auslastung und Durchlass werden erhöht.</a:t>
            </a:r>
          </a:p>
          <a:p>
            <a:pPr marL="514350" indent="-514350">
              <a:buAutoNum type="alphaLcParenR" startAt="3"/>
            </a:pPr>
            <a:r>
              <a:rPr lang="de-DE" dirty="0"/>
              <a:t>Nennen Sie jeweils einen Vor- und Nachteil eines Multiprozessorsystems.</a:t>
            </a:r>
          </a:p>
          <a:p>
            <a:pPr marL="0" indent="0">
              <a:buNone/>
            </a:pPr>
            <a:r>
              <a:rPr lang="de-DE" dirty="0"/>
              <a:t>+ Keine doppelte Stromversorgung, Gehäuse, etc. nötig</a:t>
            </a:r>
          </a:p>
          <a:p>
            <a:pPr marL="0" indent="0">
              <a:buNone/>
            </a:pPr>
            <a:r>
              <a:rPr lang="de-DE" dirty="0"/>
              <a:t>+ Schneller als Multiprogramming auf </a:t>
            </a:r>
            <a:r>
              <a:rPr lang="de-DE" dirty="0" err="1"/>
              <a:t>Einprozessorsystem</a:t>
            </a:r>
            <a:r>
              <a:rPr lang="de-DE" dirty="0"/>
              <a:t> (echt parallel)</a:t>
            </a:r>
          </a:p>
          <a:p>
            <a:pPr marL="0" indent="0">
              <a:buNone/>
            </a:pPr>
            <a:r>
              <a:rPr lang="de-DE" dirty="0"/>
              <a:t>- Komplexer. Das Betriebssystem muss das Prozess-Scheduling entsprechend anpassen können.</a:t>
            </a:r>
          </a:p>
        </p:txBody>
      </p:sp>
    </p:spTree>
    <p:extLst>
      <p:ext uri="{BB962C8B-B14F-4D97-AF65-F5344CB8AC3E}">
        <p14:creationId xmlns:p14="http://schemas.microsoft.com/office/powerpoint/2010/main" val="379403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B2E52-EA2A-48DD-AA38-F9A9D935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10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E61981-7D90-456F-B28B-072F222EB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74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d) Zwei Programme P und Q. A, B, C, D, E beliebige atomare Anweisungen.</a:t>
            </a:r>
          </a:p>
          <a:p>
            <a:pPr marL="0" indent="0">
              <a:buNone/>
            </a:pPr>
            <a:r>
              <a:rPr lang="de-DE" dirty="0"/>
              <a:t>(i) Geben Sie alle möglichen Abläufe der Programme an.</a:t>
            </a:r>
          </a:p>
          <a:p>
            <a:pPr marL="514350" indent="-514350">
              <a:buAutoNum type="alphaLcParenR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11BCED-EED7-4D9D-AAF3-C47033DA1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26" y="50059"/>
            <a:ext cx="7757614" cy="17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3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B2E52-EA2A-48DD-AA38-F9A9D935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10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E61981-7D90-456F-B28B-072F222EB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74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d) Zwei Programme P und Q. A, B, C, D, E beliebige atomare Anweisungen.</a:t>
            </a:r>
          </a:p>
          <a:p>
            <a:pPr marL="0" indent="0">
              <a:buNone/>
            </a:pPr>
            <a:r>
              <a:rPr lang="de-DE" dirty="0"/>
              <a:t>(i) Geben Sie alle möglichen Abläufe der Programme an.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E</a:t>
            </a:r>
            <a:r>
              <a:rPr lang="de-DE" dirty="0"/>
              <a:t> A B C;		A </a:t>
            </a:r>
            <a:r>
              <a:rPr lang="de-DE" dirty="0">
                <a:solidFill>
                  <a:srgbClr val="FF0000"/>
                </a:solidFill>
              </a:rPr>
              <a:t>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E</a:t>
            </a:r>
            <a:r>
              <a:rPr lang="de-DE" dirty="0"/>
              <a:t> B C;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D</a:t>
            </a:r>
            <a:r>
              <a:rPr lang="de-DE" dirty="0"/>
              <a:t> A </a:t>
            </a:r>
            <a:r>
              <a:rPr lang="de-DE" dirty="0">
                <a:solidFill>
                  <a:srgbClr val="FF0000"/>
                </a:solidFill>
              </a:rPr>
              <a:t>E</a:t>
            </a:r>
            <a:r>
              <a:rPr lang="de-DE" dirty="0"/>
              <a:t> B C;		A </a:t>
            </a:r>
            <a:r>
              <a:rPr lang="de-DE" dirty="0">
                <a:solidFill>
                  <a:srgbClr val="FF0000"/>
                </a:solidFill>
              </a:rPr>
              <a:t>D</a:t>
            </a:r>
            <a:r>
              <a:rPr lang="de-DE" dirty="0"/>
              <a:t> B </a:t>
            </a:r>
            <a:r>
              <a:rPr lang="de-DE" dirty="0">
                <a:solidFill>
                  <a:srgbClr val="FF0000"/>
                </a:solidFill>
              </a:rPr>
              <a:t>E</a:t>
            </a:r>
            <a:r>
              <a:rPr lang="de-DE" dirty="0"/>
              <a:t> C;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D</a:t>
            </a:r>
            <a:r>
              <a:rPr lang="de-DE" dirty="0"/>
              <a:t> A B </a:t>
            </a:r>
            <a:r>
              <a:rPr lang="de-DE" dirty="0">
                <a:solidFill>
                  <a:srgbClr val="FF0000"/>
                </a:solidFill>
              </a:rPr>
              <a:t>E</a:t>
            </a:r>
            <a:r>
              <a:rPr lang="de-DE" dirty="0"/>
              <a:t> C;		A </a:t>
            </a:r>
            <a:r>
              <a:rPr lang="de-DE" dirty="0">
                <a:solidFill>
                  <a:srgbClr val="FF0000"/>
                </a:solidFill>
              </a:rPr>
              <a:t>D</a:t>
            </a:r>
            <a:r>
              <a:rPr lang="de-DE" dirty="0"/>
              <a:t> B C </a:t>
            </a:r>
            <a:r>
              <a:rPr lang="de-DE" dirty="0">
                <a:solidFill>
                  <a:srgbClr val="FF0000"/>
                </a:solidFill>
              </a:rPr>
              <a:t>E</a:t>
            </a:r>
            <a:r>
              <a:rPr lang="de-DE" dirty="0"/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D</a:t>
            </a:r>
            <a:r>
              <a:rPr lang="de-DE" dirty="0"/>
              <a:t> A B C </a:t>
            </a:r>
            <a:r>
              <a:rPr lang="de-DE" dirty="0">
                <a:solidFill>
                  <a:srgbClr val="FF0000"/>
                </a:solidFill>
              </a:rPr>
              <a:t>E</a:t>
            </a:r>
            <a:r>
              <a:rPr lang="de-DE" dirty="0"/>
              <a:t>;		A B </a:t>
            </a:r>
            <a:r>
              <a:rPr lang="de-DE" dirty="0">
                <a:solidFill>
                  <a:srgbClr val="FF0000"/>
                </a:solidFill>
              </a:rPr>
              <a:t>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E</a:t>
            </a:r>
            <a:r>
              <a:rPr lang="de-DE" dirty="0"/>
              <a:t> C;</a:t>
            </a:r>
          </a:p>
          <a:p>
            <a:pPr marL="0" indent="0">
              <a:buNone/>
            </a:pPr>
            <a:r>
              <a:rPr lang="de-DE" dirty="0"/>
              <a:t>			A B </a:t>
            </a:r>
            <a:r>
              <a:rPr lang="de-DE" dirty="0">
                <a:solidFill>
                  <a:srgbClr val="FF0000"/>
                </a:solidFill>
              </a:rPr>
              <a:t>D</a:t>
            </a:r>
            <a:r>
              <a:rPr lang="de-DE" dirty="0"/>
              <a:t> C </a:t>
            </a:r>
            <a:r>
              <a:rPr lang="de-DE" dirty="0">
                <a:solidFill>
                  <a:srgbClr val="FF0000"/>
                </a:solidFill>
              </a:rPr>
              <a:t>E</a:t>
            </a:r>
            <a:r>
              <a:rPr lang="de-DE" dirty="0"/>
              <a:t>;</a:t>
            </a:r>
          </a:p>
          <a:p>
            <a:pPr marL="0" indent="0">
              <a:buNone/>
            </a:pPr>
            <a:r>
              <a:rPr lang="de-DE" dirty="0"/>
              <a:t>10 Möglichkeiten	A B C </a:t>
            </a:r>
            <a:r>
              <a:rPr lang="de-DE" dirty="0">
                <a:solidFill>
                  <a:srgbClr val="FF0000"/>
                </a:solidFill>
              </a:rPr>
              <a:t>D E</a:t>
            </a:r>
            <a:r>
              <a:rPr lang="de-DE" dirty="0"/>
              <a:t>;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11BCED-EED7-4D9D-AAF3-C47033DA1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26" y="50059"/>
            <a:ext cx="7757614" cy="17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4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Microsoft Office PowerPoint</Application>
  <PresentationFormat>Breitbild</PresentationFormat>
  <Paragraphs>95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</vt:lpstr>
      <vt:lpstr>Betriebssysteme Tutorium Gruppe 08</vt:lpstr>
      <vt:lpstr>Aufgabe 10 H)</vt:lpstr>
      <vt:lpstr>Aufgabe 10 H)</vt:lpstr>
      <vt:lpstr>Aufgabe 10 H)</vt:lpstr>
      <vt:lpstr>Aufgabe 10 H)</vt:lpstr>
      <vt:lpstr>Aufgabe 10 H)</vt:lpstr>
      <vt:lpstr>Aufgabe 10 H)</vt:lpstr>
      <vt:lpstr>Aufgabe 10 H)</vt:lpstr>
      <vt:lpstr>Aufgabe 10 H)</vt:lpstr>
      <vt:lpstr>Aufgabe 10 H)</vt:lpstr>
      <vt:lpstr>Aufgabe 10 H)</vt:lpstr>
      <vt:lpstr>Aufgabe 11 H)</vt:lpstr>
      <vt:lpstr>Aufgabe 11 H)</vt:lpstr>
      <vt:lpstr>Aufgabe 11 H)</vt:lpstr>
      <vt:lpstr>Aufgabe 11 H)</vt:lpstr>
      <vt:lpstr>Aufgabe 11 H)</vt:lpstr>
      <vt:lpstr>Aufgabe 11 H)</vt:lpstr>
      <vt:lpstr>Aufgabe 12 T)</vt:lpstr>
      <vt:lpstr>Aufgabe 14 T)</vt:lpstr>
      <vt:lpstr>Aufgabe 14 T)</vt:lpstr>
      <vt:lpstr>Aufgabe 14 T)</vt:lpstr>
      <vt:lpstr>Aufgabe 14 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Betriebssysteme Tutorium Gruppe 08</dc:title>
  <dc:creator>Julian Hager</dc:creator>
  <cp:lastModifiedBy>Julian Hager</cp:lastModifiedBy>
  <cp:revision>13</cp:revision>
  <dcterms:created xsi:type="dcterms:W3CDTF">2019-11-07T08:41:05Z</dcterms:created>
  <dcterms:modified xsi:type="dcterms:W3CDTF">2019-11-07T12:46:16Z</dcterms:modified>
</cp:coreProperties>
</file>