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E6064-4FE5-44B9-89B0-F37D8813ACFF}" type="datetimeFigureOut">
              <a:rPr lang="de-DE" smtClean="0"/>
              <a:t>21.11.2019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524D4-AFB7-4FA3-A060-1A7C20072A18}" type="slidenum">
              <a:rPr lang="de-DE" smtClean="0"/>
              <a:t>‹Nr.›</a:t>
            </a:fld>
            <a:endParaRPr lang="de-DE"/>
          </a:p>
        </p:txBody>
      </p:sp>
    </p:spTree>
    <p:extLst>
      <p:ext uri="{BB962C8B-B14F-4D97-AF65-F5344CB8AC3E}">
        <p14:creationId xmlns:p14="http://schemas.microsoft.com/office/powerpoint/2010/main" val="408136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25524D4-AFB7-4FA3-A060-1A7C20072A18}" type="slidenum">
              <a:rPr lang="de-DE" smtClean="0"/>
              <a:t>2</a:t>
            </a:fld>
            <a:endParaRPr lang="de-DE"/>
          </a:p>
        </p:txBody>
      </p:sp>
    </p:spTree>
    <p:extLst>
      <p:ext uri="{BB962C8B-B14F-4D97-AF65-F5344CB8AC3E}">
        <p14:creationId xmlns:p14="http://schemas.microsoft.com/office/powerpoint/2010/main" val="355208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AF88F7-39E5-420C-BBAD-BA18EE36B6E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1EC53EE-304E-43BA-926D-FBCC6C383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237C518-C498-49E8-B83F-7E545E8474F3}"/>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03599A5A-01A1-46B1-9F3B-FFEE4326464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62A60A-E93C-489E-BBAB-A0215532B76E}"/>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119082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771FA-4E9F-4462-8737-4F664F5B496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63FEC7C-30E4-47ED-BE76-9768742F735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1CE348-90EB-4760-B34A-0BE4CEB4818D}"/>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5F46CB6B-3E14-477D-A9C2-D1528DF02FF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6EA3DC-67D5-4237-BCAE-5CEC0ED4B689}"/>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67295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BB71685-E65C-481E-89C3-E5369C3886B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6240612-A915-48AA-B88D-82045109985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190969-794C-46AC-89FE-A16E613BFAA3}"/>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247B18ED-B642-4247-ADCF-27987EA03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255673-D90B-4C08-9F78-07D1F4B3E97A}"/>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183100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29437A-B30A-4A19-A11B-411472753B5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62B085-CE20-4404-A849-940DB8E1251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F09A2-7245-4C22-9B66-D4A55CBF01CF}"/>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6997B34D-ED5E-463A-A905-5868DC722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A145CDB-7CC1-48FB-830F-17A801421A0A}"/>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41043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5D40B-D2B7-4D22-9E27-B013B674B8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DCA566-5170-4F95-9F75-80DF43A43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00D82A3-DDD3-4F6B-90B5-AF2AB5733A7A}"/>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E5EC4690-EA64-43EB-9AAD-03A99992B0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7D3929-7BFE-4573-86FF-C1BF64E95794}"/>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144751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6809B2-9131-40D5-906D-099003C08F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68DBF39-25EF-4BDA-B85F-1C7164BC959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DCDFAA7-AFA1-4E42-8F1A-B8E6D9D877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0956949-23E6-4831-A3C7-ABA3D7E081BF}"/>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6" name="Fußzeilenplatzhalter 5">
            <a:extLst>
              <a:ext uri="{FF2B5EF4-FFF2-40B4-BE49-F238E27FC236}">
                <a16:creationId xmlns:a16="http://schemas.microsoft.com/office/drawing/2014/main" id="{8514DB08-B2FA-45A3-B0E8-C23E965494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D89A0A2-9A56-45EA-8C27-FF31519FC5B1}"/>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39574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AF607-62F5-4F00-A183-4F8B36403E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F03DBD7-4CFC-44CE-8779-EC4807CD1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79AFB4E-CF40-42EA-888E-DF788AE596B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2CE302-45F7-48B6-96EB-83C50542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742C1E-CF55-45C8-887F-9D4A613923F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AA6835D-B026-4969-B814-ED9D9C008DF0}"/>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8" name="Fußzeilenplatzhalter 7">
            <a:extLst>
              <a:ext uri="{FF2B5EF4-FFF2-40B4-BE49-F238E27FC236}">
                <a16:creationId xmlns:a16="http://schemas.microsoft.com/office/drawing/2014/main" id="{9B9207B5-D73A-4187-A18E-FD1C186AE3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480F8FF-F202-480E-8896-F2A43B9E9077}"/>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71368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336EA-062C-405B-852D-03683C010BA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79BC874-527F-4B2F-8CDE-84D224B78134}"/>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4" name="Fußzeilenplatzhalter 3">
            <a:extLst>
              <a:ext uri="{FF2B5EF4-FFF2-40B4-BE49-F238E27FC236}">
                <a16:creationId xmlns:a16="http://schemas.microsoft.com/office/drawing/2014/main" id="{06A965E6-AC0C-47D2-93AA-B40DB3C7FBE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B1C6A27-1BAC-425B-921C-BBA90992DB5B}"/>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369443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59028CF-1A2F-4773-A9F7-9FC391D21478}"/>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3" name="Fußzeilenplatzhalter 2">
            <a:extLst>
              <a:ext uri="{FF2B5EF4-FFF2-40B4-BE49-F238E27FC236}">
                <a16:creationId xmlns:a16="http://schemas.microsoft.com/office/drawing/2014/main" id="{6A8D1B60-66B8-4388-A4E6-4D7F31BFB8F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45FF05D-87C2-4BD3-9B36-105271CDB028}"/>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240128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7B148-50C6-4565-B470-711D7F176F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C37A03D-47B6-4032-B4B0-16C5DA573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4FAE2C-50DB-48C1-8FF0-678E3ED1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7125A2B-0FC5-4815-BD03-CF92AE04A12A}"/>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6" name="Fußzeilenplatzhalter 5">
            <a:extLst>
              <a:ext uri="{FF2B5EF4-FFF2-40B4-BE49-F238E27FC236}">
                <a16:creationId xmlns:a16="http://schemas.microsoft.com/office/drawing/2014/main" id="{936975B2-EBC8-4235-A271-9B2D013EE5C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73E248D-CC7C-49ED-AE20-060C80B2B474}"/>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283858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C2FA8-E978-403B-A164-5DEFCC107D5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6FF8819-ED66-40B3-A826-6CEA71BDF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AC8BBC4-948D-416B-95FB-90C8CE89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5B36F96-34FD-46F9-A636-8BC877BCE5F4}"/>
              </a:ext>
            </a:extLst>
          </p:cNvPr>
          <p:cNvSpPr>
            <a:spLocks noGrp="1"/>
          </p:cNvSpPr>
          <p:nvPr>
            <p:ph type="dt" sz="half" idx="10"/>
          </p:nvPr>
        </p:nvSpPr>
        <p:spPr/>
        <p:txBody>
          <a:bodyPr/>
          <a:lstStyle/>
          <a:p>
            <a:fld id="{F4124FD2-AF98-4322-909D-66D3404CEF3E}" type="datetimeFigureOut">
              <a:rPr lang="de-DE" smtClean="0"/>
              <a:t>21.11.2019</a:t>
            </a:fld>
            <a:endParaRPr lang="de-DE"/>
          </a:p>
        </p:txBody>
      </p:sp>
      <p:sp>
        <p:nvSpPr>
          <p:cNvPr id="6" name="Fußzeilenplatzhalter 5">
            <a:extLst>
              <a:ext uri="{FF2B5EF4-FFF2-40B4-BE49-F238E27FC236}">
                <a16:creationId xmlns:a16="http://schemas.microsoft.com/office/drawing/2014/main" id="{A4298F39-4C31-48FA-BA77-4D993878FF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34B6312-F2BD-4FAF-A83E-C953A770AA1D}"/>
              </a:ext>
            </a:extLst>
          </p:cNvPr>
          <p:cNvSpPr>
            <a:spLocks noGrp="1"/>
          </p:cNvSpPr>
          <p:nvPr>
            <p:ph type="sldNum" sz="quarter" idx="12"/>
          </p:nvPr>
        </p:nvSpPr>
        <p:spPr/>
        <p:txBody>
          <a:bodyPr/>
          <a:lstStyle/>
          <a:p>
            <a:fld id="{54653904-E86D-4B61-80D5-2E27392712D9}" type="slidenum">
              <a:rPr lang="de-DE" smtClean="0"/>
              <a:t>‹Nr.›</a:t>
            </a:fld>
            <a:endParaRPr lang="de-DE"/>
          </a:p>
        </p:txBody>
      </p:sp>
    </p:spTree>
    <p:extLst>
      <p:ext uri="{BB962C8B-B14F-4D97-AF65-F5344CB8AC3E}">
        <p14:creationId xmlns:p14="http://schemas.microsoft.com/office/powerpoint/2010/main" val="60651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E004F78-8484-4B3D-B70D-1A9E188B6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CC019D-2B23-4275-9E52-6721A3E6E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5830FAD-07AD-437F-AC3D-6CECCBB85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24FD2-AF98-4322-909D-66D3404CEF3E}" type="datetimeFigureOut">
              <a:rPr lang="de-DE" smtClean="0"/>
              <a:t>21.11.2019</a:t>
            </a:fld>
            <a:endParaRPr lang="de-DE"/>
          </a:p>
        </p:txBody>
      </p:sp>
      <p:sp>
        <p:nvSpPr>
          <p:cNvPr id="5" name="Fußzeilenplatzhalter 4">
            <a:extLst>
              <a:ext uri="{FF2B5EF4-FFF2-40B4-BE49-F238E27FC236}">
                <a16:creationId xmlns:a16="http://schemas.microsoft.com/office/drawing/2014/main" id="{5A52EBAB-8313-4473-80A7-DDA4553B0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F5FE464-74AF-4CE3-9262-F2986356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53904-E86D-4B61-80D5-2E27392712D9}" type="slidenum">
              <a:rPr lang="de-DE" smtClean="0"/>
              <a:t>‹Nr.›</a:t>
            </a:fld>
            <a:endParaRPr lang="de-DE"/>
          </a:p>
        </p:txBody>
      </p:sp>
    </p:spTree>
    <p:extLst>
      <p:ext uri="{BB962C8B-B14F-4D97-AF65-F5344CB8AC3E}">
        <p14:creationId xmlns:p14="http://schemas.microsoft.com/office/powerpoint/2010/main" val="36200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8B5EE-4221-4489-8705-3D0A2BC2BBF7}"/>
              </a:ext>
            </a:extLst>
          </p:cNvPr>
          <p:cNvSpPr>
            <a:spLocks noGrp="1"/>
          </p:cNvSpPr>
          <p:nvPr>
            <p:ph type="ctrTitle"/>
          </p:nvPr>
        </p:nvSpPr>
        <p:spPr/>
        <p:txBody>
          <a:bodyPr/>
          <a:lstStyle/>
          <a:p>
            <a:r>
              <a:rPr lang="de-DE" dirty="0"/>
              <a:t>Betriebssysteme Tutorium</a:t>
            </a:r>
            <a:br>
              <a:rPr lang="de-DE" dirty="0"/>
            </a:br>
            <a:r>
              <a:rPr lang="de-DE" dirty="0"/>
              <a:t>Gruppe 08</a:t>
            </a:r>
          </a:p>
        </p:txBody>
      </p:sp>
      <p:sp>
        <p:nvSpPr>
          <p:cNvPr id="3" name="Untertitel 2">
            <a:extLst>
              <a:ext uri="{FF2B5EF4-FFF2-40B4-BE49-F238E27FC236}">
                <a16:creationId xmlns:a16="http://schemas.microsoft.com/office/drawing/2014/main" id="{1A9B4A98-1B4B-48C0-ADF2-CC5DCA1AB059}"/>
              </a:ext>
            </a:extLst>
          </p:cNvPr>
          <p:cNvSpPr>
            <a:spLocks noGrp="1"/>
          </p:cNvSpPr>
          <p:nvPr>
            <p:ph type="subTitle" idx="1"/>
          </p:nvPr>
        </p:nvSpPr>
        <p:spPr/>
        <p:txBody>
          <a:bodyPr>
            <a:normAutofit lnSpcReduction="10000"/>
          </a:bodyPr>
          <a:lstStyle/>
          <a:p>
            <a:r>
              <a:rPr lang="de-DE" dirty="0"/>
              <a:t>Julian Hager</a:t>
            </a:r>
          </a:p>
          <a:p>
            <a:r>
              <a:rPr lang="de-DE" dirty="0"/>
              <a:t>21.11.2019</a:t>
            </a:r>
          </a:p>
          <a:p>
            <a:r>
              <a:rPr lang="de-DE" dirty="0"/>
              <a:t>Blatt 04 H</a:t>
            </a:r>
          </a:p>
          <a:p>
            <a:r>
              <a:rPr lang="de-DE" dirty="0"/>
              <a:t>Blatt 05 T</a:t>
            </a:r>
          </a:p>
        </p:txBody>
      </p:sp>
    </p:spTree>
    <p:extLst>
      <p:ext uri="{BB962C8B-B14F-4D97-AF65-F5344CB8AC3E}">
        <p14:creationId xmlns:p14="http://schemas.microsoft.com/office/powerpoint/2010/main" val="411486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
        <p:nvSpPr>
          <p:cNvPr id="3" name="Kreis: nicht ausgefüllt 2">
            <a:extLst>
              <a:ext uri="{FF2B5EF4-FFF2-40B4-BE49-F238E27FC236}">
                <a16:creationId xmlns:a16="http://schemas.microsoft.com/office/drawing/2014/main" id="{A45F46B1-6CDC-439B-B363-AAC5C7DDF2C4}"/>
              </a:ext>
            </a:extLst>
          </p:cNvPr>
          <p:cNvSpPr/>
          <p:nvPr/>
        </p:nvSpPr>
        <p:spPr>
          <a:xfrm>
            <a:off x="6197600" y="158496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82386329-C390-4E40-88CD-188745B84D41}"/>
              </a:ext>
            </a:extLst>
          </p:cNvPr>
          <p:cNvSpPr/>
          <p:nvPr/>
        </p:nvSpPr>
        <p:spPr>
          <a:xfrm>
            <a:off x="3972560" y="2615565"/>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413992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
        <p:nvSpPr>
          <p:cNvPr id="3" name="Kreis: nicht ausgefüllt 2">
            <a:extLst>
              <a:ext uri="{FF2B5EF4-FFF2-40B4-BE49-F238E27FC236}">
                <a16:creationId xmlns:a16="http://schemas.microsoft.com/office/drawing/2014/main" id="{A45F46B1-6CDC-439B-B363-AAC5C7DDF2C4}"/>
              </a:ext>
            </a:extLst>
          </p:cNvPr>
          <p:cNvSpPr/>
          <p:nvPr/>
        </p:nvSpPr>
        <p:spPr>
          <a:xfrm>
            <a:off x="6197600" y="158496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82386329-C390-4E40-88CD-188745B84D41}"/>
              </a:ext>
            </a:extLst>
          </p:cNvPr>
          <p:cNvSpPr/>
          <p:nvPr/>
        </p:nvSpPr>
        <p:spPr>
          <a:xfrm>
            <a:off x="3972560" y="2615565"/>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BFB1C818-74B5-45AF-96E1-E00CD499CD30}"/>
              </a:ext>
            </a:extLst>
          </p:cNvPr>
          <p:cNvSpPr/>
          <p:nvPr/>
        </p:nvSpPr>
        <p:spPr>
          <a:xfrm>
            <a:off x="6197600" y="342900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3893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
        <p:nvSpPr>
          <p:cNvPr id="3" name="Kreis: nicht ausgefüllt 2">
            <a:extLst>
              <a:ext uri="{FF2B5EF4-FFF2-40B4-BE49-F238E27FC236}">
                <a16:creationId xmlns:a16="http://schemas.microsoft.com/office/drawing/2014/main" id="{A45F46B1-6CDC-439B-B363-AAC5C7DDF2C4}"/>
              </a:ext>
            </a:extLst>
          </p:cNvPr>
          <p:cNvSpPr/>
          <p:nvPr/>
        </p:nvSpPr>
        <p:spPr>
          <a:xfrm>
            <a:off x="6197600" y="158496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82386329-C390-4E40-88CD-188745B84D41}"/>
              </a:ext>
            </a:extLst>
          </p:cNvPr>
          <p:cNvSpPr/>
          <p:nvPr/>
        </p:nvSpPr>
        <p:spPr>
          <a:xfrm>
            <a:off x="3972560" y="2615565"/>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BFB1C818-74B5-45AF-96E1-E00CD499CD30}"/>
              </a:ext>
            </a:extLst>
          </p:cNvPr>
          <p:cNvSpPr/>
          <p:nvPr/>
        </p:nvSpPr>
        <p:spPr>
          <a:xfrm>
            <a:off x="6197600" y="342900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 name="Kreis: nicht ausgefüllt 7">
            <a:extLst>
              <a:ext uri="{FF2B5EF4-FFF2-40B4-BE49-F238E27FC236}">
                <a16:creationId xmlns:a16="http://schemas.microsoft.com/office/drawing/2014/main" id="{D8569FE3-65E3-479F-BBA8-FF71CC3790CA}"/>
              </a:ext>
            </a:extLst>
          </p:cNvPr>
          <p:cNvSpPr/>
          <p:nvPr/>
        </p:nvSpPr>
        <p:spPr>
          <a:xfrm>
            <a:off x="1686560" y="439928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20080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
        <p:nvSpPr>
          <p:cNvPr id="3" name="Kreis: nicht ausgefüllt 2">
            <a:extLst>
              <a:ext uri="{FF2B5EF4-FFF2-40B4-BE49-F238E27FC236}">
                <a16:creationId xmlns:a16="http://schemas.microsoft.com/office/drawing/2014/main" id="{A45F46B1-6CDC-439B-B363-AAC5C7DDF2C4}"/>
              </a:ext>
            </a:extLst>
          </p:cNvPr>
          <p:cNvSpPr/>
          <p:nvPr/>
        </p:nvSpPr>
        <p:spPr>
          <a:xfrm>
            <a:off x="6197600" y="158496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82386329-C390-4E40-88CD-188745B84D41}"/>
              </a:ext>
            </a:extLst>
          </p:cNvPr>
          <p:cNvSpPr/>
          <p:nvPr/>
        </p:nvSpPr>
        <p:spPr>
          <a:xfrm>
            <a:off x="3972560" y="2615565"/>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BFB1C818-74B5-45AF-96E1-E00CD499CD30}"/>
              </a:ext>
            </a:extLst>
          </p:cNvPr>
          <p:cNvSpPr/>
          <p:nvPr/>
        </p:nvSpPr>
        <p:spPr>
          <a:xfrm>
            <a:off x="6197600" y="342900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 name="Kreis: nicht ausgefüllt 7">
            <a:extLst>
              <a:ext uri="{FF2B5EF4-FFF2-40B4-BE49-F238E27FC236}">
                <a16:creationId xmlns:a16="http://schemas.microsoft.com/office/drawing/2014/main" id="{D8569FE3-65E3-479F-BBA8-FF71CC3790CA}"/>
              </a:ext>
            </a:extLst>
          </p:cNvPr>
          <p:cNvSpPr/>
          <p:nvPr/>
        </p:nvSpPr>
        <p:spPr>
          <a:xfrm>
            <a:off x="1686560" y="439928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9" name="Kreis: nicht ausgefüllt 8">
            <a:extLst>
              <a:ext uri="{FF2B5EF4-FFF2-40B4-BE49-F238E27FC236}">
                <a16:creationId xmlns:a16="http://schemas.microsoft.com/office/drawing/2014/main" id="{96719A22-7AA5-417A-AAF4-CB24ADA77F60}"/>
              </a:ext>
            </a:extLst>
          </p:cNvPr>
          <p:cNvSpPr/>
          <p:nvPr/>
        </p:nvSpPr>
        <p:spPr>
          <a:xfrm>
            <a:off x="1686560" y="6492875"/>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421734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46352-87CA-48B0-B0EB-3E04EFD9FF59}"/>
              </a:ext>
            </a:extLst>
          </p:cNvPr>
          <p:cNvSpPr>
            <a:spLocks noGrp="1"/>
          </p:cNvSpPr>
          <p:nvPr>
            <p:ph type="title"/>
          </p:nvPr>
        </p:nvSpPr>
        <p:spPr/>
        <p:txBody>
          <a:bodyPr/>
          <a:lstStyle/>
          <a:p>
            <a:r>
              <a:rPr lang="de-DE" dirty="0"/>
              <a:t>Aufgabe 24 T)</a:t>
            </a:r>
          </a:p>
        </p:txBody>
      </p:sp>
      <p:sp>
        <p:nvSpPr>
          <p:cNvPr id="3" name="Inhaltsplatzhalter 2">
            <a:extLst>
              <a:ext uri="{FF2B5EF4-FFF2-40B4-BE49-F238E27FC236}">
                <a16:creationId xmlns:a16="http://schemas.microsoft.com/office/drawing/2014/main" id="{0FBE5A5B-7198-4241-982A-3B7EFA792926}"/>
              </a:ext>
            </a:extLst>
          </p:cNvPr>
          <p:cNvSpPr>
            <a:spLocks noGrp="1"/>
          </p:cNvSpPr>
          <p:nvPr>
            <p:ph idx="1"/>
          </p:nvPr>
        </p:nvSpPr>
        <p:spPr/>
        <p:txBody>
          <a:bodyPr/>
          <a:lstStyle/>
          <a:p>
            <a:pPr marL="0" indent="0">
              <a:buNone/>
            </a:pPr>
            <a:r>
              <a:rPr lang="de-DE" dirty="0"/>
              <a:t>Eine Methode, um Deadlocks zu vermeiden, ist es, eine der Bedingungen für das Entstehen von Deadlocks im Vorhinein auszuschließen.</a:t>
            </a:r>
          </a:p>
          <a:p>
            <a:pPr marL="514350" indent="-514350">
              <a:buAutoNum type="alphaLcParenR"/>
            </a:pPr>
            <a:r>
              <a:rPr lang="de-DE" dirty="0"/>
              <a:t>Geben Sie die vier Voraussetzungen für die Entstehung eines Deadlocks an.</a:t>
            </a:r>
          </a:p>
          <a:p>
            <a:pPr marL="0" indent="0">
              <a:buNone/>
            </a:pPr>
            <a:endParaRPr lang="de-DE" dirty="0"/>
          </a:p>
        </p:txBody>
      </p:sp>
    </p:spTree>
    <p:extLst>
      <p:ext uri="{BB962C8B-B14F-4D97-AF65-F5344CB8AC3E}">
        <p14:creationId xmlns:p14="http://schemas.microsoft.com/office/powerpoint/2010/main" val="193652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46352-87CA-48B0-B0EB-3E04EFD9FF59}"/>
              </a:ext>
            </a:extLst>
          </p:cNvPr>
          <p:cNvSpPr>
            <a:spLocks noGrp="1"/>
          </p:cNvSpPr>
          <p:nvPr>
            <p:ph type="title"/>
          </p:nvPr>
        </p:nvSpPr>
        <p:spPr/>
        <p:txBody>
          <a:bodyPr/>
          <a:lstStyle/>
          <a:p>
            <a:r>
              <a:rPr lang="de-DE" dirty="0"/>
              <a:t>Aufgabe 24 T)</a:t>
            </a:r>
          </a:p>
        </p:txBody>
      </p:sp>
      <p:sp>
        <p:nvSpPr>
          <p:cNvPr id="3" name="Inhaltsplatzhalter 2">
            <a:extLst>
              <a:ext uri="{FF2B5EF4-FFF2-40B4-BE49-F238E27FC236}">
                <a16:creationId xmlns:a16="http://schemas.microsoft.com/office/drawing/2014/main" id="{0FBE5A5B-7198-4241-982A-3B7EFA792926}"/>
              </a:ext>
            </a:extLst>
          </p:cNvPr>
          <p:cNvSpPr>
            <a:spLocks noGrp="1"/>
          </p:cNvSpPr>
          <p:nvPr>
            <p:ph idx="1"/>
          </p:nvPr>
        </p:nvSpPr>
        <p:spPr/>
        <p:txBody>
          <a:bodyPr/>
          <a:lstStyle/>
          <a:p>
            <a:pPr marL="0" indent="0">
              <a:buNone/>
            </a:pPr>
            <a:r>
              <a:rPr lang="de-DE" dirty="0"/>
              <a:t>Eine Methode, um Deadlocks zu vermeiden, ist es, eine der Bedingungen für das Entstehen von Deadlocks im Vorhinein auszuschließen.</a:t>
            </a:r>
          </a:p>
          <a:p>
            <a:pPr marL="514350" indent="-514350">
              <a:buAutoNum type="alphaLcParenR"/>
            </a:pPr>
            <a:r>
              <a:rPr lang="de-DE" dirty="0"/>
              <a:t>Geben Sie die vier Voraussetzungen für die Entstehung eines Deadlocks an.</a:t>
            </a:r>
          </a:p>
          <a:p>
            <a:pPr marL="514350" indent="-514350">
              <a:buAutoNum type="alphaLcParenR"/>
            </a:pPr>
            <a:r>
              <a:rPr lang="de-DE" dirty="0"/>
              <a:t>Beschreiben Sie, wie durch eine Ordnung der Ressourcen bei geeigneter Reservierungsstrategie Deadlocks  vermieden werden können.</a:t>
            </a:r>
          </a:p>
          <a:p>
            <a:pPr marL="0" indent="0">
              <a:buNone/>
            </a:pPr>
            <a:endParaRPr lang="de-DE" dirty="0"/>
          </a:p>
        </p:txBody>
      </p:sp>
    </p:spTree>
    <p:extLst>
      <p:ext uri="{BB962C8B-B14F-4D97-AF65-F5344CB8AC3E}">
        <p14:creationId xmlns:p14="http://schemas.microsoft.com/office/powerpoint/2010/main" val="1846388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D6752-6335-4CA8-96EF-BAB239905667}"/>
              </a:ext>
            </a:extLst>
          </p:cNvPr>
          <p:cNvSpPr>
            <a:spLocks noGrp="1"/>
          </p:cNvSpPr>
          <p:nvPr>
            <p:ph type="title"/>
          </p:nvPr>
        </p:nvSpPr>
        <p:spPr/>
        <p:txBody>
          <a:bodyPr/>
          <a:lstStyle/>
          <a:p>
            <a:r>
              <a:rPr lang="de-DE" dirty="0"/>
              <a:t>Aufgabe 25 T)</a:t>
            </a:r>
          </a:p>
        </p:txBody>
      </p:sp>
      <p:sp>
        <p:nvSpPr>
          <p:cNvPr id="3" name="Inhaltsplatzhalter 2">
            <a:extLst>
              <a:ext uri="{FF2B5EF4-FFF2-40B4-BE49-F238E27FC236}">
                <a16:creationId xmlns:a16="http://schemas.microsoft.com/office/drawing/2014/main" id="{1E6CAC32-9FA8-44DC-98FD-A09207037FAD}"/>
              </a:ext>
            </a:extLst>
          </p:cNvPr>
          <p:cNvSpPr>
            <a:spLocks noGrp="1"/>
          </p:cNvSpPr>
          <p:nvPr>
            <p:ph idx="1"/>
          </p:nvPr>
        </p:nvSpPr>
        <p:spPr/>
        <p:txBody>
          <a:bodyPr/>
          <a:lstStyle/>
          <a:p>
            <a:pPr marL="514350" indent="-514350">
              <a:buAutoNum type="alphaLcParenR"/>
            </a:pPr>
            <a:r>
              <a:rPr lang="de-DE" dirty="0"/>
              <a:t>Gegeben seien zwei Prozesse P und Q, die auf einem Uniprozessorsystem ausgeführt werden sollen. Der Prozess P benötigt 9 und der Prozess Q 10 Zeiteinheiten für seine Ausführung. Es stehen die Betriebsmittel BM 1-6 zur Verfügung, die von den Prozessen während ihrer Ausführung benötigt werden. Skizzieren Sie das Prozessfortschrittsdiagramm für die oben beschriebenen Anforderungen, indem Sie die benötigten Betriebsmittel entsprechend ihrer zeitlichen Verwendung durch die beiden Prozesse P und Q korrekt einzeichnen. Gehen Sie davon aus, dass ein Kontextwechsel zwischen P und Q keinerlei Zeit in Anspruch nimmt.</a:t>
            </a:r>
          </a:p>
          <a:p>
            <a:pPr marL="0" indent="0">
              <a:buNone/>
            </a:pPr>
            <a:endParaRPr lang="de-DE" dirty="0"/>
          </a:p>
        </p:txBody>
      </p:sp>
    </p:spTree>
    <p:extLst>
      <p:ext uri="{BB962C8B-B14F-4D97-AF65-F5344CB8AC3E}">
        <p14:creationId xmlns:p14="http://schemas.microsoft.com/office/powerpoint/2010/main" val="147645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37E68-77AA-448E-BBB7-2C2A2AC4848D}"/>
              </a:ext>
            </a:extLst>
          </p:cNvPr>
          <p:cNvSpPr>
            <a:spLocks noGrp="1"/>
          </p:cNvSpPr>
          <p:nvPr>
            <p:ph type="title"/>
          </p:nvPr>
        </p:nvSpPr>
        <p:spPr/>
        <p:txBody>
          <a:bodyPr/>
          <a:lstStyle/>
          <a:p>
            <a:r>
              <a:rPr lang="de-DE" dirty="0"/>
              <a:t>Aufgabe 25 T)</a:t>
            </a:r>
          </a:p>
        </p:txBody>
      </p:sp>
      <p:pic>
        <p:nvPicPr>
          <p:cNvPr id="5" name="Grafik 4">
            <a:extLst>
              <a:ext uri="{FF2B5EF4-FFF2-40B4-BE49-F238E27FC236}">
                <a16:creationId xmlns:a16="http://schemas.microsoft.com/office/drawing/2014/main" id="{54829963-0850-4AE4-9518-3B13F35A6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71" y="1725930"/>
            <a:ext cx="9332857" cy="3608705"/>
          </a:xfrm>
          <a:prstGeom prst="rect">
            <a:avLst/>
          </a:prstGeom>
        </p:spPr>
      </p:pic>
    </p:spTree>
    <p:extLst>
      <p:ext uri="{BB962C8B-B14F-4D97-AF65-F5344CB8AC3E}">
        <p14:creationId xmlns:p14="http://schemas.microsoft.com/office/powerpoint/2010/main" val="238312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17031-4763-4226-9D9E-CD1304E23DDB}"/>
              </a:ext>
            </a:extLst>
          </p:cNvPr>
          <p:cNvSpPr>
            <a:spLocks noGrp="1"/>
          </p:cNvSpPr>
          <p:nvPr>
            <p:ph type="title"/>
          </p:nvPr>
        </p:nvSpPr>
        <p:spPr/>
        <p:txBody>
          <a:bodyPr/>
          <a:lstStyle/>
          <a:p>
            <a:r>
              <a:rPr lang="de-DE" dirty="0"/>
              <a:t>Aufgabe 25 T)</a:t>
            </a:r>
          </a:p>
        </p:txBody>
      </p:sp>
      <p:sp>
        <p:nvSpPr>
          <p:cNvPr id="3" name="Inhaltsplatzhalter 2">
            <a:extLst>
              <a:ext uri="{FF2B5EF4-FFF2-40B4-BE49-F238E27FC236}">
                <a16:creationId xmlns:a16="http://schemas.microsoft.com/office/drawing/2014/main" id="{7B8D2D95-2EA9-4AF9-84A5-2E5AB0180F16}"/>
              </a:ext>
            </a:extLst>
          </p:cNvPr>
          <p:cNvSpPr>
            <a:spLocks noGrp="1"/>
          </p:cNvSpPr>
          <p:nvPr>
            <p:ph idx="1"/>
          </p:nvPr>
        </p:nvSpPr>
        <p:spPr/>
        <p:txBody>
          <a:bodyPr/>
          <a:lstStyle/>
          <a:p>
            <a:pPr marL="0" indent="0">
              <a:buNone/>
            </a:pPr>
            <a:r>
              <a:rPr lang="de-DE" dirty="0"/>
              <a:t>b) Kennzeichnen Sie deutlich alle unmöglichen und unsicheren Bereiche im Diagramm aus a).</a:t>
            </a:r>
          </a:p>
          <a:p>
            <a:pPr marL="0" indent="0">
              <a:buNone/>
            </a:pPr>
            <a:endParaRPr lang="de-DE" dirty="0"/>
          </a:p>
          <a:p>
            <a:pPr marL="0" indent="0">
              <a:buNone/>
            </a:pPr>
            <a:r>
              <a:rPr lang="de-DE" dirty="0"/>
              <a:t>c) Zeichen Sie alle prinzipiell unterschiedlichen Ausführungspfade in das Diagramm aus a) ein, so dass P und Q terminieren.</a:t>
            </a:r>
          </a:p>
          <a:p>
            <a:pPr marL="0" indent="0">
              <a:buNone/>
            </a:pPr>
            <a:endParaRPr lang="de-DE" dirty="0"/>
          </a:p>
          <a:p>
            <a:pPr marL="0" indent="0">
              <a:buNone/>
            </a:pPr>
            <a:r>
              <a:rPr lang="de-DE" dirty="0"/>
              <a:t>d) Wie viele prinzipiell unterschiedliche Ausführungspfade gibt es, die in einem Deadlock enden?</a:t>
            </a:r>
          </a:p>
        </p:txBody>
      </p:sp>
    </p:spTree>
    <p:extLst>
      <p:ext uri="{BB962C8B-B14F-4D97-AF65-F5344CB8AC3E}">
        <p14:creationId xmlns:p14="http://schemas.microsoft.com/office/powerpoint/2010/main" val="36174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9BC66-35B8-4DBD-812C-59A78F7DD34A}"/>
              </a:ext>
            </a:extLst>
          </p:cNvPr>
          <p:cNvSpPr>
            <a:spLocks noGrp="1"/>
          </p:cNvSpPr>
          <p:nvPr>
            <p:ph type="title"/>
          </p:nvPr>
        </p:nvSpPr>
        <p:spPr/>
        <p:txBody>
          <a:bodyPr/>
          <a:lstStyle/>
          <a:p>
            <a:r>
              <a:rPr lang="de-DE" dirty="0"/>
              <a:t>Aufgabe 20 H)</a:t>
            </a:r>
          </a:p>
        </p:txBody>
      </p:sp>
      <p:sp>
        <p:nvSpPr>
          <p:cNvPr id="3" name="Inhaltsplatzhalter 2">
            <a:extLst>
              <a:ext uri="{FF2B5EF4-FFF2-40B4-BE49-F238E27FC236}">
                <a16:creationId xmlns:a16="http://schemas.microsoft.com/office/drawing/2014/main" id="{42B78BF9-AE82-4463-B2A6-E0DC1C2D7D22}"/>
              </a:ext>
            </a:extLst>
          </p:cNvPr>
          <p:cNvSpPr>
            <a:spLocks noGrp="1"/>
          </p:cNvSpPr>
          <p:nvPr>
            <p:ph idx="1"/>
          </p:nvPr>
        </p:nvSpPr>
        <p:spPr/>
        <p:txBody>
          <a:bodyPr/>
          <a:lstStyle/>
          <a:p>
            <a:pPr marL="0" indent="0">
              <a:buNone/>
            </a:pPr>
            <a:r>
              <a:rPr lang="de-DE" dirty="0"/>
              <a:t>Präemptives Scheduling mit den beiden Strategien SRPT und RR.</a:t>
            </a:r>
          </a:p>
          <a:p>
            <a:pPr marL="514350" indent="-514350">
              <a:buAutoNum type="alphaLcParenR"/>
            </a:pPr>
            <a:r>
              <a:rPr lang="de-DE" dirty="0"/>
              <a:t>Erstellen Sie ein Scheduling-Diagramm für SRPT</a:t>
            </a:r>
          </a:p>
          <a:p>
            <a:pPr marL="514350" indent="-514350">
              <a:buAutoNum type="alphaLcParenR"/>
            </a:pPr>
            <a:r>
              <a:rPr lang="de-DE" dirty="0"/>
              <a:t>Erstellen Sie ein Scheduling-Diagramm für RR mit einer Zeitscheibe von 2 Zeiteinheiten.</a:t>
            </a:r>
          </a:p>
          <a:p>
            <a:pPr marL="514350" indent="-514350">
              <a:buAutoNum type="alphaLcParenR"/>
            </a:pPr>
            <a:r>
              <a:rPr lang="de-DE" dirty="0"/>
              <a:t>Berechnen Sie mit 2 Nachkommastellen die mittlere Verweil- und Wartezeit für die zwei Verfahren SRPT und RR.</a:t>
            </a:r>
          </a:p>
          <a:p>
            <a:pPr marL="514350" indent="-514350">
              <a:buAutoNum type="alphaLcParenR"/>
            </a:pPr>
            <a:r>
              <a:rPr lang="de-DE" dirty="0"/>
              <a:t>Welcher Nachteil entsteht, wenn man für Round Robin eine zu lange Zeitscheibe wählt.</a:t>
            </a:r>
          </a:p>
          <a:p>
            <a:pPr marL="0" indent="0">
              <a:buNone/>
            </a:pPr>
            <a:endParaRPr lang="de-DE" dirty="0"/>
          </a:p>
        </p:txBody>
      </p:sp>
      <p:pic>
        <p:nvPicPr>
          <p:cNvPr id="5" name="Grafik 4">
            <a:extLst>
              <a:ext uri="{FF2B5EF4-FFF2-40B4-BE49-F238E27FC236}">
                <a16:creationId xmlns:a16="http://schemas.microsoft.com/office/drawing/2014/main" id="{39B0056E-1BD7-49DA-90DD-E55EC8A60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4572000" cy="1883352"/>
          </a:xfrm>
          <a:prstGeom prst="rect">
            <a:avLst/>
          </a:prstGeom>
        </p:spPr>
      </p:pic>
    </p:spTree>
    <p:extLst>
      <p:ext uri="{BB962C8B-B14F-4D97-AF65-F5344CB8AC3E}">
        <p14:creationId xmlns:p14="http://schemas.microsoft.com/office/powerpoint/2010/main" val="407804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3A9C4-F6B9-4852-9993-0EF1A04F9557}"/>
              </a:ext>
            </a:extLst>
          </p:cNvPr>
          <p:cNvSpPr>
            <a:spLocks noGrp="1"/>
          </p:cNvSpPr>
          <p:nvPr>
            <p:ph type="title"/>
          </p:nvPr>
        </p:nvSpPr>
        <p:spPr/>
        <p:txBody>
          <a:bodyPr/>
          <a:lstStyle/>
          <a:p>
            <a:r>
              <a:rPr lang="de-DE" dirty="0"/>
              <a:t>Aufgabe 21 H)</a:t>
            </a:r>
          </a:p>
        </p:txBody>
      </p:sp>
      <p:sp>
        <p:nvSpPr>
          <p:cNvPr id="3" name="Inhaltsplatzhalter 2">
            <a:extLst>
              <a:ext uri="{FF2B5EF4-FFF2-40B4-BE49-F238E27FC236}">
                <a16:creationId xmlns:a16="http://schemas.microsoft.com/office/drawing/2014/main" id="{E33B9CFE-1F9D-4356-ADE1-98AD315948D3}"/>
              </a:ext>
            </a:extLst>
          </p:cNvPr>
          <p:cNvSpPr>
            <a:spLocks noGrp="1"/>
          </p:cNvSpPr>
          <p:nvPr>
            <p:ph idx="1"/>
          </p:nvPr>
        </p:nvSpPr>
        <p:spPr/>
        <p:txBody>
          <a:bodyPr/>
          <a:lstStyle/>
          <a:p>
            <a:pPr marL="514350" indent="-514350">
              <a:buAutoNum type="alphaLcParenR"/>
            </a:pPr>
            <a:r>
              <a:rPr lang="de-DE" dirty="0"/>
              <a:t>Beschreiben Sie informell einen Ablauf für das Philosophenproblem, der zu einem Deadlock führt</a:t>
            </a:r>
          </a:p>
          <a:p>
            <a:pPr marL="0" indent="0">
              <a:buNone/>
            </a:pPr>
            <a:endParaRPr lang="de-DE" dirty="0"/>
          </a:p>
        </p:txBody>
      </p:sp>
      <p:pic>
        <p:nvPicPr>
          <p:cNvPr id="5" name="Grafik 4">
            <a:extLst>
              <a:ext uri="{FF2B5EF4-FFF2-40B4-BE49-F238E27FC236}">
                <a16:creationId xmlns:a16="http://schemas.microsoft.com/office/drawing/2014/main" id="{D2999068-042C-4A86-9281-D674C16F6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840" y="3957527"/>
            <a:ext cx="2814320" cy="2900473"/>
          </a:xfrm>
          <a:prstGeom prst="rect">
            <a:avLst/>
          </a:prstGeom>
        </p:spPr>
      </p:pic>
    </p:spTree>
    <p:extLst>
      <p:ext uri="{BB962C8B-B14F-4D97-AF65-F5344CB8AC3E}">
        <p14:creationId xmlns:p14="http://schemas.microsoft.com/office/powerpoint/2010/main" val="42723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3A9C4-F6B9-4852-9993-0EF1A04F9557}"/>
              </a:ext>
            </a:extLst>
          </p:cNvPr>
          <p:cNvSpPr>
            <a:spLocks noGrp="1"/>
          </p:cNvSpPr>
          <p:nvPr>
            <p:ph type="title"/>
          </p:nvPr>
        </p:nvSpPr>
        <p:spPr/>
        <p:txBody>
          <a:bodyPr/>
          <a:lstStyle/>
          <a:p>
            <a:r>
              <a:rPr lang="de-DE" dirty="0"/>
              <a:t>Aufgabe 21 H)</a:t>
            </a:r>
          </a:p>
        </p:txBody>
      </p:sp>
      <p:sp>
        <p:nvSpPr>
          <p:cNvPr id="3" name="Inhaltsplatzhalter 2">
            <a:extLst>
              <a:ext uri="{FF2B5EF4-FFF2-40B4-BE49-F238E27FC236}">
                <a16:creationId xmlns:a16="http://schemas.microsoft.com/office/drawing/2014/main" id="{E33B9CFE-1F9D-4356-ADE1-98AD315948D3}"/>
              </a:ext>
            </a:extLst>
          </p:cNvPr>
          <p:cNvSpPr>
            <a:spLocks noGrp="1"/>
          </p:cNvSpPr>
          <p:nvPr>
            <p:ph idx="1"/>
          </p:nvPr>
        </p:nvSpPr>
        <p:spPr/>
        <p:txBody>
          <a:bodyPr/>
          <a:lstStyle/>
          <a:p>
            <a:pPr marL="514350" indent="-514350">
              <a:buAutoNum type="alphaLcParenR"/>
            </a:pPr>
            <a:r>
              <a:rPr lang="de-DE" dirty="0"/>
              <a:t>Beschreiben Sie informell einen Ablauf für das Philosophenproblem, der zu einem Deadlock führt</a:t>
            </a:r>
          </a:p>
          <a:p>
            <a:pPr>
              <a:buFont typeface="Wingdings" panose="05000000000000000000" pitchFamily="2" charset="2"/>
              <a:buChar char="Ø"/>
            </a:pPr>
            <a:r>
              <a:rPr lang="de-DE" dirty="0"/>
              <a:t>Ein Deadlock tritt z.B. ein, wenn jeder Philosoph das Stäbchen links von sich nimmt. Alle Philosophen warten dann auf das rechte Stäbchen und keiner kann essen.</a:t>
            </a:r>
          </a:p>
        </p:txBody>
      </p:sp>
      <p:pic>
        <p:nvPicPr>
          <p:cNvPr id="5" name="Grafik 4">
            <a:extLst>
              <a:ext uri="{FF2B5EF4-FFF2-40B4-BE49-F238E27FC236}">
                <a16:creationId xmlns:a16="http://schemas.microsoft.com/office/drawing/2014/main" id="{D2999068-042C-4A86-9281-D674C16F6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840" y="3957527"/>
            <a:ext cx="2814320" cy="2900473"/>
          </a:xfrm>
          <a:prstGeom prst="rect">
            <a:avLst/>
          </a:prstGeom>
        </p:spPr>
      </p:pic>
    </p:spTree>
    <p:extLst>
      <p:ext uri="{BB962C8B-B14F-4D97-AF65-F5344CB8AC3E}">
        <p14:creationId xmlns:p14="http://schemas.microsoft.com/office/powerpoint/2010/main" val="56963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3A9C4-F6B9-4852-9993-0EF1A04F9557}"/>
              </a:ext>
            </a:extLst>
          </p:cNvPr>
          <p:cNvSpPr>
            <a:spLocks noGrp="1"/>
          </p:cNvSpPr>
          <p:nvPr>
            <p:ph type="title"/>
          </p:nvPr>
        </p:nvSpPr>
        <p:spPr/>
        <p:txBody>
          <a:bodyPr/>
          <a:lstStyle/>
          <a:p>
            <a:r>
              <a:rPr lang="de-DE" dirty="0"/>
              <a:t>Aufgabe 21 H)</a:t>
            </a:r>
          </a:p>
        </p:txBody>
      </p:sp>
      <p:sp>
        <p:nvSpPr>
          <p:cNvPr id="3" name="Inhaltsplatzhalter 2">
            <a:extLst>
              <a:ext uri="{FF2B5EF4-FFF2-40B4-BE49-F238E27FC236}">
                <a16:creationId xmlns:a16="http://schemas.microsoft.com/office/drawing/2014/main" id="{E33B9CFE-1F9D-4356-ADE1-98AD315948D3}"/>
              </a:ext>
            </a:extLst>
          </p:cNvPr>
          <p:cNvSpPr>
            <a:spLocks noGrp="1"/>
          </p:cNvSpPr>
          <p:nvPr>
            <p:ph idx="1"/>
          </p:nvPr>
        </p:nvSpPr>
        <p:spPr/>
        <p:txBody>
          <a:bodyPr/>
          <a:lstStyle/>
          <a:p>
            <a:pPr marL="0" indent="0">
              <a:buNone/>
            </a:pPr>
            <a:r>
              <a:rPr lang="de-DE" dirty="0"/>
              <a:t>b)	Beschreiben Sie kurz zwei Möglichkeiten, wie sich die 	</a:t>
            </a:r>
            <a:r>
              <a:rPr lang="de-DE" dirty="0" err="1"/>
              <a:t>Deadlocksituation</a:t>
            </a:r>
            <a:r>
              <a:rPr lang="de-DE" dirty="0"/>
              <a:t> im speziellen Fall des Fünf-	Philosophenproblems vermeiden lässt.</a:t>
            </a:r>
          </a:p>
          <a:p>
            <a:pPr marL="0" indent="0">
              <a:buNone/>
            </a:pPr>
            <a:endParaRPr lang="de-DE" dirty="0"/>
          </a:p>
        </p:txBody>
      </p:sp>
    </p:spTree>
    <p:extLst>
      <p:ext uri="{BB962C8B-B14F-4D97-AF65-F5344CB8AC3E}">
        <p14:creationId xmlns:p14="http://schemas.microsoft.com/office/powerpoint/2010/main" val="239358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3A9C4-F6B9-4852-9993-0EF1A04F9557}"/>
              </a:ext>
            </a:extLst>
          </p:cNvPr>
          <p:cNvSpPr>
            <a:spLocks noGrp="1"/>
          </p:cNvSpPr>
          <p:nvPr>
            <p:ph type="title"/>
          </p:nvPr>
        </p:nvSpPr>
        <p:spPr/>
        <p:txBody>
          <a:bodyPr/>
          <a:lstStyle/>
          <a:p>
            <a:r>
              <a:rPr lang="de-DE" dirty="0"/>
              <a:t>Aufgabe 21 H)</a:t>
            </a:r>
          </a:p>
        </p:txBody>
      </p:sp>
      <p:sp>
        <p:nvSpPr>
          <p:cNvPr id="3" name="Inhaltsplatzhalter 2">
            <a:extLst>
              <a:ext uri="{FF2B5EF4-FFF2-40B4-BE49-F238E27FC236}">
                <a16:creationId xmlns:a16="http://schemas.microsoft.com/office/drawing/2014/main" id="{E33B9CFE-1F9D-4356-ADE1-98AD315948D3}"/>
              </a:ext>
            </a:extLst>
          </p:cNvPr>
          <p:cNvSpPr>
            <a:spLocks noGrp="1"/>
          </p:cNvSpPr>
          <p:nvPr>
            <p:ph idx="1"/>
          </p:nvPr>
        </p:nvSpPr>
        <p:spPr/>
        <p:txBody>
          <a:bodyPr/>
          <a:lstStyle/>
          <a:p>
            <a:pPr marL="0" indent="0">
              <a:buNone/>
            </a:pPr>
            <a:r>
              <a:rPr lang="de-DE" dirty="0"/>
              <a:t>b)	Beschreiben Sie kurz zwei Möglichkeiten, wie sich die 	</a:t>
            </a:r>
            <a:r>
              <a:rPr lang="de-DE" dirty="0" err="1"/>
              <a:t>Deadlocksituation</a:t>
            </a:r>
            <a:r>
              <a:rPr lang="de-DE" dirty="0"/>
              <a:t> im speziellen Fall des Fünf-	Philosophenproblems vermeiden lässt.</a:t>
            </a:r>
          </a:p>
          <a:p>
            <a:pPr>
              <a:buFont typeface="Wingdings" panose="05000000000000000000" pitchFamily="2" charset="2"/>
              <a:buChar char="Ø"/>
            </a:pPr>
            <a:r>
              <a:rPr lang="de-DE" dirty="0"/>
              <a:t> Die Stäbchen werden von 1 bis 5 durchnummeriert. Ein Philosoph nimmt immer zuerst das niedrigere Stäbchen. Somit nimmt der „Letzte“ in der oben genannten Situation kein Stäbchen auf und die Philosophen können der Reihe nach essen. (</a:t>
            </a:r>
            <a:r>
              <a:rPr lang="de-DE" dirty="0" err="1"/>
              <a:t>Resource</a:t>
            </a:r>
            <a:r>
              <a:rPr lang="de-DE" dirty="0"/>
              <a:t> </a:t>
            </a:r>
            <a:r>
              <a:rPr lang="de-DE" dirty="0" err="1"/>
              <a:t>hierarchy</a:t>
            </a:r>
            <a:r>
              <a:rPr lang="de-DE" dirty="0"/>
              <a:t> </a:t>
            </a:r>
            <a:r>
              <a:rPr lang="de-DE" dirty="0" err="1"/>
              <a:t>solution</a:t>
            </a:r>
            <a:endParaRPr lang="de-DE" dirty="0"/>
          </a:p>
          <a:p>
            <a:pPr marL="0" indent="0">
              <a:buNone/>
            </a:pPr>
            <a:endParaRPr lang="de-DE" dirty="0"/>
          </a:p>
        </p:txBody>
      </p:sp>
    </p:spTree>
    <p:extLst>
      <p:ext uri="{BB962C8B-B14F-4D97-AF65-F5344CB8AC3E}">
        <p14:creationId xmlns:p14="http://schemas.microsoft.com/office/powerpoint/2010/main" val="58146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3A9C4-F6B9-4852-9993-0EF1A04F9557}"/>
              </a:ext>
            </a:extLst>
          </p:cNvPr>
          <p:cNvSpPr>
            <a:spLocks noGrp="1"/>
          </p:cNvSpPr>
          <p:nvPr>
            <p:ph type="title"/>
          </p:nvPr>
        </p:nvSpPr>
        <p:spPr/>
        <p:txBody>
          <a:bodyPr/>
          <a:lstStyle/>
          <a:p>
            <a:r>
              <a:rPr lang="de-DE" dirty="0"/>
              <a:t>Aufgabe 21 H)</a:t>
            </a:r>
          </a:p>
        </p:txBody>
      </p:sp>
      <p:sp>
        <p:nvSpPr>
          <p:cNvPr id="3" name="Inhaltsplatzhalter 2">
            <a:extLst>
              <a:ext uri="{FF2B5EF4-FFF2-40B4-BE49-F238E27FC236}">
                <a16:creationId xmlns:a16="http://schemas.microsoft.com/office/drawing/2014/main" id="{E33B9CFE-1F9D-4356-ADE1-98AD315948D3}"/>
              </a:ext>
            </a:extLst>
          </p:cNvPr>
          <p:cNvSpPr>
            <a:spLocks noGrp="1"/>
          </p:cNvSpPr>
          <p:nvPr>
            <p:ph idx="1"/>
          </p:nvPr>
        </p:nvSpPr>
        <p:spPr/>
        <p:txBody>
          <a:bodyPr/>
          <a:lstStyle/>
          <a:p>
            <a:pPr marL="0" indent="0">
              <a:buNone/>
            </a:pPr>
            <a:r>
              <a:rPr lang="de-DE" dirty="0"/>
              <a:t>b)	Beschreiben Sie kurz zwei Möglichkeiten, wie sich die 	</a:t>
            </a:r>
            <a:r>
              <a:rPr lang="de-DE" dirty="0" err="1"/>
              <a:t>Deadlocksituation</a:t>
            </a:r>
            <a:r>
              <a:rPr lang="de-DE" dirty="0"/>
              <a:t> im speziellen Fall des Fünf-	Philosophenproblems vermeiden lässt.</a:t>
            </a:r>
          </a:p>
          <a:p>
            <a:pPr>
              <a:buFont typeface="Wingdings" panose="05000000000000000000" pitchFamily="2" charset="2"/>
              <a:buChar char="Ø"/>
            </a:pPr>
            <a:r>
              <a:rPr lang="de-DE" dirty="0"/>
              <a:t> Die Stäbchen werden von 1 bis 5 durchnummeriert. Ein Philosoph nimmt immer zuerst das niedrigere Stäbchen. Somit nimmt der „Letzte“ in der oben genannten Situation kein Stäbchen auf und die Philosophen können der Reihe nach essen. (</a:t>
            </a:r>
            <a:r>
              <a:rPr lang="de-DE" dirty="0" err="1"/>
              <a:t>Resource</a:t>
            </a:r>
            <a:r>
              <a:rPr lang="de-DE" dirty="0"/>
              <a:t> </a:t>
            </a:r>
            <a:r>
              <a:rPr lang="de-DE" dirty="0" err="1"/>
              <a:t>hierarchy</a:t>
            </a:r>
            <a:r>
              <a:rPr lang="de-DE" dirty="0"/>
              <a:t> </a:t>
            </a:r>
            <a:r>
              <a:rPr lang="de-DE" dirty="0" err="1"/>
              <a:t>solution</a:t>
            </a:r>
            <a:endParaRPr lang="de-DE" dirty="0"/>
          </a:p>
          <a:p>
            <a:pPr>
              <a:buFont typeface="Wingdings" panose="05000000000000000000" pitchFamily="2" charset="2"/>
              <a:buChar char="Ø"/>
            </a:pPr>
            <a:r>
              <a:rPr lang="de-DE" dirty="0"/>
              <a:t> Man bestimmt einen Aufseher, den die Philosophen vor dem Essen um Erlaubnis bitten müssen. (</a:t>
            </a:r>
            <a:r>
              <a:rPr lang="de-DE" dirty="0" err="1"/>
              <a:t>Arbitraitor</a:t>
            </a:r>
            <a:r>
              <a:rPr lang="de-DE" dirty="0"/>
              <a:t> </a:t>
            </a:r>
            <a:r>
              <a:rPr lang="de-DE" dirty="0" err="1"/>
              <a:t>solution</a:t>
            </a:r>
            <a:r>
              <a:rPr lang="de-DE" dirty="0"/>
              <a:t>)</a:t>
            </a:r>
          </a:p>
          <a:p>
            <a:pPr marL="0" indent="0">
              <a:buNone/>
            </a:pPr>
            <a:endParaRPr lang="de-DE" dirty="0"/>
          </a:p>
        </p:txBody>
      </p:sp>
    </p:spTree>
    <p:extLst>
      <p:ext uri="{BB962C8B-B14F-4D97-AF65-F5344CB8AC3E}">
        <p14:creationId xmlns:p14="http://schemas.microsoft.com/office/powerpoint/2010/main" val="185720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Tree>
    <p:extLst>
      <p:ext uri="{BB962C8B-B14F-4D97-AF65-F5344CB8AC3E}">
        <p14:creationId xmlns:p14="http://schemas.microsoft.com/office/powerpoint/2010/main" val="28610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8B960-6CB5-47CE-9868-434210EBE6AA}"/>
              </a:ext>
            </a:extLst>
          </p:cNvPr>
          <p:cNvSpPr>
            <a:spLocks noGrp="1"/>
          </p:cNvSpPr>
          <p:nvPr>
            <p:ph type="title"/>
          </p:nvPr>
        </p:nvSpPr>
        <p:spPr/>
        <p:txBody>
          <a:bodyPr/>
          <a:lstStyle/>
          <a:p>
            <a:r>
              <a:rPr lang="de-DE" dirty="0"/>
              <a:t>Aufgabe 22 H)</a:t>
            </a:r>
          </a:p>
        </p:txBody>
      </p:sp>
      <p:pic>
        <p:nvPicPr>
          <p:cNvPr id="5" name="Grafik 4">
            <a:extLst>
              <a:ext uri="{FF2B5EF4-FFF2-40B4-BE49-F238E27FC236}">
                <a16:creationId xmlns:a16="http://schemas.microsoft.com/office/drawing/2014/main" id="{5123495A-2910-46C7-946D-CAC415B1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290002"/>
            <a:ext cx="9029700" cy="5529321"/>
          </a:xfrm>
          <a:prstGeom prst="rect">
            <a:avLst/>
          </a:prstGeom>
        </p:spPr>
      </p:pic>
      <p:sp>
        <p:nvSpPr>
          <p:cNvPr id="3" name="Kreis: nicht ausgefüllt 2">
            <a:extLst>
              <a:ext uri="{FF2B5EF4-FFF2-40B4-BE49-F238E27FC236}">
                <a16:creationId xmlns:a16="http://schemas.microsoft.com/office/drawing/2014/main" id="{A45F46B1-6CDC-439B-B363-AAC5C7DDF2C4}"/>
              </a:ext>
            </a:extLst>
          </p:cNvPr>
          <p:cNvSpPr/>
          <p:nvPr/>
        </p:nvSpPr>
        <p:spPr>
          <a:xfrm>
            <a:off x="6197600" y="1584960"/>
            <a:ext cx="314960" cy="2946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76513826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Breitbild</PresentationFormat>
  <Paragraphs>48</Paragraphs>
  <Slides>18</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Wingdings</vt:lpstr>
      <vt:lpstr>Office</vt:lpstr>
      <vt:lpstr>Betriebssysteme Tutorium Gruppe 08</vt:lpstr>
      <vt:lpstr>Aufgabe 20 H)</vt:lpstr>
      <vt:lpstr>Aufgabe 21 H)</vt:lpstr>
      <vt:lpstr>Aufgabe 21 H)</vt:lpstr>
      <vt:lpstr>Aufgabe 21 H)</vt:lpstr>
      <vt:lpstr>Aufgabe 21 H)</vt:lpstr>
      <vt:lpstr>Aufgabe 21 H)</vt:lpstr>
      <vt:lpstr>Aufgabe 22 H)</vt:lpstr>
      <vt:lpstr>Aufgabe 22 H)</vt:lpstr>
      <vt:lpstr>Aufgabe 22 H)</vt:lpstr>
      <vt:lpstr>Aufgabe 22 H)</vt:lpstr>
      <vt:lpstr>Aufgabe 22 H)</vt:lpstr>
      <vt:lpstr>Aufgabe 22 H)</vt:lpstr>
      <vt:lpstr>Aufgabe 24 T)</vt:lpstr>
      <vt:lpstr>Aufgabe 24 T)</vt:lpstr>
      <vt:lpstr>Aufgabe 25 T)</vt:lpstr>
      <vt:lpstr>Aufgabe 25 T)</vt:lpstr>
      <vt:lpstr>Aufgabe 25 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Betriebssysteme Tutorium Gruppe 08</dc:title>
  <dc:creator>Julian Hager</dc:creator>
  <cp:lastModifiedBy>Julian Hager</cp:lastModifiedBy>
  <cp:revision>8</cp:revision>
  <dcterms:created xsi:type="dcterms:W3CDTF">2019-11-20T14:59:08Z</dcterms:created>
  <dcterms:modified xsi:type="dcterms:W3CDTF">2019-11-21T14:06:38Z</dcterms:modified>
</cp:coreProperties>
</file>