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7" r:id="rId22"/>
    <p:sldId id="279" r:id="rId23"/>
    <p:sldId id="281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Hager" initials="JH" lastIdx="1" clrIdx="0">
    <p:extLst>
      <p:ext uri="{19B8F6BF-5375-455C-9EA6-DF929625EA0E}">
        <p15:presenceInfo xmlns:p15="http://schemas.microsoft.com/office/powerpoint/2012/main" userId="c9c24e54a70c3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9CA49-113E-4365-87E1-5D30796C914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5278-7CF1-46D1-AFE7-C2F2655C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2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93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9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52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60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3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5278-7CF1-46D1-AFE7-C2F2655CD1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7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E6741-84E5-45B2-8BD3-39F0FDA35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F0294C-5310-4C4B-973A-1465DDC21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4AAB9-1FE3-43AB-AEE0-65B7CC5D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58F6A-FA33-4072-9041-49614B4A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EDD6B-66C1-4E87-9234-80C30C04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45E04-6227-4B8D-A190-110E1959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65DF1-AB2C-4C60-A1B5-A077BD18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FB11F9-4A67-465E-B670-2AE3C204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4D25B-C863-4A7D-B1D3-1C1A556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E789C-60B4-4CFD-B10F-16164A56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67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B3D92E-A041-4E27-A123-6DD02845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A09B14-6653-42D4-88FD-A5A0F758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F670-189C-4A25-99EC-3CD1FD04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63CE9-A3F6-445D-9331-F0F0265C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7E42F-FD6F-4FF9-8912-1F0DFDDC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5967-363F-48C9-8421-2E262749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A2F51-B1DC-4E2C-90E3-35F97F44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6910A-5D0B-4D98-8B85-C03103D4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310D6-86D2-40A1-B77C-B12005D1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4AE54F-6699-4130-BD7F-AE366513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47E51-CFFC-41A0-A7F0-43C3281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9C617-A9F8-4A1C-8C71-E47FF595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74E3D0-EAC2-4648-BC39-11006D49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C75E8-1513-45FA-AF17-85932C48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C8A8C-8F4F-48BA-AD64-448CF147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2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953E-DF5C-4EB6-A081-36C612D7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36351-9CFE-4477-B554-25724E54A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AD097E-B483-4886-8007-2B6269E1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B69A9-BB20-4AEB-8B00-A7D5F671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D7083-F1F4-4937-9AF5-27A41626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8F896E-BBF7-4013-8954-168F9D99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74E6-0AD7-4FB0-AECF-9CE684FB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1F218-0E25-4EAF-AA7A-B69FA65A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289F0-398B-410B-B03B-A310698A0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FEB3C-2DC3-4AE0-81AB-765CF5BD9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00B3A6-B3FB-43C6-A9D1-4F8712DA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3A6820-2A0A-4CBE-9494-4E4E7C4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86AD1C-0D61-45BA-826A-B1DB2D3F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228CFD-8BAA-458B-A531-F7EB4F9A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9C1BA-74D7-48B7-A41E-D7678B5A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293CA8-7978-4D6B-B33E-5C77159C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E86E6C-1B89-400B-B979-0D317E2F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0D56-EFE0-4270-886D-D76F910B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675B0-2312-4FE9-8F89-64E0CA01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973CB8-A791-4146-AC9E-CAE5F295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FA93C-869E-41D0-91D3-70ECDF0B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7EA2-5F77-4E3D-8FD0-D3B69C2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D66A0-E1B3-4339-93C6-A45483F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1C7B2-0681-411D-BDBB-481A6C4C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F737-17B4-4514-B59D-DBF09756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1234C-AF7B-40C9-B2AA-3A09A54E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331DA0-9332-42CD-AE4C-0AA9D01B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38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AA7CB-CE07-45BD-9EFD-0FAF1CBE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97FD-C16D-480B-A81C-C65000132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CCBEF2-4E7D-4539-9C94-861F0F4B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6850F2-0DA6-45BA-A99B-1E7A800E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3B8BD-0413-4AE3-9443-2E0083C9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5B7E95-B241-490F-B7CA-0B37F191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17455D-6A95-411E-83F0-941A6037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C8D37-AE10-45C8-804A-52E0BCF7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BAC0A-9C5B-47AC-A724-0F72DF877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3A10-853E-4D1F-BE86-E98717D3B50D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CDF54-76ED-40B3-BE98-E268D06E9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4D842-39D9-45C2-85F6-869BBC74D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7E95-AD5D-4FB2-855C-1606014539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F8F28-A8D0-4748-8554-17E90EE94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Betriebssysteme 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D5C70D-8506-4E13-8B34-D51503E94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6762"/>
          </a:xfrm>
        </p:spPr>
        <p:txBody>
          <a:bodyPr>
            <a:normAutofit/>
          </a:bodyPr>
          <a:lstStyle/>
          <a:p>
            <a:r>
              <a:rPr lang="de-DE" dirty="0"/>
              <a:t>Julian Hager</a:t>
            </a:r>
          </a:p>
          <a:p>
            <a:r>
              <a:rPr lang="de-DE" dirty="0"/>
              <a:t>28.11.2019</a:t>
            </a:r>
          </a:p>
          <a:p>
            <a:r>
              <a:rPr lang="de-DE" dirty="0"/>
              <a:t>Blatt 05 H</a:t>
            </a:r>
          </a:p>
          <a:p>
            <a:r>
              <a:rPr lang="de-DE" dirty="0"/>
              <a:t>Blatt 06 T</a:t>
            </a:r>
          </a:p>
        </p:txBody>
      </p:sp>
    </p:spTree>
    <p:extLst>
      <p:ext uri="{BB962C8B-B14F-4D97-AF65-F5344CB8AC3E}">
        <p14:creationId xmlns:p14="http://schemas.microsoft.com/office/powerpoint/2010/main" val="391496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65EB4-2F8C-4F22-889A-9247F58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4AD31-3013-4C92-AFD9-DD5E0AB5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d) Vorausgesetzt es kommt nun ein präemptiver Scheduling-Algorithmus zum Einsatz: Kann man dann die Anzahl an verschiedenen Scheduling-Abläufen bestimmen, um die Prozesse A und B erfolgreich terminieren zu lassen?</a:t>
            </a:r>
          </a:p>
          <a:p>
            <a:pPr marL="0" indent="0">
              <a:buNone/>
            </a:pPr>
            <a:r>
              <a:rPr lang="de-DE" dirty="0"/>
              <a:t>Begründen Sie ihre Antwort.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Nein: Präemptives Scheduling ist nicht deterministisch. Daher kann man auch nicht vorher entscheiden, wie viele verschiedene Abläufe es gibt.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Ja: Wenn man annimmt, dass Unterbrechungen nur durch den Scheduling-Algorithmus verursacht werden und die Unterbrechungen zu diskreten Zeitpunkten erfolgen.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1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583D-6C11-4C36-8F2A-750EA90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F7F96-5AEF-4832-A532-2C410FD4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02" y="1253266"/>
            <a:ext cx="6967538" cy="56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4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583D-6C11-4C36-8F2A-750EA90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F7F96-5AEF-4832-A532-2C410FD4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02" y="1253266"/>
            <a:ext cx="6967538" cy="5622926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69AA5FC-A060-465C-A0EF-15EC7D74937C}"/>
              </a:ext>
            </a:extLst>
          </p:cNvPr>
          <p:cNvSpPr/>
          <p:nvPr/>
        </p:nvSpPr>
        <p:spPr>
          <a:xfrm>
            <a:off x="2694622" y="149764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9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583D-6C11-4C36-8F2A-750EA90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F7F96-5AEF-4832-A532-2C410FD4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02" y="1253266"/>
            <a:ext cx="6967538" cy="5622926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69AA5FC-A060-465C-A0EF-15EC7D74937C}"/>
              </a:ext>
            </a:extLst>
          </p:cNvPr>
          <p:cNvSpPr/>
          <p:nvPr/>
        </p:nvSpPr>
        <p:spPr>
          <a:xfrm>
            <a:off x="2694622" y="149764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5C9B3811-F07F-4B2E-B32F-8259A39AF6E3}"/>
              </a:ext>
            </a:extLst>
          </p:cNvPr>
          <p:cNvSpPr/>
          <p:nvPr/>
        </p:nvSpPr>
        <p:spPr>
          <a:xfrm>
            <a:off x="2664142" y="2454845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583D-6C11-4C36-8F2A-750EA90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F7F96-5AEF-4832-A532-2C410FD4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02" y="1253266"/>
            <a:ext cx="6967538" cy="5622926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69AA5FC-A060-465C-A0EF-15EC7D74937C}"/>
              </a:ext>
            </a:extLst>
          </p:cNvPr>
          <p:cNvSpPr/>
          <p:nvPr/>
        </p:nvSpPr>
        <p:spPr>
          <a:xfrm>
            <a:off x="2694622" y="149764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5C9B3811-F07F-4B2E-B32F-8259A39AF6E3}"/>
              </a:ext>
            </a:extLst>
          </p:cNvPr>
          <p:cNvSpPr/>
          <p:nvPr/>
        </p:nvSpPr>
        <p:spPr>
          <a:xfrm>
            <a:off x="2664142" y="2454845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EFEEAE9C-FA62-421B-AFEA-FA847091C8EC}"/>
              </a:ext>
            </a:extLst>
          </p:cNvPr>
          <p:cNvSpPr/>
          <p:nvPr/>
        </p:nvSpPr>
        <p:spPr>
          <a:xfrm>
            <a:off x="6189662" y="3429000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1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583D-6C11-4C36-8F2A-750EA90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F7F96-5AEF-4832-A532-2C410FD4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02" y="1253266"/>
            <a:ext cx="6967538" cy="5622926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69AA5FC-A060-465C-A0EF-15EC7D74937C}"/>
              </a:ext>
            </a:extLst>
          </p:cNvPr>
          <p:cNvSpPr/>
          <p:nvPr/>
        </p:nvSpPr>
        <p:spPr>
          <a:xfrm>
            <a:off x="2694622" y="149764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5C9B3811-F07F-4B2E-B32F-8259A39AF6E3}"/>
              </a:ext>
            </a:extLst>
          </p:cNvPr>
          <p:cNvSpPr/>
          <p:nvPr/>
        </p:nvSpPr>
        <p:spPr>
          <a:xfrm>
            <a:off x="2664142" y="2454845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EFEEAE9C-FA62-421B-AFEA-FA847091C8EC}"/>
              </a:ext>
            </a:extLst>
          </p:cNvPr>
          <p:cNvSpPr/>
          <p:nvPr/>
        </p:nvSpPr>
        <p:spPr>
          <a:xfrm>
            <a:off x="6189662" y="3429000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62C56F66-C89E-42ED-846C-C452A20075E5}"/>
              </a:ext>
            </a:extLst>
          </p:cNvPr>
          <p:cNvSpPr/>
          <p:nvPr/>
        </p:nvSpPr>
        <p:spPr>
          <a:xfrm>
            <a:off x="4431982" y="463708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9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6583D-6C11-4C36-8F2A-750EA90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27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5F7F96-5AEF-4832-A532-2C410FD4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02" y="1253266"/>
            <a:ext cx="6967538" cy="5622926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469AA5FC-A060-465C-A0EF-15EC7D74937C}"/>
              </a:ext>
            </a:extLst>
          </p:cNvPr>
          <p:cNvSpPr/>
          <p:nvPr/>
        </p:nvSpPr>
        <p:spPr>
          <a:xfrm>
            <a:off x="2694622" y="149764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5C9B3811-F07F-4B2E-B32F-8259A39AF6E3}"/>
              </a:ext>
            </a:extLst>
          </p:cNvPr>
          <p:cNvSpPr/>
          <p:nvPr/>
        </p:nvSpPr>
        <p:spPr>
          <a:xfrm>
            <a:off x="2664142" y="2454845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EFEEAE9C-FA62-421B-AFEA-FA847091C8EC}"/>
              </a:ext>
            </a:extLst>
          </p:cNvPr>
          <p:cNvSpPr/>
          <p:nvPr/>
        </p:nvSpPr>
        <p:spPr>
          <a:xfrm>
            <a:off x="6189662" y="3429000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62C56F66-C89E-42ED-846C-C452A20075E5}"/>
              </a:ext>
            </a:extLst>
          </p:cNvPr>
          <p:cNvSpPr/>
          <p:nvPr/>
        </p:nvSpPr>
        <p:spPr>
          <a:xfrm>
            <a:off x="4431982" y="463708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2BD00DBB-6C63-4B8C-BDF8-4F928C4DF385}"/>
              </a:ext>
            </a:extLst>
          </p:cNvPr>
          <p:cNvSpPr/>
          <p:nvPr/>
        </p:nvSpPr>
        <p:spPr>
          <a:xfrm>
            <a:off x="7845742" y="6120448"/>
            <a:ext cx="312738" cy="2479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1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1F0-7D20-4DB3-946B-688742A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35E3-2088-42A4-8B3F-D2630C8A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Nennen Sie (zwei) Gründe, warum es nicht sinnvoll ist, zu viele Threads zu verwenden.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7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1F0-7D20-4DB3-946B-688742A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35E3-2088-42A4-8B3F-D2630C8A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dirty="0"/>
              <a:t>Nennen Sie (zwei) Gründe, warum es nicht sinnvoll ist, zu viele Threads zu verwenden.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Hoher Verwaltungsaufwand: Rechenpower und Zeit gehen für Threadwechsel statt für die eigentliche Berechnung verloren.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Speicherverschwendung: Jeder Thread belegt Speicher für (Zwischen-)Ergebnisse und Verwaltungsinformationen.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Synchronisation: Viele Threads erfordern hohen Synchronisationsaufwand. Auch das Debugging wird schwieriger (nicht-reproduzierbare Ausführung eines Tasks). </a:t>
            </a:r>
          </a:p>
        </p:txBody>
      </p:sp>
    </p:spTree>
    <p:extLst>
      <p:ext uri="{BB962C8B-B14F-4D97-AF65-F5344CB8AC3E}">
        <p14:creationId xmlns:p14="http://schemas.microsoft.com/office/powerpoint/2010/main" val="87844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1F0-7D20-4DB3-946B-688742A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35E3-2088-42A4-8B3F-D2630C8A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83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b)   Nennen Sie (zwei) Gründe, warum Threads sinnvoll/wichtig sind.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3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C593D-F532-4AB5-9890-0F96BA9F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23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60F67-64EE-4077-8A8D-B730F8CF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Präemptives Scheduling mit </a:t>
            </a:r>
          </a:p>
          <a:p>
            <a:pPr marL="514350" indent="-514350">
              <a:buAutoNum type="alphaLcParenR"/>
            </a:pPr>
            <a:r>
              <a:rPr lang="de-DE" dirty="0"/>
              <a:t>SRPT </a:t>
            </a:r>
          </a:p>
          <a:p>
            <a:pPr marL="514350" indent="-514350">
              <a:buAutoNum type="alphaLcParenR"/>
            </a:pPr>
            <a:r>
              <a:rPr lang="de-DE" dirty="0"/>
              <a:t>RR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de-DE" dirty="0"/>
              <a:t>Berechnen Sie als Dezimalzahl mit zwei Nachkommastellen die mittlere Verweil- und Wartezeit, sowie die mittlere normalisierte Verweildauer für die zwei Verfahren SRPT und RR</a:t>
            </a:r>
          </a:p>
          <a:p>
            <a:pPr marL="514350" indent="-514350">
              <a:buAutoNum type="alphaLcParenR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34D6C3-B826-4BC1-9957-DAC15147C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01" y="2345690"/>
            <a:ext cx="5626759" cy="26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1F0-7D20-4DB3-946B-688742AE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28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35E3-2088-42A4-8B3F-D2630C8A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83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b)   Nennen Sie (zwei) Gründe, warum Threads sinnvoll/wichtig sind.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Effizienteres Rechnen: Je mehr Threads, desto effektiver können I-/O- und Rechenoperationen überlappend ausgeführt werden.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Modularität: Komplexe Aufgabe in kleinere Einheiten zerteilen (Divide &amp; </a:t>
            </a:r>
            <a:r>
              <a:rPr lang="de-DE" dirty="0" err="1"/>
              <a:t>Conquer</a:t>
            </a:r>
            <a:r>
              <a:rPr lang="de-DE" dirty="0"/>
              <a:t>-Prinzip).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Effizienz: Verschiedene Threads desselben Prozesses können auf mehreren Prozessoren echt-parallel ausgeführt werden.</a:t>
            </a:r>
          </a:p>
        </p:txBody>
      </p:sp>
    </p:spTree>
    <p:extLst>
      <p:ext uri="{BB962C8B-B14F-4D97-AF65-F5344CB8AC3E}">
        <p14:creationId xmlns:p14="http://schemas.microsoft.com/office/powerpoint/2010/main" val="409165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A242-34C3-42BC-8162-C1A89030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BD47D-7409-4ABD-88AC-D1E695DC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Als Eingabeparameter wird eine Integer-Zahl verlangt. Wie hängt diese Zahl mit der Ausgabe zusammen?</a:t>
            </a:r>
            <a:br>
              <a:rPr lang="de-DE" dirty="0"/>
            </a:br>
            <a:r>
              <a:rPr lang="de-DE" dirty="0"/>
              <a:t>Welche Ausgabe erwarten Sie für verschiedene Eingaben (zum Beispiel 1, 2, 100, 10000)?</a:t>
            </a:r>
          </a:p>
        </p:txBody>
      </p:sp>
    </p:spTree>
    <p:extLst>
      <p:ext uri="{BB962C8B-B14F-4D97-AF65-F5344CB8AC3E}">
        <p14:creationId xmlns:p14="http://schemas.microsoft.com/office/powerpoint/2010/main" val="262046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A242-34C3-42BC-8162-C1A89030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BD47D-7409-4ABD-88AC-D1E695DC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Als Eingabeparameter wird eine Integer-Zahl verlangt. Wie hängt diese Zahl mit der Ausgabe zusammen?</a:t>
            </a:r>
            <a:br>
              <a:rPr lang="de-DE" dirty="0"/>
            </a:br>
            <a:r>
              <a:rPr lang="de-DE" dirty="0"/>
              <a:t>Welche Ausgabe erwarten Sie für verschiedene Eingaben (zum Beispiel 1, 2, 100, 10000)?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Parameter bestimmt, wie oft die </a:t>
            </a:r>
            <a:r>
              <a:rPr lang="de-DE" dirty="0" err="1"/>
              <a:t>for</a:t>
            </a:r>
            <a:r>
              <a:rPr lang="de-DE" dirty="0"/>
              <a:t>-Schleife in der </a:t>
            </a:r>
            <a:r>
              <a:rPr lang="de-DE" dirty="0" err="1"/>
              <a:t>run</a:t>
            </a:r>
            <a:r>
              <a:rPr lang="de-DE" dirty="0"/>
              <a:t>-Methode durchlaufen wird.</a:t>
            </a:r>
          </a:p>
        </p:txBody>
      </p:sp>
    </p:spTree>
    <p:extLst>
      <p:ext uri="{BB962C8B-B14F-4D97-AF65-F5344CB8AC3E}">
        <p14:creationId xmlns:p14="http://schemas.microsoft.com/office/powerpoint/2010/main" val="49754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A242-34C3-42BC-8162-C1A89030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BD47D-7409-4ABD-88AC-D1E695DC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Als Eingabeparameter wird eine Integer-Zahl verlangt. Wie hängt diese Zahl mit der Ausgabe zusammen?</a:t>
            </a:r>
            <a:br>
              <a:rPr lang="de-DE" dirty="0"/>
            </a:br>
            <a:r>
              <a:rPr lang="de-DE" dirty="0"/>
              <a:t>Welche Ausgabe erwarten Sie für verschiedene Eingaben (zum Beispiel 1, 2, 100, 10000)?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Parameter bestimmt, wie oft die </a:t>
            </a:r>
            <a:r>
              <a:rPr lang="de-DE" dirty="0" err="1"/>
              <a:t>for</a:t>
            </a:r>
            <a:r>
              <a:rPr lang="de-DE" dirty="0"/>
              <a:t>-Schleife in der </a:t>
            </a:r>
            <a:r>
              <a:rPr lang="de-DE" dirty="0" err="1"/>
              <a:t>run</a:t>
            </a:r>
            <a:r>
              <a:rPr lang="de-DE" dirty="0"/>
              <a:t>-Methode durchlaufen wird.</a:t>
            </a:r>
          </a:p>
          <a:p>
            <a:pPr marL="0" indent="0">
              <a:buNone/>
            </a:pPr>
            <a:r>
              <a:rPr lang="de-DE" dirty="0"/>
              <a:t>Für c=1 also: 			und für c=2 also:			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1CD25F-51D5-4CF9-8979-18C27C1A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245627"/>
            <a:ext cx="3375026" cy="9313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6C13FA-2828-42FB-A1A7-623943A47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15" y="5325606"/>
            <a:ext cx="3375026" cy="15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A242-34C3-42BC-8162-C1A89030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29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BD47D-7409-4ABD-88AC-D1E695DC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b) Geben Sie in Abhängigkeit von c eine allgemeine Formel für die Anzahl der möglichen Konsolenausgaben an.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42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A242-34C3-42BC-8162-C1A89030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29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FFBD47D-7409-4ABD-88AC-D1E695DCA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b) Geben Sie in Abhängigkeit von c eine allgemeine Formel für die Anzahl der möglichen Konsolenausgaben an.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/>
                  <a:t>Es werden insgesamt genau 2c Zeilen ausgegeben. </a:t>
                </a:r>
                <a:br>
                  <a:rPr lang="de-DE" dirty="0"/>
                </a:br>
                <a:r>
                  <a:rPr lang="de-DE" dirty="0"/>
                  <a:t>Die c Ausgaben des ersten Threads können aufgrund von Thread-</a:t>
                </a:r>
                <a:r>
                  <a:rPr lang="de-DE" dirty="0" err="1"/>
                  <a:t>Wechslen</a:t>
                </a:r>
                <a:r>
                  <a:rPr lang="de-DE" dirty="0"/>
                  <a:t> an beliebigen Positionen innerhalb der 2c Ausgaben stehen.</a:t>
                </a:r>
                <a:br>
                  <a:rPr lang="de-DE" dirty="0"/>
                </a:br>
                <a:r>
                  <a:rPr lang="de-DE" dirty="0"/>
                  <a:t>Die Position der Ausgaben des zweiten Threads sind nach der Wahl der ersten c Positionen ebenfalls bestimmt.</a:t>
                </a:r>
                <a:br>
                  <a:rPr lang="de-DE" dirty="0"/>
                </a:br>
                <a:r>
                  <a:rPr lang="de-DE" dirty="0"/>
                  <a:t>Es gibt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verschiedene Möglichkeiten, eine Teilmenge der Größe c aus einer Menge der Größe 2c zu wählen, was die Lösung darstellt.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FFBD47D-7409-4ABD-88AC-D1E695DCA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754" b="-36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8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2C48-C471-41E3-81CD-7AC4486A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30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53047-8A16-4D7E-9133-04E5263E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Geg.</a:t>
            </a:r>
          </a:p>
          <a:p>
            <a:pPr>
              <a:buFontTx/>
              <a:buChar char="-"/>
            </a:pPr>
            <a:r>
              <a:rPr lang="de-DE" dirty="0"/>
              <a:t>Ein eingleisiger Streckenabschnitt AB mit:</a:t>
            </a:r>
          </a:p>
          <a:p>
            <a:pPr lvl="1">
              <a:buFontTx/>
              <a:buChar char="-"/>
            </a:pPr>
            <a:r>
              <a:rPr lang="de-DE" dirty="0"/>
              <a:t>AB verfügt über genau ein Gleis, d.h. es kann gleichzeitig nur in genau eine Richtung gefahren werden (entweder West oder Ost).</a:t>
            </a:r>
          </a:p>
          <a:p>
            <a:pPr lvl="1">
              <a:buFontTx/>
              <a:buChar char="-"/>
            </a:pPr>
            <a:r>
              <a:rPr lang="de-DE" dirty="0"/>
              <a:t>Es können sich maximal drei Züge gleichzeitig auf dem Streckenabschnitt befinden.</a:t>
            </a:r>
          </a:p>
          <a:p>
            <a:pPr lvl="1">
              <a:buFontTx/>
              <a:buChar char="-"/>
            </a:pPr>
            <a:r>
              <a:rPr lang="de-DE" dirty="0"/>
              <a:t>Jeder Zug verlässt den Streckenabschnitt nach endlicher Zeit.</a:t>
            </a:r>
          </a:p>
          <a:p>
            <a:pPr>
              <a:buFontTx/>
              <a:buChar char="-"/>
            </a:pPr>
            <a:r>
              <a:rPr lang="de-DE" dirty="0"/>
              <a:t>Zwei Klassen:</a:t>
            </a:r>
          </a:p>
          <a:p>
            <a:pPr lvl="1">
              <a:buFontTx/>
              <a:buChar char="-"/>
            </a:pPr>
            <a:r>
              <a:rPr lang="de-DE" dirty="0" err="1"/>
              <a:t>TrainNet</a:t>
            </a:r>
            <a:r>
              <a:rPr lang="de-DE" dirty="0"/>
              <a:t>: erzeugt einen Streckenabschnitt AB und startet die Züge</a:t>
            </a:r>
          </a:p>
          <a:p>
            <a:pPr lvl="1">
              <a:buFontTx/>
              <a:buChar char="-"/>
            </a:pPr>
            <a:r>
              <a:rPr lang="de-DE" dirty="0"/>
              <a:t>Train: repräsentiert die Züge als Threads. Die Züge rufen folgende </a:t>
            </a:r>
            <a:r>
              <a:rPr lang="de-DE" dirty="0" err="1"/>
              <a:t>Metoden</a:t>
            </a:r>
            <a:r>
              <a:rPr lang="de-DE" dirty="0"/>
              <a:t> aus </a:t>
            </a:r>
            <a:r>
              <a:rPr lang="de-DE" dirty="0" err="1"/>
              <a:t>RailAB</a:t>
            </a:r>
            <a:r>
              <a:rPr lang="de-DE" dirty="0"/>
              <a:t> aufgerufen:</a:t>
            </a:r>
          </a:p>
          <a:p>
            <a:pPr marL="457200" lvl="1" indent="0">
              <a:buNone/>
            </a:pPr>
            <a:r>
              <a:rPr lang="de-DE" dirty="0"/>
              <a:t>	- </a:t>
            </a:r>
            <a:r>
              <a:rPr lang="de-DE" dirty="0" err="1"/>
              <a:t>goEast</a:t>
            </a:r>
            <a:r>
              <a:rPr lang="de-DE" dirty="0"/>
              <a:t>(), wenn ein Zug nach Osten fährt.</a:t>
            </a:r>
          </a:p>
          <a:p>
            <a:pPr marL="457200" lvl="1" indent="0">
              <a:buNone/>
            </a:pPr>
            <a:r>
              <a:rPr lang="de-DE" dirty="0"/>
              <a:t>	-</a:t>
            </a:r>
            <a:r>
              <a:rPr lang="de-DE" dirty="0" err="1"/>
              <a:t>goWest</a:t>
            </a:r>
            <a:r>
              <a:rPr lang="de-DE" dirty="0"/>
              <a:t>(), wenn ein Zug nach Westen fährt.</a:t>
            </a:r>
          </a:p>
          <a:p>
            <a:pPr marL="457200" lvl="1" indent="0">
              <a:buNone/>
            </a:pPr>
            <a:r>
              <a:rPr lang="de-DE" dirty="0"/>
              <a:t>	-</a:t>
            </a:r>
            <a:r>
              <a:rPr lang="de-DE" dirty="0" err="1"/>
              <a:t>leaveAB</a:t>
            </a:r>
            <a:r>
              <a:rPr lang="de-DE" dirty="0"/>
              <a:t>(), wenn ein Zug AB wieder verlässt.</a:t>
            </a:r>
          </a:p>
          <a:p>
            <a:pPr lvl="1">
              <a:buFontTx/>
              <a:buChar char="-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69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742E7-1B37-4C65-B921-C462B339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30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9D715-A8B6-4F3F-BB25-2E66E587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Implementieren Sie nun die Klasse </a:t>
            </a:r>
            <a:r>
              <a:rPr lang="de-DE" dirty="0" err="1"/>
              <a:t>RailAB</a:t>
            </a:r>
            <a:r>
              <a:rPr lang="de-DE" dirty="0"/>
              <a:t> unter Berücksichtigung der oben genannten Einschränkungen. Die Lösung muss frei von Deadlocks sein und darf Züge nicht unnötig blockieren.</a:t>
            </a:r>
          </a:p>
          <a:p>
            <a:pPr marL="0" indent="0">
              <a:buNone/>
            </a:pPr>
            <a:r>
              <a:rPr lang="de-DE" dirty="0"/>
              <a:t>Implementieren Sie:</a:t>
            </a:r>
          </a:p>
          <a:p>
            <a:pPr marL="514350" indent="-514350">
              <a:buAutoNum type="alphaLcParenR"/>
            </a:pPr>
            <a:r>
              <a:rPr lang="de-DE" dirty="0"/>
              <a:t>Einen passenden Konstruktor (siehe Klasse </a:t>
            </a:r>
            <a:r>
              <a:rPr lang="de-DE" dirty="0" err="1"/>
              <a:t>TrainNet</a:t>
            </a:r>
            <a:r>
              <a:rPr lang="de-DE" dirty="0"/>
              <a:t>),</a:t>
            </a:r>
          </a:p>
          <a:p>
            <a:pPr marL="514350" indent="-514350">
              <a:buAutoNum type="alphaLcParenR"/>
            </a:pPr>
            <a:r>
              <a:rPr lang="de-DE" dirty="0"/>
              <a:t>die Methode </a:t>
            </a:r>
            <a:r>
              <a:rPr lang="de-DE" dirty="0" err="1"/>
              <a:t>goWest</a:t>
            </a:r>
            <a:r>
              <a:rPr lang="de-DE" dirty="0"/>
              <a:t>(), </a:t>
            </a:r>
          </a:p>
          <a:p>
            <a:pPr marL="514350" indent="-514350">
              <a:buAutoNum type="alphaLcParenR"/>
            </a:pPr>
            <a:r>
              <a:rPr lang="de-DE" dirty="0"/>
              <a:t>die Methode </a:t>
            </a:r>
            <a:r>
              <a:rPr lang="de-DE" dirty="0" err="1"/>
              <a:t>goEast</a:t>
            </a:r>
            <a:r>
              <a:rPr lang="de-DE" dirty="0"/>
              <a:t>() und</a:t>
            </a:r>
          </a:p>
          <a:p>
            <a:pPr marL="514350" indent="-514350">
              <a:buAutoNum type="alphaLcParenR"/>
            </a:pPr>
            <a:r>
              <a:rPr lang="de-DE" dirty="0"/>
              <a:t>die Methode </a:t>
            </a:r>
            <a:r>
              <a:rPr lang="de-DE" dirty="0" err="1"/>
              <a:t>leaveAB</a:t>
            </a:r>
            <a:r>
              <a:rPr lang="de-DE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104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00A0-D8E5-4D7E-8C03-05C8F7B4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51A7F0-4F22-4C39-ACB3-1CF4D5D4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12" y="365125"/>
            <a:ext cx="7802848" cy="182176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651BF-947E-4823-AE7D-4E941EF099E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14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Geg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/>
              <a:t>2 Prozesse A (12 ZE) und B (10 ZE) auf einem </a:t>
            </a:r>
            <a:r>
              <a:rPr lang="de-DE" dirty="0" err="1"/>
              <a:t>Einprozessorsystem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3 Betriebsmittel</a:t>
            </a:r>
          </a:p>
        </p:txBody>
      </p:sp>
    </p:spTree>
    <p:extLst>
      <p:ext uri="{BB962C8B-B14F-4D97-AF65-F5344CB8AC3E}">
        <p14:creationId xmlns:p14="http://schemas.microsoft.com/office/powerpoint/2010/main" val="379959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00A0-D8E5-4D7E-8C03-05C8F7B4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51A7F0-4F22-4C39-ACB3-1CF4D5D4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12" y="365125"/>
            <a:ext cx="7802848" cy="182176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651BF-947E-4823-AE7D-4E941EF099E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14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Geg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/>
              <a:t>2 Prozesse A (12 ZE) und B (10 ZE) auf einem </a:t>
            </a:r>
            <a:r>
              <a:rPr lang="de-DE" dirty="0" err="1"/>
              <a:t>Einprozessorsystem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3 Betriebsmittel</a:t>
            </a:r>
          </a:p>
          <a:p>
            <a:pPr marL="514350" indent="-514350">
              <a:buAutoNum type="alphaLcParenR"/>
            </a:pPr>
            <a:r>
              <a:rPr lang="de-DE" dirty="0"/>
              <a:t>Skizzieren Sie das Prozessfortschrittsdiagramm. Kennzeichnen Sie alle unsicheren und unmöglichen Bereiche. Treffen Sie zudem eine Aussage darüber, wo genau unter Umständen ein Deadlock eintritt.</a:t>
            </a:r>
          </a:p>
        </p:txBody>
      </p:sp>
    </p:spTree>
    <p:extLst>
      <p:ext uri="{BB962C8B-B14F-4D97-AF65-F5344CB8AC3E}">
        <p14:creationId xmlns:p14="http://schemas.microsoft.com/office/powerpoint/2010/main" val="355633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00A0-D8E5-4D7E-8C03-05C8F7B4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51A7F0-4F22-4C39-ACB3-1CF4D5D4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12" y="365125"/>
            <a:ext cx="7802848" cy="182176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651BF-947E-4823-AE7D-4E941EF099E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14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Geg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/>
              <a:t>2 Prozesse A (12 ZE) und B (10 ZE) auf einem </a:t>
            </a:r>
            <a:r>
              <a:rPr lang="de-DE" dirty="0" err="1"/>
              <a:t>Einprozessorsystem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3 Betriebsmittel</a:t>
            </a:r>
          </a:p>
          <a:p>
            <a:pPr marL="514350" indent="-514350">
              <a:buAutoNum type="alphaLcParenR"/>
            </a:pPr>
            <a:r>
              <a:rPr lang="de-DE" dirty="0"/>
              <a:t>Skizzieren Sie das Prozessfortschrittsdiagramm. Kennzeichnen Sie alle unsicheren und unmöglichen Bereiche. Treffen Sie zudem eine Aussage darüber, wo genau unter Umständen ein Deadlock eintritt.</a:t>
            </a:r>
          </a:p>
          <a:p>
            <a:pPr marL="514350" indent="-514350">
              <a:buAutoNum type="alphaLcParenR"/>
            </a:pPr>
            <a:r>
              <a:rPr lang="de-DE" dirty="0"/>
              <a:t>Zeichnen Sie einen gültigen Ausführungspfad ein.</a:t>
            </a:r>
          </a:p>
        </p:txBody>
      </p:sp>
    </p:spTree>
    <p:extLst>
      <p:ext uri="{BB962C8B-B14F-4D97-AF65-F5344CB8AC3E}">
        <p14:creationId xmlns:p14="http://schemas.microsoft.com/office/powerpoint/2010/main" val="425206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00A0-D8E5-4D7E-8C03-05C8F7B4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51A7F0-4F22-4C39-ACB3-1CF4D5D4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12" y="365125"/>
            <a:ext cx="7802848" cy="182176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651BF-947E-4823-AE7D-4E941EF099E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14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Geg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/>
              <a:t>2 Prozesse A (12 ZE) und B (10 ZE) auf einem </a:t>
            </a:r>
            <a:r>
              <a:rPr lang="de-DE" dirty="0" err="1"/>
              <a:t>Einprozessorsystem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3 Betriebsmittel</a:t>
            </a:r>
          </a:p>
          <a:p>
            <a:pPr marL="514350" indent="-514350">
              <a:buAutoNum type="alphaLcParenR"/>
            </a:pPr>
            <a:r>
              <a:rPr lang="de-DE" dirty="0"/>
              <a:t>Skizzieren Sie das Prozessfortschrittsdiagramm. Kennzeichnen Sie alle unsicheren und unmöglichen Bereiche. Treffen Sie zudem eine Aussage darüber, wo genau unter Umständen ein Deadlock eintritt.</a:t>
            </a:r>
          </a:p>
          <a:p>
            <a:pPr marL="514350" indent="-514350">
              <a:buAutoNum type="alphaLcParenR"/>
            </a:pPr>
            <a:r>
              <a:rPr lang="de-DE" dirty="0"/>
              <a:t>Zeichnen Sie einen gültigen Ausführungspfad ein.</a:t>
            </a:r>
          </a:p>
          <a:p>
            <a:pPr marL="514350" indent="-514350">
              <a:buAutoNum type="alphaLcParenR"/>
            </a:pPr>
            <a:r>
              <a:rPr lang="de-DE" dirty="0"/>
              <a:t>Kann es bei Nicht-präemptiven Scheduling zu einem Deadlock kommen? Begründen Sie ihre Antwort und zeichnen Sie alle prinzipiell verschiedenen nicht-präemptiven Ablaufmöglichkeiten in das Diagramm ein.</a:t>
            </a:r>
          </a:p>
        </p:txBody>
      </p:sp>
    </p:spTree>
    <p:extLst>
      <p:ext uri="{BB962C8B-B14F-4D97-AF65-F5344CB8AC3E}">
        <p14:creationId xmlns:p14="http://schemas.microsoft.com/office/powerpoint/2010/main" val="37956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65EB4-2F8C-4F22-889A-9247F58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4AD31-3013-4C92-AFD9-DD5E0AB5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d) Vorausgesetzt es kommt nun ein präemptiver Scheduling-Algorithmus zum Einsatz: Kann man dann die Anzahl an verschiedenen Scheduling-Abläufen bestimmen, um die Prozesse A und B erfolgreich terminieren zu lassen?</a:t>
            </a:r>
          </a:p>
          <a:p>
            <a:pPr marL="0" indent="0">
              <a:buNone/>
            </a:pPr>
            <a:r>
              <a:rPr lang="de-DE" dirty="0"/>
              <a:t>Begründen Sie ihre Antwort.</a:t>
            </a:r>
          </a:p>
        </p:txBody>
      </p:sp>
    </p:spTree>
    <p:extLst>
      <p:ext uri="{BB962C8B-B14F-4D97-AF65-F5344CB8AC3E}">
        <p14:creationId xmlns:p14="http://schemas.microsoft.com/office/powerpoint/2010/main" val="7732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65EB4-2F8C-4F22-889A-9247F58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4AD31-3013-4C92-AFD9-DD5E0AB5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Vorausgesetzt es kommt nun ein präemptiver Scheduling-Algorithmus zum Einsatz: Kann man dann die Anzahl an verschiedenen Scheduling-Abläufen bestimmen, um die Prozesse A und B erfolgreich terminieren zu lassen?</a:t>
            </a:r>
          </a:p>
          <a:p>
            <a:pPr marL="0" indent="0">
              <a:buNone/>
            </a:pPr>
            <a:r>
              <a:rPr lang="de-DE" dirty="0"/>
              <a:t>Begründen Sie ihre Antwort.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Nein: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Ja:</a:t>
            </a:r>
          </a:p>
        </p:txBody>
      </p:sp>
    </p:spTree>
    <p:extLst>
      <p:ext uri="{BB962C8B-B14F-4D97-AF65-F5344CB8AC3E}">
        <p14:creationId xmlns:p14="http://schemas.microsoft.com/office/powerpoint/2010/main" val="29147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65EB4-2F8C-4F22-889A-9247F58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26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4AD31-3013-4C92-AFD9-DD5E0AB5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d) Vorausgesetzt es kommt nun ein präemptiver Scheduling-Algorithmus zum Einsatz: Kann man dann die Anzahl an verschiedenen Scheduling-Abläufen bestimmen, um die Prozesse A und B erfolgreich terminieren zu lassen?</a:t>
            </a:r>
          </a:p>
          <a:p>
            <a:pPr marL="0" indent="0">
              <a:buNone/>
            </a:pPr>
            <a:r>
              <a:rPr lang="de-DE" dirty="0"/>
              <a:t>Begründen Sie ihre Antwort.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Nein: Präemptives Scheduling ist nicht deterministisch. Daher kann man auch nicht vorher entscheiden, wie viele verschiedene Abläufe es gibt.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Ja:</a:t>
            </a:r>
          </a:p>
        </p:txBody>
      </p:sp>
    </p:spTree>
    <p:extLst>
      <p:ext uri="{BB962C8B-B14F-4D97-AF65-F5344CB8AC3E}">
        <p14:creationId xmlns:p14="http://schemas.microsoft.com/office/powerpoint/2010/main" val="26139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Breitbild</PresentationFormat>
  <Paragraphs>128</Paragraphs>
  <Slides>27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</vt:lpstr>
      <vt:lpstr>Betriebssysteme  Tutorium Gruppe 08</vt:lpstr>
      <vt:lpstr>Aufgabe 23 H)</vt:lpstr>
      <vt:lpstr>Aufgabe 26 H)</vt:lpstr>
      <vt:lpstr>Aufgabe 26 H)</vt:lpstr>
      <vt:lpstr>Aufgabe 26 H)</vt:lpstr>
      <vt:lpstr>Aufgabe 26 H)</vt:lpstr>
      <vt:lpstr>Aufgabe 26 H)</vt:lpstr>
      <vt:lpstr>Aufgabe 26 H)</vt:lpstr>
      <vt:lpstr>Aufgabe 26 H)</vt:lpstr>
      <vt:lpstr>Aufgabe 26 H)</vt:lpstr>
      <vt:lpstr>Aufgabe 27 H)</vt:lpstr>
      <vt:lpstr>Aufgabe 27 H)</vt:lpstr>
      <vt:lpstr>Aufgabe 27 H)</vt:lpstr>
      <vt:lpstr>Aufgabe 27 H)</vt:lpstr>
      <vt:lpstr>Aufgabe 27 H)</vt:lpstr>
      <vt:lpstr>Aufgabe 27 H)</vt:lpstr>
      <vt:lpstr>Aufgabe 28 T)</vt:lpstr>
      <vt:lpstr>Aufgabe 28 T)</vt:lpstr>
      <vt:lpstr>Aufgabe 28 T)</vt:lpstr>
      <vt:lpstr>Aufgabe 28 T)</vt:lpstr>
      <vt:lpstr>Aufgabe 29 T)</vt:lpstr>
      <vt:lpstr>Aufgabe 29 T)</vt:lpstr>
      <vt:lpstr>Aufgabe 29 T)</vt:lpstr>
      <vt:lpstr>Aufgabe 29 T)</vt:lpstr>
      <vt:lpstr>Aufgabe 29 T)</vt:lpstr>
      <vt:lpstr>Aufgabe 30 T)</vt:lpstr>
      <vt:lpstr>Aufgabe 30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 Tutorium Gruppe 08</dc:title>
  <dc:creator>Julian Hager</dc:creator>
  <cp:lastModifiedBy>Julian Hager</cp:lastModifiedBy>
  <cp:revision>15</cp:revision>
  <dcterms:created xsi:type="dcterms:W3CDTF">2019-11-28T11:13:10Z</dcterms:created>
  <dcterms:modified xsi:type="dcterms:W3CDTF">2019-12-03T06:48:11Z</dcterms:modified>
</cp:coreProperties>
</file>