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91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10" r:id="rId52"/>
    <p:sldId id="309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8F775-EB17-4063-8BB7-5E9A60F2D3AB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BE575-2A40-4908-A115-6D702D8B78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1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BE575-2A40-4908-A115-6D702D8B78F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17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0EE64-A29A-429C-B389-555881E4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5A0310-0B9F-4E2D-B8DB-3E97347D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0F308-70D0-4596-AC06-385F86B9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5FF1-747D-4ECF-A945-2668AA92D805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6418F-0BA7-4A70-A108-6DF4054E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58440F-56E0-40CD-973C-83E04E60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9FB-87B4-4A26-9B4F-08138F3DCD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61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566D7-3EB4-488E-B8DB-0537A768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182C6E-B63C-48A3-9C0E-82DE99398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A5712-88A1-48BE-ADB4-3A4C2E08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5FF1-747D-4ECF-A945-2668AA92D805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29AB4F-01FA-4871-BDD3-B928C62A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31277-09CC-486D-8BA4-8532998D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9FB-87B4-4A26-9B4F-08138F3DCD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25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9F3864-DFF5-4033-84B0-E373F49A3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0955FD-0CC5-468C-A642-D964B38E0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18595-1194-4C1D-B2DA-59FBADBB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5FF1-747D-4ECF-A945-2668AA92D805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663A56-13F0-44B2-8626-6553E8B9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A6A704-F852-433C-A40C-6E62FA39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9FB-87B4-4A26-9B4F-08138F3DCD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77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A82D5-02FB-46DB-B7C9-EDCA9F5F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D2E389-BE2F-40D7-950C-C53AEB22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1EDD54-9869-4951-9E19-152396B8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5FF1-747D-4ECF-A945-2668AA92D805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9716D-4B91-4023-B472-D2B1EB95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57C84-6DF4-4944-AFEE-D4B39208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9FB-87B4-4A26-9B4F-08138F3DCD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84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630A3-4A68-48B0-AF32-6CD5570E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7C993B-3D01-4D9A-B8B5-505F8912A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52E6E5-D9ED-46A9-A8A2-CD7E27FC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5FF1-747D-4ECF-A945-2668AA92D805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58C97-78F2-4B15-8F0D-3C347056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13EEB4-AB37-4CE1-AFE0-1A9CCBED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9FB-87B4-4A26-9B4F-08138F3DCD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37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57404-CA6D-4246-A041-4A8DE352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D92F12-BDAD-468D-8BAB-D3B7909E0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8C4389-7AC8-4476-8F0C-F55C78B3B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3F31B7-12F5-4414-8566-CD2A416E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5FF1-747D-4ECF-A945-2668AA92D805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77DE68-7A1F-4C1A-AEE5-0FD3A085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58BC6-EB8D-4784-8A84-D599559A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9FB-87B4-4A26-9B4F-08138F3DCD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37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0D5BA-096D-456D-8A1D-267D0A46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D49B4-4071-4290-8215-7CDB173A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A90B19-8621-400A-9FCF-4B2F404D1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0C61C3-196B-424D-A3FC-B0DC36BD8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B0CB41-1B3D-445E-888A-9D4B365B8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7D7B60-BAA5-4162-8749-80CCC069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5FF1-747D-4ECF-A945-2668AA92D805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BFAFF3-28AB-4143-8F59-9AFDF676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AFF91D4-522F-4614-9FB1-5B9DA43F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9FB-87B4-4A26-9B4F-08138F3DCD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0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D51F7-A514-4ABC-95DE-CDD3689F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E0CA8C-D27D-42CE-80E4-5B020DBA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5FF1-747D-4ECF-A945-2668AA92D805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3E4E22-DBAA-4000-9D5B-8C00EE1F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5D9EF-1C14-473E-AA76-74D3713B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9FB-87B4-4A26-9B4F-08138F3DCD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03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D38666-1888-49E4-93DA-364A74E5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5FF1-747D-4ECF-A945-2668AA92D805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65A2BC-B84E-4043-B5BB-3C93E64F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A5B583-AC7A-43A1-9D9A-FBA28FD2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9FB-87B4-4A26-9B4F-08138F3DCD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91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21299-0B99-4286-B010-4A53B7DE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91A1C9-0BFA-4FC6-8FF2-DC8FA2A71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20817D-8BF4-4EC7-AEC6-16F75DD42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8DFA51-526D-4E1E-A7EB-BC4C91CC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5FF1-747D-4ECF-A945-2668AA92D805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36F8A6-E96C-4F1D-B755-366FB8AB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5F6D14-6051-44D9-9DCA-B989626E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9FB-87B4-4A26-9B4F-08138F3DCD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45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A4CE3-E0CC-4264-83BA-F8041C55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23B960-477B-41E3-A074-2B645052F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A9C4EA-3360-4451-9BE0-53D872A2C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058D1F-5287-4AB4-881B-E7F7BAC0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5FF1-747D-4ECF-A945-2668AA92D805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C1D541-0FEF-46E1-8506-FFFF4CD4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E397C4-3EDF-43C2-9E09-315BA39F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99FB-87B4-4A26-9B4F-08138F3DCD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40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A3C7EA-DE6B-4C8B-B82B-F39D1472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13718F-6070-4F94-8182-AAC34F672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1C2AEE-78FE-4835-8DDC-F2D50041F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65FF1-747D-4ECF-A945-2668AA92D805}" type="datetimeFigureOut">
              <a:rPr lang="de-DE" smtClean="0"/>
              <a:t>05.12.2019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CC332-1AE0-488A-8505-DC1703D00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9C818-51D4-492D-9299-C2035BEBE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99FB-87B4-4A26-9B4F-08138F3DCD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40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3B165-B505-4287-A5D9-4D389FA6D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Betriebssysteme Tutorium</a:t>
            </a:r>
            <a:br>
              <a:rPr lang="de-DE" dirty="0"/>
            </a:br>
            <a:r>
              <a:rPr lang="de-DE" dirty="0"/>
              <a:t>Gruppe 08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336DEE-24AB-4975-BDDD-6A3A7B7A5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Julian Hager</a:t>
            </a:r>
          </a:p>
          <a:p>
            <a:r>
              <a:rPr lang="de-DE" dirty="0"/>
              <a:t>05.12.2019</a:t>
            </a:r>
          </a:p>
          <a:p>
            <a:r>
              <a:rPr lang="de-DE" dirty="0"/>
              <a:t>Blatt 06 H)</a:t>
            </a:r>
          </a:p>
          <a:p>
            <a:r>
              <a:rPr lang="de-DE" dirty="0"/>
              <a:t>Blatt07 T)</a:t>
            </a:r>
          </a:p>
        </p:txBody>
      </p:sp>
    </p:spTree>
    <p:extLst>
      <p:ext uri="{BB962C8B-B14F-4D97-AF65-F5344CB8AC3E}">
        <p14:creationId xmlns:p14="http://schemas.microsoft.com/office/powerpoint/2010/main" val="117098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66AF3-0FA1-4155-B568-595AC2B7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b) </a:t>
            </a:r>
            <a:r>
              <a:rPr lang="de-DE" dirty="0" err="1"/>
              <a:t>daten_ablegen</a:t>
            </a:r>
            <a:r>
              <a:rPr lang="de-DE" dirty="0"/>
              <a:t>(Client c)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6C8714-F2BE-4F0D-9816-BAE887F7C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" y="1918494"/>
            <a:ext cx="12028805" cy="3947106"/>
          </a:xfrm>
        </p:spPr>
      </p:pic>
    </p:spTree>
    <p:extLst>
      <p:ext uri="{BB962C8B-B14F-4D97-AF65-F5344CB8AC3E}">
        <p14:creationId xmlns:p14="http://schemas.microsoft.com/office/powerpoint/2010/main" val="138240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81D5F-DF8E-4F7D-BA29-D9781454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b) </a:t>
            </a:r>
            <a:r>
              <a:rPr lang="de-DE" dirty="0" err="1"/>
              <a:t>daten_ablegen_beenden</a:t>
            </a:r>
            <a:r>
              <a:rPr lang="de-DE" dirty="0"/>
              <a:t>()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C84E5A-8784-4A9D-9E0E-F9C9E8263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" y="2591421"/>
            <a:ext cx="12075160" cy="252211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BA42590-16AB-4A92-8EA9-C4D4E6816596}"/>
              </a:ext>
            </a:extLst>
          </p:cNvPr>
          <p:cNvSpPr/>
          <p:nvPr/>
        </p:nvSpPr>
        <p:spPr>
          <a:xfrm>
            <a:off x="2712720" y="3429000"/>
            <a:ext cx="349504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68DBF6-CD57-48DF-A982-4F4A74DE3931}"/>
              </a:ext>
            </a:extLst>
          </p:cNvPr>
          <p:cNvSpPr/>
          <p:nvPr/>
        </p:nvSpPr>
        <p:spPr>
          <a:xfrm>
            <a:off x="2712720" y="3852479"/>
            <a:ext cx="349504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11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81D5F-DF8E-4F7D-BA29-D9781454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b) </a:t>
            </a:r>
            <a:r>
              <a:rPr lang="de-DE" dirty="0" err="1"/>
              <a:t>daten_ablegen_beenden</a:t>
            </a:r>
            <a:r>
              <a:rPr lang="de-DE" dirty="0"/>
              <a:t>()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C84E5A-8784-4A9D-9E0E-F9C9E8263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" y="2591421"/>
            <a:ext cx="12075160" cy="2522116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268DBF6-CD57-48DF-A982-4F4A74DE3931}"/>
              </a:ext>
            </a:extLst>
          </p:cNvPr>
          <p:cNvSpPr/>
          <p:nvPr/>
        </p:nvSpPr>
        <p:spPr>
          <a:xfrm>
            <a:off x="2712720" y="3852479"/>
            <a:ext cx="349504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73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81D5F-DF8E-4F7D-BA29-D9781454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b) </a:t>
            </a:r>
            <a:r>
              <a:rPr lang="de-DE" dirty="0" err="1"/>
              <a:t>daten_ablegen_beenden</a:t>
            </a:r>
            <a:r>
              <a:rPr lang="de-DE" dirty="0"/>
              <a:t>()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C84E5A-8784-4A9D-9E0E-F9C9E8263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" y="2591421"/>
            <a:ext cx="12075160" cy="25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4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B4E70-C420-4445-9451-43C8B13B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c) </a:t>
            </a:r>
            <a:r>
              <a:rPr lang="de-DE" dirty="0" err="1"/>
              <a:t>sicherungAktivieren</a:t>
            </a:r>
            <a:r>
              <a:rPr lang="de-DE" dirty="0"/>
              <a:t>()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E5CEF4-B905-4D67-8EAA-D1F31CB6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" y="1776094"/>
            <a:ext cx="11627254" cy="421830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96CD3F3-1398-4059-AB19-28DCC3A2A824}"/>
              </a:ext>
            </a:extLst>
          </p:cNvPr>
          <p:cNvSpPr/>
          <p:nvPr/>
        </p:nvSpPr>
        <p:spPr>
          <a:xfrm>
            <a:off x="1981200" y="2389439"/>
            <a:ext cx="418592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4DB3150-709C-42E5-A73A-8CF2A1CD3A20}"/>
              </a:ext>
            </a:extLst>
          </p:cNvPr>
          <p:cNvSpPr/>
          <p:nvPr/>
        </p:nvSpPr>
        <p:spPr>
          <a:xfrm>
            <a:off x="2895600" y="3509444"/>
            <a:ext cx="233680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F4B6DB-63F5-4959-BD77-3EC4C9171DCB}"/>
              </a:ext>
            </a:extLst>
          </p:cNvPr>
          <p:cNvSpPr/>
          <p:nvPr/>
        </p:nvSpPr>
        <p:spPr>
          <a:xfrm>
            <a:off x="2600960" y="4074409"/>
            <a:ext cx="112776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80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B4E70-C420-4445-9451-43C8B13B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c) </a:t>
            </a:r>
            <a:r>
              <a:rPr lang="de-DE" dirty="0" err="1"/>
              <a:t>sicherungAktivieren</a:t>
            </a:r>
            <a:r>
              <a:rPr lang="de-DE" dirty="0"/>
              <a:t>()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E5CEF4-B905-4D67-8EAA-D1F31CB6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" y="1776094"/>
            <a:ext cx="11627254" cy="421830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4DB3150-709C-42E5-A73A-8CF2A1CD3A20}"/>
              </a:ext>
            </a:extLst>
          </p:cNvPr>
          <p:cNvSpPr/>
          <p:nvPr/>
        </p:nvSpPr>
        <p:spPr>
          <a:xfrm>
            <a:off x="2895600" y="3509444"/>
            <a:ext cx="233680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F4B6DB-63F5-4959-BD77-3EC4C9171DCB}"/>
              </a:ext>
            </a:extLst>
          </p:cNvPr>
          <p:cNvSpPr/>
          <p:nvPr/>
        </p:nvSpPr>
        <p:spPr>
          <a:xfrm>
            <a:off x="2600960" y="4074409"/>
            <a:ext cx="112776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38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B4E70-C420-4445-9451-43C8B13B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c) </a:t>
            </a:r>
            <a:r>
              <a:rPr lang="de-DE" dirty="0" err="1"/>
              <a:t>sicherungAktivieren</a:t>
            </a:r>
            <a:r>
              <a:rPr lang="de-DE" dirty="0"/>
              <a:t>()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E5CEF4-B905-4D67-8EAA-D1F31CB6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" y="1776094"/>
            <a:ext cx="11627254" cy="421830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1F4B6DB-63F5-4959-BD77-3EC4C9171DCB}"/>
              </a:ext>
            </a:extLst>
          </p:cNvPr>
          <p:cNvSpPr/>
          <p:nvPr/>
        </p:nvSpPr>
        <p:spPr>
          <a:xfrm>
            <a:off x="2600960" y="4074409"/>
            <a:ext cx="112776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16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B4E70-C420-4445-9451-43C8B13B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c) </a:t>
            </a:r>
            <a:r>
              <a:rPr lang="de-DE" dirty="0" err="1"/>
              <a:t>sicherungAktivieren</a:t>
            </a:r>
            <a:r>
              <a:rPr lang="de-DE" dirty="0"/>
              <a:t>()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E5CEF4-B905-4D67-8EAA-D1F31CB6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" y="1776094"/>
            <a:ext cx="11627254" cy="421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1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1BA1A-91F3-484C-B5AF-0DB2903B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c) </a:t>
            </a:r>
            <a:r>
              <a:rPr lang="de-DE" dirty="0" err="1"/>
              <a:t>sicherungDeaktivieren</a:t>
            </a:r>
            <a:r>
              <a:rPr lang="de-DE" dirty="0"/>
              <a:t>()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B18E7C-CF1B-47BD-B918-5889F1BF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2" y="1863408"/>
            <a:ext cx="11821956" cy="362966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CD71AB8-453A-40A5-B4C8-1096F8BF25BA}"/>
              </a:ext>
            </a:extLst>
          </p:cNvPr>
          <p:cNvSpPr/>
          <p:nvPr/>
        </p:nvSpPr>
        <p:spPr>
          <a:xfrm>
            <a:off x="2529840" y="2784089"/>
            <a:ext cx="544576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0B7CBD-ACF6-4F9E-9A97-E86CD4A8D138}"/>
              </a:ext>
            </a:extLst>
          </p:cNvPr>
          <p:cNvSpPr/>
          <p:nvPr/>
        </p:nvSpPr>
        <p:spPr>
          <a:xfrm>
            <a:off x="2529840" y="4318249"/>
            <a:ext cx="218440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813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1BA1A-91F3-484C-B5AF-0DB2903B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c) </a:t>
            </a:r>
            <a:r>
              <a:rPr lang="de-DE" dirty="0" err="1"/>
              <a:t>sicherungDeaktivieren</a:t>
            </a:r>
            <a:r>
              <a:rPr lang="de-DE" dirty="0"/>
              <a:t>()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B18E7C-CF1B-47BD-B918-5889F1BF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2" y="1863408"/>
            <a:ext cx="11821956" cy="362966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40B7CBD-ACF6-4F9E-9A97-E86CD4A8D138}"/>
              </a:ext>
            </a:extLst>
          </p:cNvPr>
          <p:cNvSpPr/>
          <p:nvPr/>
        </p:nvSpPr>
        <p:spPr>
          <a:xfrm>
            <a:off x="2529840" y="4318249"/>
            <a:ext cx="218440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80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E5E5D-5591-47A1-9257-FB0B861C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31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31FFC-DBA5-4637-A394-C02A1105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Einfache Server/Client-Kommunikation in Java.</a:t>
            </a:r>
          </a:p>
          <a:p>
            <a:pPr marL="0" indent="0">
              <a:buNone/>
            </a:pPr>
            <a:r>
              <a:rPr lang="de-DE" dirty="0"/>
              <a:t>Mehrere Clients können Anfragen an die Serverschnittstelle senden um dort Daten abzulegen. In regelmäßigen Abständen werden die Daten per Sicherungs-Skript auf eine Datenbank geschrieben.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CF3549-B48B-4958-9AE2-428F8EC27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10" y="3512820"/>
            <a:ext cx="65913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17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1BA1A-91F3-484C-B5AF-0DB2903B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c) </a:t>
            </a:r>
            <a:r>
              <a:rPr lang="de-DE" dirty="0" err="1"/>
              <a:t>sicherungDeaktivieren</a:t>
            </a:r>
            <a:r>
              <a:rPr lang="de-DE" dirty="0"/>
              <a:t>()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B18E7C-CF1B-47BD-B918-5889F1BF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2" y="1863408"/>
            <a:ext cx="11821956" cy="36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5D061-6D38-467C-B358-D04FDB91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31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EF38A-8E4E-4990-9BB8-920285C84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d) Zeigen Sie zwei kritische Bereiche in ihrem Programm auf. Wie wird hier sichergestellt, dass die Bedingung „Wechselseitiger Ausschluss“ erfüllt ist?</a:t>
            </a:r>
          </a:p>
        </p:txBody>
      </p:sp>
    </p:spTree>
    <p:extLst>
      <p:ext uri="{BB962C8B-B14F-4D97-AF65-F5344CB8AC3E}">
        <p14:creationId xmlns:p14="http://schemas.microsoft.com/office/powerpoint/2010/main" val="2613291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5D061-6D38-467C-B358-D04FDB91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31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EF38A-8E4E-4990-9BB8-920285C84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d) Zeigen Sie zwei kritische Bereiche in ihrem Programm auf. Wie wird hier sichergestellt, dass die Bedingung „Wechselseitiger Ausschluss“ erfüllt ist?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Setzen von </a:t>
            </a:r>
            <a:r>
              <a:rPr lang="de-DE" dirty="0" err="1"/>
              <a:t>sicherungswunsch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Inkrementieren/Dekrementieren von </a:t>
            </a:r>
            <a:r>
              <a:rPr lang="de-DE" dirty="0" err="1"/>
              <a:t>anzahlClients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3997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5D061-6D38-467C-B358-D04FDB91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31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EF38A-8E4E-4990-9BB8-920285C84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d) Zeigen Sie zwei kritische Bereiche in ihrem Programm auf. Wie wird hier sichergestellt, dass die Bedingung „Wechselseitiger Ausschluss“ erfüllt ist?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Setzen von </a:t>
            </a:r>
            <a:r>
              <a:rPr lang="de-DE" dirty="0" err="1"/>
              <a:t>sicherungswunsch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Inkrementieren/Dekrementieren von </a:t>
            </a:r>
            <a:r>
              <a:rPr lang="de-DE" dirty="0" err="1"/>
              <a:t>anzahlClients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Mutual </a:t>
            </a:r>
            <a:r>
              <a:rPr lang="de-DE" dirty="0" err="1"/>
              <a:t>Exclusion</a:t>
            </a:r>
            <a:r>
              <a:rPr lang="de-DE" dirty="0"/>
              <a:t> durch das Schlüsselwort </a:t>
            </a:r>
            <a:r>
              <a:rPr lang="de-DE" dirty="0" err="1"/>
              <a:t>synchronized</a:t>
            </a:r>
            <a:r>
              <a:rPr lang="de-DE" dirty="0"/>
              <a:t> in der Methodendeklaration</a:t>
            </a:r>
          </a:p>
        </p:txBody>
      </p:sp>
    </p:spTree>
    <p:extLst>
      <p:ext uri="{BB962C8B-B14F-4D97-AF65-F5344CB8AC3E}">
        <p14:creationId xmlns:p14="http://schemas.microsoft.com/office/powerpoint/2010/main" val="420351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C122F-D956-415E-B7B5-F8FB6345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32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F135F-3305-4715-8326-1FF4AE3B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Zwei Züge befahren eine gemeinsame Rundbahn (eingleisig), bestehend aus A, B und C.</a:t>
            </a:r>
          </a:p>
          <a:p>
            <a:pPr marL="0" indent="0">
              <a:buNone/>
            </a:pPr>
            <a:r>
              <a:rPr lang="de-DE" dirty="0"/>
              <a:t>Jeder Zug fährt nur in eine vorgegebene Richtung.</a:t>
            </a:r>
          </a:p>
          <a:p>
            <a:pPr marL="0" indent="0">
              <a:buNone/>
            </a:pPr>
            <a:r>
              <a:rPr lang="de-DE" dirty="0"/>
              <a:t>In B können die Züge einander passieren.</a:t>
            </a:r>
          </a:p>
          <a:p>
            <a:pPr marL="0" indent="0">
              <a:buNone/>
            </a:pPr>
            <a:r>
              <a:rPr lang="de-DE" dirty="0"/>
              <a:t>Immer nur max. ein Zug in den Abschnitten A und C.</a:t>
            </a:r>
          </a:p>
          <a:p>
            <a:pPr marL="0" indent="0">
              <a:buNone/>
            </a:pPr>
            <a:r>
              <a:rPr lang="de-DE" dirty="0"/>
              <a:t>Falls beide in B, dann einer oben und einer unten.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5A4F5F-610D-43AD-BF5B-135B65D5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4943475"/>
            <a:ext cx="8280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7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C122F-D956-415E-B7B5-F8FB6345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32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F135F-3305-4715-8326-1FF4AE3B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Modellieren Sie die Fahrt der beiden Züge anhand eines Petri-Netzes.</a:t>
            </a:r>
          </a:p>
          <a:p>
            <a:pPr marL="0" indent="0">
              <a:buNone/>
            </a:pPr>
            <a:r>
              <a:rPr lang="de-DE" dirty="0"/>
              <a:t>Gewährleisten Sie dabei die Sicherheitsbedingung.</a:t>
            </a:r>
          </a:p>
          <a:p>
            <a:pPr marL="0" indent="0">
              <a:buNone/>
            </a:pPr>
            <a:r>
              <a:rPr lang="de-DE" dirty="0"/>
              <a:t>Verwenden Sie die minimal nötige Anzahl an Stellen, Marken, Kanten und Transitionen.</a:t>
            </a:r>
          </a:p>
          <a:p>
            <a:pPr marL="0" indent="0">
              <a:buNone/>
            </a:pPr>
            <a:r>
              <a:rPr lang="de-DE" dirty="0"/>
              <a:t>Beschriften Sie alle Stellen und Transitionen aussagekräftig.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5A4F5F-610D-43AD-BF5B-135B65D5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4943475"/>
            <a:ext cx="8280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45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D218F-206E-4E40-9768-F1912523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33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A550B4-3B4D-44FD-A195-53A7B863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16049"/>
            <a:ext cx="10515599" cy="498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1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D218F-206E-4E40-9768-F1912523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33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A550B4-3B4D-44FD-A195-53A7B863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16049"/>
            <a:ext cx="10515599" cy="4981521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B94A4988-4447-450C-A472-56272729C0E7}"/>
              </a:ext>
            </a:extLst>
          </p:cNvPr>
          <p:cNvSpPr/>
          <p:nvPr/>
        </p:nvSpPr>
        <p:spPr>
          <a:xfrm>
            <a:off x="8889998" y="1756095"/>
            <a:ext cx="365761" cy="3368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47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D218F-206E-4E40-9768-F1912523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33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A550B4-3B4D-44FD-A195-53A7B863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16049"/>
            <a:ext cx="10515599" cy="4981521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B94A4988-4447-450C-A472-56272729C0E7}"/>
              </a:ext>
            </a:extLst>
          </p:cNvPr>
          <p:cNvSpPr/>
          <p:nvPr/>
        </p:nvSpPr>
        <p:spPr>
          <a:xfrm>
            <a:off x="8889998" y="1756095"/>
            <a:ext cx="365761" cy="3368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987B271E-C12E-4B80-A84B-F314883D3EC2}"/>
              </a:ext>
            </a:extLst>
          </p:cNvPr>
          <p:cNvSpPr/>
          <p:nvPr/>
        </p:nvSpPr>
        <p:spPr>
          <a:xfrm>
            <a:off x="3596638" y="3260567"/>
            <a:ext cx="365761" cy="3368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81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D218F-206E-4E40-9768-F1912523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33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A550B4-3B4D-44FD-A195-53A7B863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16049"/>
            <a:ext cx="10515599" cy="4981521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B94A4988-4447-450C-A472-56272729C0E7}"/>
              </a:ext>
            </a:extLst>
          </p:cNvPr>
          <p:cNvSpPr/>
          <p:nvPr/>
        </p:nvSpPr>
        <p:spPr>
          <a:xfrm>
            <a:off x="8889998" y="1756095"/>
            <a:ext cx="365761" cy="3368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987B271E-C12E-4B80-A84B-F314883D3EC2}"/>
              </a:ext>
            </a:extLst>
          </p:cNvPr>
          <p:cNvSpPr/>
          <p:nvPr/>
        </p:nvSpPr>
        <p:spPr>
          <a:xfrm>
            <a:off x="3596638" y="3260567"/>
            <a:ext cx="365761" cy="3368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DF08EEF-7D81-4347-9F9A-58FCA6F93F7A}"/>
              </a:ext>
            </a:extLst>
          </p:cNvPr>
          <p:cNvSpPr/>
          <p:nvPr/>
        </p:nvSpPr>
        <p:spPr>
          <a:xfrm>
            <a:off x="6319518" y="4184335"/>
            <a:ext cx="365761" cy="3368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1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7C0E0-AF8C-44CE-ACA3-2AAB6958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31 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A65EEF-1C50-4587-A8AE-B96F1097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418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Nur höchstens </a:t>
            </a:r>
            <a:r>
              <a:rPr lang="de-DE" i="1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maxClients</a:t>
            </a:r>
            <a:r>
              <a:rPr lang="de-DE" dirty="0"/>
              <a:t>  Zugriffe. Sonst warten.</a:t>
            </a:r>
          </a:p>
          <a:p>
            <a:pPr marL="0" indent="0">
              <a:buNone/>
            </a:pPr>
            <a:r>
              <a:rPr lang="de-DE" dirty="0"/>
              <a:t>Bei Sicherungswunsch: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Clients dürfen die Daten fertig ablegen.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Neue Anfragen müssen auf Fertigstellung der Sicherung warten.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Sicherungsskript beginnt erst, wenn kein Client mehr arbeitet.</a:t>
            </a:r>
          </a:p>
          <a:p>
            <a:pPr marL="514350" indent="-514350">
              <a:buAutoNum type="alphaLcParenR"/>
            </a:pPr>
            <a:r>
              <a:rPr lang="de-DE" dirty="0"/>
              <a:t>Implementieren Sie den Konstruktor der Klasse </a:t>
            </a:r>
            <a:r>
              <a:rPr lang="de-DE" i="1" dirty="0">
                <a:latin typeface="Dubai Light" panose="020B0303030403030204" pitchFamily="34" charset="-78"/>
                <a:cs typeface="Dubai Light" panose="020B0303030403030204" pitchFamily="34" charset="-78"/>
              </a:rPr>
              <a:t>Server</a:t>
            </a:r>
          </a:p>
          <a:p>
            <a:pPr marL="514350" indent="-514350">
              <a:buAutoNum type="alphaLcParenR"/>
            </a:pPr>
            <a:r>
              <a:rPr lang="de-DE" dirty="0">
                <a:cs typeface="Dubai Light" panose="020B0303030403030204" pitchFamily="34" charset="-78"/>
              </a:rPr>
              <a:t>Implementieren Sie die Server-Methode </a:t>
            </a:r>
            <a:r>
              <a:rPr lang="de-DE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daten_ablegen</a:t>
            </a:r>
            <a:r>
              <a:rPr lang="de-DE" dirty="0">
                <a:latin typeface="Dubai Light" panose="020B0303030403030204" pitchFamily="34" charset="-78"/>
                <a:cs typeface="Dubai Light" panose="020B0303030403030204" pitchFamily="34" charset="-78"/>
              </a:rPr>
              <a:t>(Client c) </a:t>
            </a:r>
            <a:r>
              <a:rPr lang="de-DE" dirty="0">
                <a:cs typeface="Dubai Light" panose="020B0303030403030204" pitchFamily="34" charset="-78"/>
              </a:rPr>
              <a:t>und </a:t>
            </a:r>
            <a:r>
              <a:rPr lang="de-DE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daten_ablegen_beenden</a:t>
            </a:r>
            <a:r>
              <a:rPr lang="de-DE" dirty="0">
                <a:latin typeface="Dubai Light" panose="020B0303030403030204" pitchFamily="34" charset="-78"/>
                <a:cs typeface="Dubai Light" panose="020B0303030403030204" pitchFamily="34" charset="-78"/>
              </a:rPr>
              <a:t>()</a:t>
            </a:r>
          </a:p>
          <a:p>
            <a:pPr marL="514350" indent="-514350">
              <a:buAutoNum type="alphaLcParenR"/>
            </a:pPr>
            <a:r>
              <a:rPr lang="de-DE" dirty="0">
                <a:cs typeface="Dubai Light" panose="020B0303030403030204" pitchFamily="34" charset="-78"/>
              </a:rPr>
              <a:t>Implementieren Sie für das Sicherungsskript die Methoden </a:t>
            </a:r>
            <a:r>
              <a:rPr lang="de-DE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sicherungAktivieren</a:t>
            </a:r>
            <a:r>
              <a:rPr lang="de-DE" dirty="0">
                <a:latin typeface="Dubai Light" panose="020B0303030403030204" pitchFamily="34" charset="-78"/>
                <a:cs typeface="Dubai Light" panose="020B0303030403030204" pitchFamily="34" charset="-78"/>
              </a:rPr>
              <a:t>() </a:t>
            </a:r>
            <a:r>
              <a:rPr lang="de-DE" dirty="0">
                <a:cs typeface="Dubai Light" panose="020B0303030403030204" pitchFamily="34" charset="-78"/>
              </a:rPr>
              <a:t>und </a:t>
            </a:r>
            <a:r>
              <a:rPr lang="de-DE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sicherungDeaktivieren</a:t>
            </a:r>
            <a:r>
              <a:rPr lang="de-DE" dirty="0">
                <a:latin typeface="Dubai Light" panose="020B0303030403030204" pitchFamily="34" charset="-78"/>
                <a:cs typeface="Dubai Light" panose="020B0303030403030204" pitchFamily="34" charset="-78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90736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D218F-206E-4E40-9768-F1912523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33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A550B4-3B4D-44FD-A195-53A7B863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16049"/>
            <a:ext cx="10515599" cy="4981521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B94A4988-4447-450C-A472-56272729C0E7}"/>
              </a:ext>
            </a:extLst>
          </p:cNvPr>
          <p:cNvSpPr/>
          <p:nvPr/>
        </p:nvSpPr>
        <p:spPr>
          <a:xfrm>
            <a:off x="8889998" y="1756095"/>
            <a:ext cx="365761" cy="3368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987B271E-C12E-4B80-A84B-F314883D3EC2}"/>
              </a:ext>
            </a:extLst>
          </p:cNvPr>
          <p:cNvSpPr/>
          <p:nvPr/>
        </p:nvSpPr>
        <p:spPr>
          <a:xfrm>
            <a:off x="3596638" y="3260567"/>
            <a:ext cx="365761" cy="3368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DF08EEF-7D81-4347-9F9A-58FCA6F93F7A}"/>
              </a:ext>
            </a:extLst>
          </p:cNvPr>
          <p:cNvSpPr/>
          <p:nvPr/>
        </p:nvSpPr>
        <p:spPr>
          <a:xfrm>
            <a:off x="6319518" y="4184335"/>
            <a:ext cx="365761" cy="3368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35DA0D88-CECC-4FBE-AE50-E85DA66B5C5F}"/>
              </a:ext>
            </a:extLst>
          </p:cNvPr>
          <p:cNvSpPr/>
          <p:nvPr/>
        </p:nvSpPr>
        <p:spPr>
          <a:xfrm>
            <a:off x="3596638" y="5105086"/>
            <a:ext cx="365761" cy="3368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51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D218F-206E-4E40-9768-F1912523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33 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A550B4-3B4D-44FD-A195-53A7B863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16049"/>
            <a:ext cx="10515599" cy="4981521"/>
          </a:xfrm>
          <a:prstGeom prst="rect">
            <a:avLst/>
          </a:prstGeom>
        </p:spPr>
      </p:pic>
      <p:sp>
        <p:nvSpPr>
          <p:cNvPr id="3" name="Kreis: nicht ausgefüllt 2">
            <a:extLst>
              <a:ext uri="{FF2B5EF4-FFF2-40B4-BE49-F238E27FC236}">
                <a16:creationId xmlns:a16="http://schemas.microsoft.com/office/drawing/2014/main" id="{B94A4988-4447-450C-A472-56272729C0E7}"/>
              </a:ext>
            </a:extLst>
          </p:cNvPr>
          <p:cNvSpPr/>
          <p:nvPr/>
        </p:nvSpPr>
        <p:spPr>
          <a:xfrm>
            <a:off x="8889998" y="1756095"/>
            <a:ext cx="365761" cy="3368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987B271E-C12E-4B80-A84B-F314883D3EC2}"/>
              </a:ext>
            </a:extLst>
          </p:cNvPr>
          <p:cNvSpPr/>
          <p:nvPr/>
        </p:nvSpPr>
        <p:spPr>
          <a:xfrm>
            <a:off x="3596638" y="3260567"/>
            <a:ext cx="365761" cy="3368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DF08EEF-7D81-4347-9F9A-58FCA6F93F7A}"/>
              </a:ext>
            </a:extLst>
          </p:cNvPr>
          <p:cNvSpPr/>
          <p:nvPr/>
        </p:nvSpPr>
        <p:spPr>
          <a:xfrm>
            <a:off x="6319518" y="4184335"/>
            <a:ext cx="365761" cy="3368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35DA0D88-CECC-4FBE-AE50-E85DA66B5C5F}"/>
              </a:ext>
            </a:extLst>
          </p:cNvPr>
          <p:cNvSpPr/>
          <p:nvPr/>
        </p:nvSpPr>
        <p:spPr>
          <a:xfrm>
            <a:off x="3596638" y="5105086"/>
            <a:ext cx="365761" cy="3368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Kreis: nicht ausgefüllt 8">
            <a:extLst>
              <a:ext uri="{FF2B5EF4-FFF2-40B4-BE49-F238E27FC236}">
                <a16:creationId xmlns:a16="http://schemas.microsoft.com/office/drawing/2014/main" id="{77A6ADA9-02C5-4C68-905F-C2F62284CB01}"/>
              </a:ext>
            </a:extLst>
          </p:cNvPr>
          <p:cNvSpPr/>
          <p:nvPr/>
        </p:nvSpPr>
        <p:spPr>
          <a:xfrm>
            <a:off x="8889998" y="5952175"/>
            <a:ext cx="365761" cy="33686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75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F13F5-7D78-41ED-802C-7A8EF5DE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34 T)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97D9278-E352-42A5-A532-E333C1C69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50" y="0"/>
            <a:ext cx="3003550" cy="2686050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240DC22-DD02-4011-B05C-3149A1A0AFB0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DE" dirty="0"/>
              <a:t>Zwei gegenüberliegende Ampeln schalten stets synchron</a:t>
            </a:r>
          </a:p>
          <a:p>
            <a:pPr>
              <a:buFontTx/>
              <a:buChar char="-"/>
            </a:pPr>
            <a:r>
              <a:rPr lang="de-DE" dirty="0"/>
              <a:t>Eine Ampel schaltet stets in der Reihenfolge:</a:t>
            </a:r>
            <a:br>
              <a:rPr lang="de-DE" dirty="0"/>
            </a:br>
            <a:r>
              <a:rPr lang="de-DE" dirty="0"/>
              <a:t>rot &gt; rotgelb &gt; grün &gt; gelb &gt; rot &gt; …</a:t>
            </a:r>
          </a:p>
          <a:p>
            <a:pPr>
              <a:buFontTx/>
              <a:buChar char="-"/>
            </a:pPr>
            <a:r>
              <a:rPr lang="de-DE" dirty="0"/>
              <a:t>Wenn eines der sich gegenüberliegenden Ampelpaare nicht auf rot steht, dann muss das andere Ampelpaar auf rot stehen.</a:t>
            </a:r>
          </a:p>
          <a:p>
            <a:pPr marL="514350" indent="-514350">
              <a:buAutoNum type="alphaLcParenR"/>
            </a:pPr>
            <a:r>
              <a:rPr lang="de-DE" dirty="0"/>
              <a:t>Modellieren Sie eine einzelne Ampel durch ein Petri-Netz. </a:t>
            </a:r>
          </a:p>
          <a:p>
            <a:pPr marL="514350" indent="-514350">
              <a:buAutoNum type="alphaLcParenR"/>
            </a:pPr>
            <a:r>
              <a:rPr lang="de-DE" dirty="0"/>
              <a:t>Modellieren Sie das Schaltverhalten der beiden Ampeln 1 und 2 (nicht gegenüberliegend) durch ein Petri-Netz, so dass die genannten Bedingungen erfüllt sind.</a:t>
            </a:r>
          </a:p>
          <a:p>
            <a:pPr marL="514350" indent="-514350">
              <a:buAutoNum type="alphaLcParenR"/>
            </a:pPr>
            <a:r>
              <a:rPr lang="de-DE" dirty="0"/>
              <a:t>Geben Sie zu dem Petri-Netz aus b) den Erreichbarkeitsgraphen an.</a:t>
            </a:r>
          </a:p>
          <a:p>
            <a:pPr marL="514350" indent="-514350">
              <a:buAutoNum type="alphaLcParenR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075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1456B-2E9A-49C5-9BE2-BF76A0CD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B0511-0E1B-42BA-AA3E-58BF4D40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c)  </a:t>
            </a:r>
            <a:r>
              <a:rPr lang="de-DE" sz="2400" dirty="0" err="1"/>
              <a:t>M_i</a:t>
            </a:r>
            <a:r>
              <a:rPr lang="de-DE" sz="2400" dirty="0"/>
              <a:t> = (rot(1), rotgelb(1), grün(1), gelb(1), </a:t>
            </a:r>
            <a:r>
              <a:rPr lang="de-DE" sz="2400" dirty="0" err="1"/>
              <a:t>sema</a:t>
            </a:r>
            <a:r>
              <a:rPr lang="de-DE" sz="2400" dirty="0"/>
              <a:t>, rot(2), rotgelb(2), grün(2), gelb(2))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1FE521-4810-43AC-A5D6-162F8E046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0" y="2648268"/>
            <a:ext cx="10629920" cy="352869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DD87F3D-8984-47D3-8D76-DC3F7DCDC8DE}"/>
              </a:ext>
            </a:extLst>
          </p:cNvPr>
          <p:cNvSpPr/>
          <p:nvPr/>
        </p:nvSpPr>
        <p:spPr>
          <a:xfrm>
            <a:off x="943600" y="3353435"/>
            <a:ext cx="10190480" cy="3139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517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1456B-2E9A-49C5-9BE2-BF76A0CD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B0511-0E1B-42BA-AA3E-58BF4D40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c)  </a:t>
            </a:r>
            <a:r>
              <a:rPr lang="de-DE" sz="2400" dirty="0" err="1"/>
              <a:t>M_i</a:t>
            </a:r>
            <a:r>
              <a:rPr lang="de-DE" sz="2400" dirty="0"/>
              <a:t> = (rot(1), rotgelb(1), grün(1), gelb(1), </a:t>
            </a:r>
            <a:r>
              <a:rPr lang="de-DE" sz="2400" dirty="0" err="1"/>
              <a:t>sema</a:t>
            </a:r>
            <a:r>
              <a:rPr lang="de-DE" sz="2400" dirty="0"/>
              <a:t>, rot(2), rotgelb(2), grün(2), gelb(2))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1FE521-4810-43AC-A5D6-162F8E046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0" y="2648268"/>
            <a:ext cx="10629920" cy="352869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DD87F3D-8984-47D3-8D76-DC3F7DCDC8DE}"/>
              </a:ext>
            </a:extLst>
          </p:cNvPr>
          <p:cNvSpPr/>
          <p:nvPr/>
        </p:nvSpPr>
        <p:spPr>
          <a:xfrm>
            <a:off x="5781040" y="3353435"/>
            <a:ext cx="5353040" cy="3139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A775B5-C04E-4C94-AD26-1293F0193FB1}"/>
              </a:ext>
            </a:extLst>
          </p:cNvPr>
          <p:cNvSpPr/>
          <p:nvPr/>
        </p:nvSpPr>
        <p:spPr>
          <a:xfrm>
            <a:off x="833740" y="4217035"/>
            <a:ext cx="5152400" cy="22758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631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1456B-2E9A-49C5-9BE2-BF76A0CD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B0511-0E1B-42BA-AA3E-58BF4D40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c)  </a:t>
            </a:r>
            <a:r>
              <a:rPr lang="de-DE" sz="2400" dirty="0" err="1"/>
              <a:t>M_i</a:t>
            </a:r>
            <a:r>
              <a:rPr lang="de-DE" sz="2400" dirty="0"/>
              <a:t> = (rot(1), rotgelb(1), grün(1), gelb(1), </a:t>
            </a:r>
            <a:r>
              <a:rPr lang="de-DE" sz="2400" dirty="0" err="1"/>
              <a:t>sema</a:t>
            </a:r>
            <a:r>
              <a:rPr lang="de-DE" sz="2400" dirty="0"/>
              <a:t>, rot(2), rotgelb(2), grün(2), gelb(2))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1FE521-4810-43AC-A5D6-162F8E046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0" y="2648268"/>
            <a:ext cx="10629920" cy="352869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DD87F3D-8984-47D3-8D76-DC3F7DCDC8DE}"/>
              </a:ext>
            </a:extLst>
          </p:cNvPr>
          <p:cNvSpPr/>
          <p:nvPr/>
        </p:nvSpPr>
        <p:spPr>
          <a:xfrm>
            <a:off x="5781040" y="3353435"/>
            <a:ext cx="5353040" cy="3139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A775B5-C04E-4C94-AD26-1293F0193FB1}"/>
              </a:ext>
            </a:extLst>
          </p:cNvPr>
          <p:cNvSpPr/>
          <p:nvPr/>
        </p:nvSpPr>
        <p:spPr>
          <a:xfrm>
            <a:off x="833740" y="5212079"/>
            <a:ext cx="5152400" cy="12807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890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1456B-2E9A-49C5-9BE2-BF76A0CD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B0511-0E1B-42BA-AA3E-58BF4D40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c)  </a:t>
            </a:r>
            <a:r>
              <a:rPr lang="de-DE" sz="2400" dirty="0" err="1"/>
              <a:t>M_i</a:t>
            </a:r>
            <a:r>
              <a:rPr lang="de-DE" sz="2400" dirty="0"/>
              <a:t> = (rot(1), rotgelb(1), grün(1), gelb(1), </a:t>
            </a:r>
            <a:r>
              <a:rPr lang="de-DE" sz="2400" dirty="0" err="1"/>
              <a:t>sema</a:t>
            </a:r>
            <a:r>
              <a:rPr lang="de-DE" sz="2400" dirty="0"/>
              <a:t>, rot(2), rotgelb(2), grün(2), gelb(2))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1FE521-4810-43AC-A5D6-162F8E046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0" y="2648268"/>
            <a:ext cx="10629920" cy="352869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DD87F3D-8984-47D3-8D76-DC3F7DCDC8DE}"/>
              </a:ext>
            </a:extLst>
          </p:cNvPr>
          <p:cNvSpPr/>
          <p:nvPr/>
        </p:nvSpPr>
        <p:spPr>
          <a:xfrm>
            <a:off x="5781040" y="3353435"/>
            <a:ext cx="5353040" cy="3139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A775B5-C04E-4C94-AD26-1293F0193FB1}"/>
              </a:ext>
            </a:extLst>
          </p:cNvPr>
          <p:cNvSpPr/>
          <p:nvPr/>
        </p:nvSpPr>
        <p:spPr>
          <a:xfrm>
            <a:off x="5561320" y="5587684"/>
            <a:ext cx="1332860" cy="498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696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1456B-2E9A-49C5-9BE2-BF76A0CD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B0511-0E1B-42BA-AA3E-58BF4D40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c)  </a:t>
            </a:r>
            <a:r>
              <a:rPr lang="de-DE" sz="2400" dirty="0" err="1"/>
              <a:t>M_i</a:t>
            </a:r>
            <a:r>
              <a:rPr lang="de-DE" sz="2400" dirty="0"/>
              <a:t> = (rot(1), rotgelb(1), grün(1), gelb(1), </a:t>
            </a:r>
            <a:r>
              <a:rPr lang="de-DE" sz="2400" dirty="0" err="1"/>
              <a:t>sema</a:t>
            </a:r>
            <a:r>
              <a:rPr lang="de-DE" sz="2400" dirty="0"/>
              <a:t>, rot(2), rotgelb(2), grün(2), gelb(2))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1FE521-4810-43AC-A5D6-162F8E046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0" y="2648268"/>
            <a:ext cx="10629920" cy="352869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DD87F3D-8984-47D3-8D76-DC3F7DCDC8DE}"/>
              </a:ext>
            </a:extLst>
          </p:cNvPr>
          <p:cNvSpPr/>
          <p:nvPr/>
        </p:nvSpPr>
        <p:spPr>
          <a:xfrm>
            <a:off x="6096000" y="3353435"/>
            <a:ext cx="5038080" cy="3139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181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1456B-2E9A-49C5-9BE2-BF76A0CD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B0511-0E1B-42BA-AA3E-58BF4D40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c)  </a:t>
            </a:r>
            <a:r>
              <a:rPr lang="de-DE" sz="2400" dirty="0" err="1"/>
              <a:t>M_i</a:t>
            </a:r>
            <a:r>
              <a:rPr lang="de-DE" sz="2400" dirty="0"/>
              <a:t> = (rot(1), rotgelb(1), grün(1), gelb(1), </a:t>
            </a:r>
            <a:r>
              <a:rPr lang="de-DE" sz="2400" dirty="0" err="1"/>
              <a:t>sema</a:t>
            </a:r>
            <a:r>
              <a:rPr lang="de-DE" sz="2400" dirty="0"/>
              <a:t>, rot(2), rotgelb(2), grün(2), gelb(2))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1FE521-4810-43AC-A5D6-162F8E046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0" y="2648268"/>
            <a:ext cx="10629920" cy="352869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DD87F3D-8984-47D3-8D76-DC3F7DCDC8DE}"/>
              </a:ext>
            </a:extLst>
          </p:cNvPr>
          <p:cNvSpPr/>
          <p:nvPr/>
        </p:nvSpPr>
        <p:spPr>
          <a:xfrm>
            <a:off x="6096000" y="4348479"/>
            <a:ext cx="5038080" cy="21443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B6C4163-D1AE-4707-87AD-19ABFA8734F0}"/>
              </a:ext>
            </a:extLst>
          </p:cNvPr>
          <p:cNvSpPr/>
          <p:nvPr/>
        </p:nvSpPr>
        <p:spPr>
          <a:xfrm>
            <a:off x="6024880" y="3353435"/>
            <a:ext cx="396240" cy="3139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065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1456B-2E9A-49C5-9BE2-BF76A0CD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B0511-0E1B-42BA-AA3E-58BF4D40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c)  </a:t>
            </a:r>
            <a:r>
              <a:rPr lang="de-DE" sz="2400" dirty="0" err="1"/>
              <a:t>M_i</a:t>
            </a:r>
            <a:r>
              <a:rPr lang="de-DE" sz="2400" dirty="0"/>
              <a:t> = (rot(1), rotgelb(1), grün(1), gelb(1), </a:t>
            </a:r>
            <a:r>
              <a:rPr lang="de-DE" sz="2400" dirty="0" err="1"/>
              <a:t>sema</a:t>
            </a:r>
            <a:r>
              <a:rPr lang="de-DE" sz="2400" dirty="0"/>
              <a:t>, rot(2), rotgelb(2), grün(2), gelb(2))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1FE521-4810-43AC-A5D6-162F8E046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0" y="2648268"/>
            <a:ext cx="10629920" cy="352869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DD87F3D-8984-47D3-8D76-DC3F7DCDC8DE}"/>
              </a:ext>
            </a:extLst>
          </p:cNvPr>
          <p:cNvSpPr/>
          <p:nvPr/>
        </p:nvSpPr>
        <p:spPr>
          <a:xfrm>
            <a:off x="6096000" y="5212080"/>
            <a:ext cx="5038080" cy="12807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B6C4163-D1AE-4707-87AD-19ABFA8734F0}"/>
              </a:ext>
            </a:extLst>
          </p:cNvPr>
          <p:cNvSpPr/>
          <p:nvPr/>
        </p:nvSpPr>
        <p:spPr>
          <a:xfrm>
            <a:off x="6024880" y="3353435"/>
            <a:ext cx="396240" cy="3139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98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74BB1-BE37-435D-89A4-A39CE63E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a) Konstruktor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8BB96B-A34A-4018-A31C-B6E6B7754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40" y="1555884"/>
            <a:ext cx="8834120" cy="478459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689A796-730B-4311-BB4E-11EE1849E625}"/>
              </a:ext>
            </a:extLst>
          </p:cNvPr>
          <p:cNvSpPr/>
          <p:nvPr/>
        </p:nvSpPr>
        <p:spPr>
          <a:xfrm>
            <a:off x="4155440" y="4257040"/>
            <a:ext cx="5730240" cy="1463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1B1E7D6-5A92-4825-8DA6-F560C74687E0}"/>
              </a:ext>
            </a:extLst>
          </p:cNvPr>
          <p:cNvSpPr/>
          <p:nvPr/>
        </p:nvSpPr>
        <p:spPr>
          <a:xfrm>
            <a:off x="6096000" y="3543801"/>
            <a:ext cx="261112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150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1456B-2E9A-49C5-9BE2-BF76A0CD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B0511-0E1B-42BA-AA3E-58BF4D40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c)  </a:t>
            </a:r>
            <a:r>
              <a:rPr lang="de-DE" sz="2400" dirty="0" err="1"/>
              <a:t>M_i</a:t>
            </a:r>
            <a:r>
              <a:rPr lang="de-DE" sz="2400" dirty="0"/>
              <a:t> = (rot(1), rotgelb(1), grün(1), gelb(1), </a:t>
            </a:r>
            <a:r>
              <a:rPr lang="de-DE" sz="2400" dirty="0" err="1"/>
              <a:t>sema</a:t>
            </a:r>
            <a:r>
              <a:rPr lang="de-DE" sz="2400" dirty="0"/>
              <a:t>, rot(2), rotgelb(2), grün(2), gelb(2))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1FE521-4810-43AC-A5D6-162F8E046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0" y="2648268"/>
            <a:ext cx="10629920" cy="352869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DD87F3D-8984-47D3-8D76-DC3F7DCDC8DE}"/>
              </a:ext>
            </a:extLst>
          </p:cNvPr>
          <p:cNvSpPr/>
          <p:nvPr/>
        </p:nvSpPr>
        <p:spPr>
          <a:xfrm>
            <a:off x="6096000" y="6085840"/>
            <a:ext cx="5038080" cy="4070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B6C4163-D1AE-4707-87AD-19ABFA8734F0}"/>
              </a:ext>
            </a:extLst>
          </p:cNvPr>
          <p:cNvSpPr/>
          <p:nvPr/>
        </p:nvSpPr>
        <p:spPr>
          <a:xfrm>
            <a:off x="6024880" y="3353435"/>
            <a:ext cx="528320" cy="3139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558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1456B-2E9A-49C5-9BE2-BF76A0CD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34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B0511-0E1B-42BA-AA3E-58BF4D40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c)  </a:t>
            </a:r>
            <a:r>
              <a:rPr lang="de-DE" sz="2400" dirty="0" err="1"/>
              <a:t>M_i</a:t>
            </a:r>
            <a:r>
              <a:rPr lang="de-DE" sz="2400" dirty="0"/>
              <a:t> = (rot(1), rotgelb(1), grün(1), gelb(1), </a:t>
            </a:r>
            <a:r>
              <a:rPr lang="de-DE" sz="2400" dirty="0" err="1"/>
              <a:t>sema</a:t>
            </a:r>
            <a:r>
              <a:rPr lang="de-DE" sz="2400" dirty="0"/>
              <a:t>, rot(2), rotgelb(2), grün(2), gelb(2))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1FE521-4810-43AC-A5D6-162F8E046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0" y="2648268"/>
            <a:ext cx="10629920" cy="352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79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F13F5-7D78-41ED-802C-7A8EF5DE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34 T)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97D9278-E352-42A5-A532-E333C1C69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50" y="0"/>
            <a:ext cx="3003550" cy="2686050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240DC22-DD02-4011-B05C-3149A1A0AFB0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d) Kann in Ihrer Modellierung aus b) ein Deadlock entstehen? </a:t>
            </a:r>
            <a:br>
              <a:rPr lang="de-DE" dirty="0"/>
            </a:br>
            <a:r>
              <a:rPr lang="de-DE" dirty="0"/>
              <a:t>Begründen Sie Ihre Antwort kurz.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e) Modellieren Sie nun das Schaltverhalten der beiden Ampeln 1 und 3 (gegenüberliegend) durch ein Petri-Netz,  sodass die Bedingungen erfüllt sind.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f) Modellieren Sie nun alle vier Ampeln durch ein Petri-Netz, sodass die genannten Bedingungen erfüllt sind.</a:t>
            </a:r>
          </a:p>
          <a:p>
            <a:pPr marL="514350" indent="-514350">
              <a:buAutoNum type="alphaLcParenR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167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9D48B-AF29-4036-87D4-27991A55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34 T)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1F6A1-2E31-4EC0-ADFD-636F7B67A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67" y="1279525"/>
            <a:ext cx="9485666" cy="557847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37C5F-4D6F-4CF3-B029-2224373E3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f) Vier Ampeln</a:t>
            </a:r>
          </a:p>
        </p:txBody>
      </p:sp>
    </p:spTree>
    <p:extLst>
      <p:ext uri="{BB962C8B-B14F-4D97-AF65-F5344CB8AC3E}">
        <p14:creationId xmlns:p14="http://schemas.microsoft.com/office/powerpoint/2010/main" val="1204761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30C42-716A-447B-ABB1-9710AC40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35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93D6A3-6D03-416E-B9B3-DA4CE54D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Apfelplantage:</a:t>
            </a:r>
          </a:p>
          <a:p>
            <a:pPr marL="0" indent="0">
              <a:buNone/>
            </a:pPr>
            <a:r>
              <a:rPr lang="de-DE" dirty="0"/>
              <a:t>2 Feldarbeiter: müssen essen und satt sein, um Äpfel pflücken zu können. Nach dem Pflücken ist der Arbeiter wieder hungrig. </a:t>
            </a:r>
          </a:p>
          <a:p>
            <a:pPr marL="0" indent="0">
              <a:buNone/>
            </a:pPr>
            <a:r>
              <a:rPr lang="de-DE" dirty="0"/>
              <a:t>(1 P. Apfelmus -&gt; 2 Äpfel)</a:t>
            </a:r>
          </a:p>
          <a:p>
            <a:pPr marL="0" indent="0">
              <a:buNone/>
            </a:pPr>
            <a:r>
              <a:rPr lang="de-DE" dirty="0"/>
              <a:t>1 Koch: muss essen und satt sein, um Apfelmus zu kochen. Nach dem Kochen ist der Koch wieder </a:t>
            </a:r>
            <a:r>
              <a:rPr lang="de-DE" dirty="0" err="1"/>
              <a:t>hungirg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(1 P. Apfelmus -&gt; (12 Äpfel -&gt; 8 P. Apfelmus))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792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6050E-F5B5-461E-8C7A-DE3FCCF6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35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A6B96-9A32-4A9E-B82D-3947AB951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Auf welches in der Literatur häufig zitierten Probleme lässt sich die Situation der Apfelplantage abbilden?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514350" indent="-514350">
              <a:buAutoNum type="alphaLcParenR"/>
            </a:pPr>
            <a:r>
              <a:rPr lang="de-DE" dirty="0"/>
              <a:t>Gehen Sie von folgender Konstellation aus:</a:t>
            </a:r>
            <a:br>
              <a:rPr lang="de-DE" dirty="0"/>
            </a:br>
            <a:r>
              <a:rPr lang="de-DE" dirty="0"/>
              <a:t>Zu Beginn: 3 Portionen Apfelmus und 6 Äpfel. Alle sind hungrig.</a:t>
            </a:r>
            <a:br>
              <a:rPr lang="de-DE" dirty="0"/>
            </a:br>
            <a:r>
              <a:rPr lang="de-DE" dirty="0"/>
              <a:t>Zeichnen Sie ein Petri-Netz, dass die Situation modelliert.</a:t>
            </a:r>
          </a:p>
        </p:txBody>
      </p:sp>
    </p:spTree>
    <p:extLst>
      <p:ext uri="{BB962C8B-B14F-4D97-AF65-F5344CB8AC3E}">
        <p14:creationId xmlns:p14="http://schemas.microsoft.com/office/powerpoint/2010/main" val="1467803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6050E-F5B5-461E-8C7A-DE3FCCF6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35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A6B96-9A32-4A9E-B82D-3947AB951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de-DE" dirty="0"/>
              <a:t>Auf welches in der Literatur häufig zitierten Probleme lässt sich die Situation der Apfelplantage abbilden?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Es handelt sich um ein typisches Erzeuger/Verbraucher-Problem.</a:t>
            </a:r>
          </a:p>
          <a:p>
            <a:pPr marL="514350" indent="-514350">
              <a:buAutoNum type="alphaLcParenR"/>
            </a:pPr>
            <a:endParaRPr lang="de-DE" dirty="0"/>
          </a:p>
          <a:p>
            <a:pPr marL="514350" indent="-514350">
              <a:buAutoNum type="alphaLcParenR"/>
            </a:pPr>
            <a:r>
              <a:rPr lang="de-DE" dirty="0"/>
              <a:t>Gehen Sie von folgender Konstellation aus:</a:t>
            </a:r>
            <a:br>
              <a:rPr lang="de-DE" dirty="0"/>
            </a:br>
            <a:r>
              <a:rPr lang="de-DE" dirty="0"/>
              <a:t>Zu Beginn: 3 Portionen Apfelmus und 6 Äpfel. Alle sind hungrig.</a:t>
            </a:r>
            <a:br>
              <a:rPr lang="de-DE" dirty="0"/>
            </a:br>
            <a:r>
              <a:rPr lang="de-DE" dirty="0"/>
              <a:t>Zeichnen Sie ein Petri-Netz, dass die Situation modelliert.</a:t>
            </a:r>
          </a:p>
        </p:txBody>
      </p:sp>
    </p:spTree>
    <p:extLst>
      <p:ext uri="{BB962C8B-B14F-4D97-AF65-F5344CB8AC3E}">
        <p14:creationId xmlns:p14="http://schemas.microsoft.com/office/powerpoint/2010/main" val="2913643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0FC37-0F71-4DD6-A35A-A973957D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35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EAA55-577D-47F7-89E6-22D665D3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c) Geben Sie nun einen repräsentativen Ausschnitt des Erreichbarkeitsgraphen des Petri-Netzes an, der veranschaulicht, dass hier ein Deadlock vorliegt.</a:t>
            </a:r>
          </a:p>
          <a:p>
            <a:pPr marL="0" indent="0">
              <a:buNone/>
            </a:pPr>
            <a:r>
              <a:rPr lang="de-DE" dirty="0"/>
              <a:t>Der Ausschnitt des Graphen soll mindestens zwei Pfade enthalten, die zu einem Deadlock führen.</a:t>
            </a:r>
          </a:p>
        </p:txBody>
      </p:sp>
    </p:spTree>
    <p:extLst>
      <p:ext uri="{BB962C8B-B14F-4D97-AF65-F5344CB8AC3E}">
        <p14:creationId xmlns:p14="http://schemas.microsoft.com/office/powerpoint/2010/main" val="3484244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0FC37-0F71-4DD6-A35A-A973957D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35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EAA55-577D-47F7-89E6-22D665D3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c) Geben Sie nun einen repräsentativen Ausschnitt des Erreichbarkeitsgraphen des Petri-Netzes an, der veranschaulicht, dass hier ein Deadlock vorliegt.</a:t>
            </a:r>
          </a:p>
          <a:p>
            <a:pPr marL="0" indent="0">
              <a:buNone/>
            </a:pPr>
            <a:r>
              <a:rPr lang="de-DE" dirty="0"/>
              <a:t>Der Ausschnitt des Graphen soll mindestens zwei Pfade enthalten, die zu einem Deadlock führen.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162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A4BED-FD8C-485A-A779-49944DBC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35 T)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65412E8-D8C8-4EE9-8322-C9EE02E86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82" y="2262837"/>
            <a:ext cx="8789036" cy="4595163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731250A-D7B1-4C21-B1F9-ECAF7C456CC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M = (</a:t>
            </a:r>
            <a:r>
              <a:rPr lang="de-DE" dirty="0" err="1"/>
              <a:t>Koch_h</a:t>
            </a:r>
            <a:r>
              <a:rPr lang="de-DE" dirty="0"/>
              <a:t>, </a:t>
            </a:r>
            <a:r>
              <a:rPr lang="de-DE" dirty="0" err="1"/>
              <a:t>Koch_s</a:t>
            </a:r>
            <a:r>
              <a:rPr lang="de-DE" dirty="0"/>
              <a:t>, Mus, </a:t>
            </a:r>
            <a:r>
              <a:rPr lang="de-DE" dirty="0" err="1"/>
              <a:t>Äpel</a:t>
            </a:r>
            <a:r>
              <a:rPr lang="de-DE" dirty="0"/>
              <a:t>, Arb1_h, Arb1_s, Arb2_h, Arb2_s) </a:t>
            </a:r>
          </a:p>
        </p:txBody>
      </p:sp>
    </p:spTree>
    <p:extLst>
      <p:ext uri="{BB962C8B-B14F-4D97-AF65-F5344CB8AC3E}">
        <p14:creationId xmlns:p14="http://schemas.microsoft.com/office/powerpoint/2010/main" val="320532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74BB1-BE37-435D-89A4-A39CE63E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a) Konstruktor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8BB96B-A34A-4018-A31C-B6E6B7754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40" y="1555884"/>
            <a:ext cx="8834120" cy="478459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689A796-730B-4311-BB4E-11EE1849E625}"/>
              </a:ext>
            </a:extLst>
          </p:cNvPr>
          <p:cNvSpPr/>
          <p:nvPr/>
        </p:nvSpPr>
        <p:spPr>
          <a:xfrm>
            <a:off x="4155440" y="4257040"/>
            <a:ext cx="5730240" cy="1463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391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0FC37-0F71-4DD6-A35A-A973957D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35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EAA55-577D-47F7-89E6-22D665D3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e) Geben Sie zwei mögliche Änderungen des Apfelplantagen-Beispiels an, so dass der Ablauf möglicherweise </a:t>
            </a:r>
            <a:r>
              <a:rPr lang="de-DE" dirty="0" err="1"/>
              <a:t>deadlockfrei</a:t>
            </a:r>
            <a:r>
              <a:rPr lang="de-DE" dirty="0"/>
              <a:t> läuft.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1490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0FC37-0F71-4DD6-A35A-A973957D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35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EAA55-577D-47F7-89E6-22D665D3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e) Geben Sie zwei mögliche Änderungen des Apfelplantagen-Beispiels an, so dass der Ablauf möglicherweise </a:t>
            </a:r>
            <a:r>
              <a:rPr lang="de-DE" dirty="0" err="1"/>
              <a:t>deadlockfrei</a:t>
            </a:r>
            <a:r>
              <a:rPr lang="de-DE" dirty="0"/>
              <a:t> läuft.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Es müssen entweder mehr Apfelmus oder mehr Äpfel am Anfang bereit gestellt werde.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541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0FC37-0F71-4DD6-A35A-A973957D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35 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EAA55-577D-47F7-89E6-22D665D3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e) Geben Sie zwei mögliche Änderungen des Apfelplantagen-Beispiels an, so dass der Ablauf möglicherweise </a:t>
            </a:r>
            <a:r>
              <a:rPr lang="de-DE" dirty="0" err="1"/>
              <a:t>deadlockfrei</a:t>
            </a:r>
            <a:r>
              <a:rPr lang="de-DE" dirty="0"/>
              <a:t> läuft.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Es müssen entweder mehr Apfelmus oder mehr Äpfel am Anfang bereit gestellt werde.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Alternativ kann man auch die beiden Arbeiter als satt deklarieren.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266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74BB1-BE37-435D-89A4-A39CE63E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a) Konstruktor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8BB96B-A34A-4018-A31C-B6E6B7754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40" y="1555884"/>
            <a:ext cx="8834120" cy="478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9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66AF3-0FA1-4155-B568-595AC2B7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b) </a:t>
            </a:r>
            <a:r>
              <a:rPr lang="de-DE" dirty="0" err="1"/>
              <a:t>daten_ablegen</a:t>
            </a:r>
            <a:r>
              <a:rPr lang="de-DE" dirty="0"/>
              <a:t>(Client c)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6C8714-F2BE-4F0D-9816-BAE887F7C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" y="1918494"/>
            <a:ext cx="12028805" cy="3947106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F8BAD86-4B81-4F58-8929-FD16624F6E28}"/>
              </a:ext>
            </a:extLst>
          </p:cNvPr>
          <p:cNvSpPr/>
          <p:nvPr/>
        </p:nvSpPr>
        <p:spPr>
          <a:xfrm>
            <a:off x="2804160" y="3106921"/>
            <a:ext cx="651256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AA672-4AD8-4544-9150-0F71E63E2866}"/>
              </a:ext>
            </a:extLst>
          </p:cNvPr>
          <p:cNvSpPr/>
          <p:nvPr/>
        </p:nvSpPr>
        <p:spPr>
          <a:xfrm>
            <a:off x="2296160" y="3726681"/>
            <a:ext cx="213360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5F9CB80-8F0F-449A-8A72-31145A15163A}"/>
              </a:ext>
            </a:extLst>
          </p:cNvPr>
          <p:cNvSpPr/>
          <p:nvPr/>
        </p:nvSpPr>
        <p:spPr>
          <a:xfrm>
            <a:off x="1818640" y="4661401"/>
            <a:ext cx="261112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64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66AF3-0FA1-4155-B568-595AC2B7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b) </a:t>
            </a:r>
            <a:r>
              <a:rPr lang="de-DE" dirty="0" err="1"/>
              <a:t>daten_ablegen</a:t>
            </a:r>
            <a:r>
              <a:rPr lang="de-DE" dirty="0"/>
              <a:t>(Client c)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6C8714-F2BE-4F0D-9816-BAE887F7C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" y="1918494"/>
            <a:ext cx="12028805" cy="3947106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A6AA672-4AD8-4544-9150-0F71E63E2866}"/>
              </a:ext>
            </a:extLst>
          </p:cNvPr>
          <p:cNvSpPr/>
          <p:nvPr/>
        </p:nvSpPr>
        <p:spPr>
          <a:xfrm>
            <a:off x="2296160" y="3726681"/>
            <a:ext cx="213360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5F9CB80-8F0F-449A-8A72-31145A15163A}"/>
              </a:ext>
            </a:extLst>
          </p:cNvPr>
          <p:cNvSpPr/>
          <p:nvPr/>
        </p:nvSpPr>
        <p:spPr>
          <a:xfrm>
            <a:off x="1818640" y="4661401"/>
            <a:ext cx="261112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90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66AF3-0FA1-4155-B568-595AC2B7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b) </a:t>
            </a:r>
            <a:r>
              <a:rPr lang="de-DE" dirty="0" err="1"/>
              <a:t>daten_ablegen</a:t>
            </a:r>
            <a:r>
              <a:rPr lang="de-DE" dirty="0"/>
              <a:t>(Client c)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6C8714-F2BE-4F0D-9816-BAE887F7C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" y="1918494"/>
            <a:ext cx="12028805" cy="3947106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5F9CB80-8F0F-449A-8A72-31145A15163A}"/>
              </a:ext>
            </a:extLst>
          </p:cNvPr>
          <p:cNvSpPr/>
          <p:nvPr/>
        </p:nvSpPr>
        <p:spPr>
          <a:xfrm>
            <a:off x="1818640" y="4661401"/>
            <a:ext cx="2611120" cy="479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30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Microsoft Office PowerPoint</Application>
  <PresentationFormat>Breitbild</PresentationFormat>
  <Paragraphs>132</Paragraphs>
  <Slides>52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Dubai Light</vt:lpstr>
      <vt:lpstr>Wingdings</vt:lpstr>
      <vt:lpstr>Office</vt:lpstr>
      <vt:lpstr>Betriebssysteme Tutorium Gruppe 08</vt:lpstr>
      <vt:lpstr>Aufgabe 31 H)</vt:lpstr>
      <vt:lpstr>Aufgabe 31 H)</vt:lpstr>
      <vt:lpstr>a) Konstruktor</vt:lpstr>
      <vt:lpstr>a) Konstruktor</vt:lpstr>
      <vt:lpstr>a) Konstruktor</vt:lpstr>
      <vt:lpstr>b) daten_ablegen(Client c)</vt:lpstr>
      <vt:lpstr>b) daten_ablegen(Client c)</vt:lpstr>
      <vt:lpstr>b) daten_ablegen(Client c)</vt:lpstr>
      <vt:lpstr>b) daten_ablegen(Client c)</vt:lpstr>
      <vt:lpstr>b) daten_ablegen_beenden()</vt:lpstr>
      <vt:lpstr>b) daten_ablegen_beenden()</vt:lpstr>
      <vt:lpstr>b) daten_ablegen_beenden()</vt:lpstr>
      <vt:lpstr>c) sicherungAktivieren()</vt:lpstr>
      <vt:lpstr>c) sicherungAktivieren()</vt:lpstr>
      <vt:lpstr>c) sicherungAktivieren()</vt:lpstr>
      <vt:lpstr>c) sicherungAktivieren()</vt:lpstr>
      <vt:lpstr>c) sicherungDeaktivieren()</vt:lpstr>
      <vt:lpstr>c) sicherungDeaktivieren()</vt:lpstr>
      <vt:lpstr>c) sicherungDeaktivieren()</vt:lpstr>
      <vt:lpstr>Aufgabe 31 H)</vt:lpstr>
      <vt:lpstr>Aufgabe 31 H)</vt:lpstr>
      <vt:lpstr>Aufgabe 31 H)</vt:lpstr>
      <vt:lpstr>Aufgabe 32 H)</vt:lpstr>
      <vt:lpstr>Aufgabe 32 H)</vt:lpstr>
      <vt:lpstr>Aufgabe 33 H)</vt:lpstr>
      <vt:lpstr>Aufgabe 33 H)</vt:lpstr>
      <vt:lpstr>Aufgabe 33 H)</vt:lpstr>
      <vt:lpstr>Aufgabe 33 H)</vt:lpstr>
      <vt:lpstr>Aufgabe 33 H)</vt:lpstr>
      <vt:lpstr>Aufgabe 33 H)</vt:lpstr>
      <vt:lpstr>Aufgabe 34 T)</vt:lpstr>
      <vt:lpstr>Aufgabe 34 T)</vt:lpstr>
      <vt:lpstr>Aufgabe 34 T)</vt:lpstr>
      <vt:lpstr>Aufgabe 34 T)</vt:lpstr>
      <vt:lpstr>Aufgabe 34 T)</vt:lpstr>
      <vt:lpstr>Aufgabe 34 T)</vt:lpstr>
      <vt:lpstr>Aufgabe 34 T)</vt:lpstr>
      <vt:lpstr>Aufgabe 34 T)</vt:lpstr>
      <vt:lpstr>Aufgabe 34 T)</vt:lpstr>
      <vt:lpstr>Aufgabe 34 T)</vt:lpstr>
      <vt:lpstr>Aufgabe 34 T)</vt:lpstr>
      <vt:lpstr>Aufgabe 34 T)</vt:lpstr>
      <vt:lpstr>Aufgabe 35 T)</vt:lpstr>
      <vt:lpstr>Aufgabe 35 T)</vt:lpstr>
      <vt:lpstr>Aufgabe 35 T)</vt:lpstr>
      <vt:lpstr>Aufgabe 35 T)</vt:lpstr>
      <vt:lpstr>Aufgabe 35 T)</vt:lpstr>
      <vt:lpstr>Aufgabe 35 T)</vt:lpstr>
      <vt:lpstr>Aufgabe 35 T)</vt:lpstr>
      <vt:lpstr>Aufgabe 35 T)</vt:lpstr>
      <vt:lpstr>Aufgabe 35 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Betriebssysteme Tutorium Gruppe 08</dc:title>
  <dc:creator>Julian Hager</dc:creator>
  <cp:lastModifiedBy>Julian Hager</cp:lastModifiedBy>
  <cp:revision>11</cp:revision>
  <dcterms:created xsi:type="dcterms:W3CDTF">2019-12-05T12:18:02Z</dcterms:created>
  <dcterms:modified xsi:type="dcterms:W3CDTF">2019-12-05T14:15:40Z</dcterms:modified>
</cp:coreProperties>
</file>