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03" r:id="rId3"/>
    <p:sldId id="304" r:id="rId4"/>
    <p:sldId id="339" r:id="rId5"/>
    <p:sldId id="305" r:id="rId6"/>
    <p:sldId id="307" r:id="rId7"/>
    <p:sldId id="308" r:id="rId8"/>
    <p:sldId id="310" r:id="rId9"/>
    <p:sldId id="309" r:id="rId10"/>
    <p:sldId id="256" r:id="rId11"/>
    <p:sldId id="257" r:id="rId12"/>
    <p:sldId id="321" r:id="rId13"/>
    <p:sldId id="322" r:id="rId14"/>
    <p:sldId id="329" r:id="rId15"/>
    <p:sldId id="330" r:id="rId16"/>
    <p:sldId id="328" r:id="rId17"/>
    <p:sldId id="331" r:id="rId18"/>
    <p:sldId id="323" r:id="rId19"/>
    <p:sldId id="326" r:id="rId20"/>
    <p:sldId id="325" r:id="rId21"/>
    <p:sldId id="324" r:id="rId22"/>
    <p:sldId id="332" r:id="rId23"/>
    <p:sldId id="333" r:id="rId24"/>
    <p:sldId id="334" r:id="rId25"/>
    <p:sldId id="335" r:id="rId26"/>
    <p:sldId id="336" r:id="rId27"/>
    <p:sldId id="337" r:id="rId28"/>
    <p:sldId id="338" r:id="rId29"/>
    <p:sldId id="258" r:id="rId30"/>
    <p:sldId id="259" r:id="rId31"/>
    <p:sldId id="260" r:id="rId32"/>
    <p:sldId id="261" r:id="rId33"/>
    <p:sldId id="263" r:id="rId34"/>
    <p:sldId id="264" r:id="rId35"/>
    <p:sldId id="265" r:id="rId36"/>
    <p:sldId id="266" r:id="rId37"/>
    <p:sldId id="267" r:id="rId38"/>
    <p:sldId id="268" r:id="rId39"/>
    <p:sldId id="269" r:id="rId40"/>
    <p:sldId id="311" r:id="rId41"/>
    <p:sldId id="313" r:id="rId42"/>
    <p:sldId id="312" r:id="rId43"/>
    <p:sldId id="314" r:id="rId44"/>
    <p:sldId id="315" r:id="rId45"/>
    <p:sldId id="316" r:id="rId46"/>
    <p:sldId id="317" r:id="rId47"/>
    <p:sldId id="318" r:id="rId48"/>
    <p:sldId id="319" r:id="rId49"/>
    <p:sldId id="320" r:id="rId5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46D6B5-A938-4286-85C9-EEFC96593C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E1F9499-E707-430D-A369-B9D88A5062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DCBEFBD-B660-48B1-97E0-7D27049D3E63}"/>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5" name="Fußzeilenplatzhalter 4">
            <a:extLst>
              <a:ext uri="{FF2B5EF4-FFF2-40B4-BE49-F238E27FC236}">
                <a16:creationId xmlns:a16="http://schemas.microsoft.com/office/drawing/2014/main" id="{077AE0D1-1FEC-40A2-960D-586F6C6D50E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71CF75C-F77B-408B-90BF-5BBB9FE55289}"/>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60404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4D6371-3AFE-4054-9348-8086F8DC5E3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9DDFE5E-3695-4390-83B2-32F315E6320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EDE293A-5FFB-4AF4-8FB7-BEFB8105B12F}"/>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5" name="Fußzeilenplatzhalter 4">
            <a:extLst>
              <a:ext uri="{FF2B5EF4-FFF2-40B4-BE49-F238E27FC236}">
                <a16:creationId xmlns:a16="http://schemas.microsoft.com/office/drawing/2014/main" id="{056DAAD2-9321-42C7-ADBC-591EEAA58C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DEDF162-EB42-454F-96D1-00FBABA04776}"/>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277077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97DF2E4-C20B-4856-89A9-F23ADBE4561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A25674F-96C9-400B-B99C-B1A9B54A6CA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1D82785-7FFE-4121-A9BA-97FDDD25859B}"/>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5" name="Fußzeilenplatzhalter 4">
            <a:extLst>
              <a:ext uri="{FF2B5EF4-FFF2-40B4-BE49-F238E27FC236}">
                <a16:creationId xmlns:a16="http://schemas.microsoft.com/office/drawing/2014/main" id="{BFDF820A-FA1F-417A-948B-2D3D4EC1904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04A1DC-4C6B-4334-91E4-A15941E543FB}"/>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191886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4959B5-C803-4F65-BD1F-E58D5C49C50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3DF24B3-D4D6-4025-B66C-96A4EFBFE7B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3396195-FC07-40B6-B05A-42A816704395}"/>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5" name="Fußzeilenplatzhalter 4">
            <a:extLst>
              <a:ext uri="{FF2B5EF4-FFF2-40B4-BE49-F238E27FC236}">
                <a16:creationId xmlns:a16="http://schemas.microsoft.com/office/drawing/2014/main" id="{E3261F75-D8FB-49B0-8292-01D60B26989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F122720-709C-44E6-A554-E9BC630F9898}"/>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46067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A2B19-5FE3-41F4-8D02-A7F244B8B17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FA2DE16-06F6-440C-A6E9-9E7C4E953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6F2CB4D-4F8A-4954-8D9E-9C2E1DD074B1}"/>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5" name="Fußzeilenplatzhalter 4">
            <a:extLst>
              <a:ext uri="{FF2B5EF4-FFF2-40B4-BE49-F238E27FC236}">
                <a16:creationId xmlns:a16="http://schemas.microsoft.com/office/drawing/2014/main" id="{25326D0C-EC72-4CF8-B485-3C3E0CD126B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726E83-C1B5-4B48-B7F4-A78DAF1A3584}"/>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308003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1595B0-4C72-493F-9B7B-CE1796EBCE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BDC91D5-9A94-4809-9BD9-94A0370C772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8E2DF9E-7EE0-4323-A078-2FD56E5D957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32B89D7-DB3F-4133-A415-B32AB4E0B466}"/>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6" name="Fußzeilenplatzhalter 5">
            <a:extLst>
              <a:ext uri="{FF2B5EF4-FFF2-40B4-BE49-F238E27FC236}">
                <a16:creationId xmlns:a16="http://schemas.microsoft.com/office/drawing/2014/main" id="{23FEA04E-AB6C-446F-B901-D0DEE54F14A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FD74E2E-8124-4BE2-8B03-3603CB59C2DC}"/>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143859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E08618-DA5E-4047-8F0A-4A41821457D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5A50322-F33C-44E8-8E9B-5BFDD05A9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CF3D536-FCBC-41AC-BEF6-BEF167D966C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B622A7-AEF5-4F6F-9462-675721343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DE801F4-8479-40D8-AC1C-3A0FF7B3109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F8F6300-CA12-4CA0-9034-478351453DAD}"/>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8" name="Fußzeilenplatzhalter 7">
            <a:extLst>
              <a:ext uri="{FF2B5EF4-FFF2-40B4-BE49-F238E27FC236}">
                <a16:creationId xmlns:a16="http://schemas.microsoft.com/office/drawing/2014/main" id="{EDB29634-5E13-4C91-94EF-E214FFD7E62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D5E0058-90B2-4D6A-AC03-1530BC9FDC90}"/>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136859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02E81D-3862-4266-9530-F6125715A73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5081675-8B4E-4B37-96E7-0BDBD4BFA44A}"/>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4" name="Fußzeilenplatzhalter 3">
            <a:extLst>
              <a:ext uri="{FF2B5EF4-FFF2-40B4-BE49-F238E27FC236}">
                <a16:creationId xmlns:a16="http://schemas.microsoft.com/office/drawing/2014/main" id="{54C13C81-4C89-4A26-90F0-F46877FEE07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7ACE023-643B-4D14-9EF1-4B9E42D08B00}"/>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375451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E7B65A5-0F89-4020-AA66-1AAF6E7A3E41}"/>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3" name="Fußzeilenplatzhalter 2">
            <a:extLst>
              <a:ext uri="{FF2B5EF4-FFF2-40B4-BE49-F238E27FC236}">
                <a16:creationId xmlns:a16="http://schemas.microsoft.com/office/drawing/2014/main" id="{B4B6D60F-0D34-49BF-81D3-939743D82D0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55E31D9-7813-4FB6-AB72-CD0241D99444}"/>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2558450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1F80A5-1E11-4CBC-8722-C3934FACEAE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1B036B8-44AA-4138-9FAD-75DBEFEE2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107B306-5732-40F0-A5B3-44CFC4850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B16E4DD-0BD0-4EDE-A987-7A6CF46F3E4E}"/>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6" name="Fußzeilenplatzhalter 5">
            <a:extLst>
              <a:ext uri="{FF2B5EF4-FFF2-40B4-BE49-F238E27FC236}">
                <a16:creationId xmlns:a16="http://schemas.microsoft.com/office/drawing/2014/main" id="{B57C218D-A4A2-4B0C-A828-E474FCD4A0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E65D59D-44C1-4F9D-B1C0-9C9692C37E3E}"/>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344231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55F21-4692-4ACD-AE57-104068C0073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0532BAB-88F2-4BD8-9B06-0BF8E9061D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651DF4C-40C7-465A-A7C5-0BBBD7613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3D097AA-D5CF-4771-9D42-F0F4A4AFB1F6}"/>
              </a:ext>
            </a:extLst>
          </p:cNvPr>
          <p:cNvSpPr>
            <a:spLocks noGrp="1"/>
          </p:cNvSpPr>
          <p:nvPr>
            <p:ph type="dt" sz="half" idx="10"/>
          </p:nvPr>
        </p:nvSpPr>
        <p:spPr/>
        <p:txBody>
          <a:bodyPr/>
          <a:lstStyle/>
          <a:p>
            <a:fld id="{C73634C4-825C-4459-85C8-EEAE467F3FF9}" type="datetimeFigureOut">
              <a:rPr lang="de-DE" smtClean="0"/>
              <a:t>12.12.2019</a:t>
            </a:fld>
            <a:endParaRPr lang="de-DE"/>
          </a:p>
        </p:txBody>
      </p:sp>
      <p:sp>
        <p:nvSpPr>
          <p:cNvPr id="6" name="Fußzeilenplatzhalter 5">
            <a:extLst>
              <a:ext uri="{FF2B5EF4-FFF2-40B4-BE49-F238E27FC236}">
                <a16:creationId xmlns:a16="http://schemas.microsoft.com/office/drawing/2014/main" id="{908B8A6A-70AC-4513-A54C-70E65E0F900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C4A0AF-ACBD-4981-B23E-D90B6B81B47C}"/>
              </a:ext>
            </a:extLst>
          </p:cNvPr>
          <p:cNvSpPr>
            <a:spLocks noGrp="1"/>
          </p:cNvSpPr>
          <p:nvPr>
            <p:ph type="sldNum" sz="quarter" idx="12"/>
          </p:nvPr>
        </p:nvSpPr>
        <p:spPr/>
        <p:txBody>
          <a:bodyPr/>
          <a:lstStyle/>
          <a:p>
            <a:fld id="{EAD7C8F0-CF09-4E32-9C2A-0DD9644F472E}" type="slidenum">
              <a:rPr lang="de-DE" smtClean="0"/>
              <a:t>‹Nr.›</a:t>
            </a:fld>
            <a:endParaRPr lang="de-DE"/>
          </a:p>
        </p:txBody>
      </p:sp>
    </p:spTree>
    <p:extLst>
      <p:ext uri="{BB962C8B-B14F-4D97-AF65-F5344CB8AC3E}">
        <p14:creationId xmlns:p14="http://schemas.microsoft.com/office/powerpoint/2010/main" val="61924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3EDE9FA-EF29-4694-BCEB-CE15C1F13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DF4C824-A0E2-4BE2-841B-6D1268AA5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F0C5380-E54A-4AA6-9CD1-E51C45140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4C4-825C-4459-85C8-EEAE467F3FF9}" type="datetimeFigureOut">
              <a:rPr lang="de-DE" smtClean="0"/>
              <a:t>12.12.2019</a:t>
            </a:fld>
            <a:endParaRPr lang="de-DE"/>
          </a:p>
        </p:txBody>
      </p:sp>
      <p:sp>
        <p:nvSpPr>
          <p:cNvPr id="5" name="Fußzeilenplatzhalter 4">
            <a:extLst>
              <a:ext uri="{FF2B5EF4-FFF2-40B4-BE49-F238E27FC236}">
                <a16:creationId xmlns:a16="http://schemas.microsoft.com/office/drawing/2014/main" id="{567D4B35-A31D-40B9-8ACE-CE87FC782B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77FBBA7-017A-4A6A-B919-4C61905E7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7C8F0-CF09-4E32-9C2A-0DD9644F472E}" type="slidenum">
              <a:rPr lang="de-DE" smtClean="0"/>
              <a:t>‹Nr.›</a:t>
            </a:fld>
            <a:endParaRPr lang="de-DE"/>
          </a:p>
        </p:txBody>
      </p:sp>
    </p:spTree>
    <p:extLst>
      <p:ext uri="{BB962C8B-B14F-4D97-AF65-F5344CB8AC3E}">
        <p14:creationId xmlns:p14="http://schemas.microsoft.com/office/powerpoint/2010/main" val="2752539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30C42-716A-447B-ABB1-9710AC40E1CD}"/>
              </a:ext>
            </a:extLst>
          </p:cNvPr>
          <p:cNvSpPr>
            <a:spLocks noGrp="1"/>
          </p:cNvSpPr>
          <p:nvPr>
            <p:ph type="title"/>
          </p:nvPr>
        </p:nvSpPr>
        <p:spPr/>
        <p:txBody>
          <a:bodyPr/>
          <a:lstStyle/>
          <a:p>
            <a:r>
              <a:rPr lang="de-DE" dirty="0"/>
              <a:t>Aufgabe 35 T)  (W)</a:t>
            </a:r>
          </a:p>
        </p:txBody>
      </p:sp>
      <p:sp>
        <p:nvSpPr>
          <p:cNvPr id="3" name="Inhaltsplatzhalter 2">
            <a:extLst>
              <a:ext uri="{FF2B5EF4-FFF2-40B4-BE49-F238E27FC236}">
                <a16:creationId xmlns:a16="http://schemas.microsoft.com/office/drawing/2014/main" id="{5893D6A3-6D03-416E-B9B3-DA4CE54DD727}"/>
              </a:ext>
            </a:extLst>
          </p:cNvPr>
          <p:cNvSpPr>
            <a:spLocks noGrp="1"/>
          </p:cNvSpPr>
          <p:nvPr>
            <p:ph idx="1"/>
          </p:nvPr>
        </p:nvSpPr>
        <p:spPr/>
        <p:txBody>
          <a:bodyPr/>
          <a:lstStyle/>
          <a:p>
            <a:pPr marL="0" indent="0">
              <a:buNone/>
            </a:pPr>
            <a:r>
              <a:rPr lang="de-DE" dirty="0"/>
              <a:t>Apfelplantage:</a:t>
            </a:r>
          </a:p>
          <a:p>
            <a:pPr marL="0" indent="0">
              <a:buNone/>
            </a:pPr>
            <a:r>
              <a:rPr lang="de-DE" dirty="0"/>
              <a:t>2 Feldarbeiter: müssen essen und satt sein, um Äpfel pflücken zu können. Nach dem Pflücken ist der Arbeiter wieder hungrig. </a:t>
            </a:r>
          </a:p>
          <a:p>
            <a:pPr marL="0" indent="0">
              <a:buNone/>
            </a:pPr>
            <a:r>
              <a:rPr lang="de-DE" dirty="0"/>
              <a:t>(1 P. Apfelmus -&gt; 2 Äpfel)</a:t>
            </a:r>
          </a:p>
          <a:p>
            <a:pPr marL="0" indent="0">
              <a:buNone/>
            </a:pPr>
            <a:r>
              <a:rPr lang="de-DE" dirty="0"/>
              <a:t>1 Koch: muss essen und satt sein, um Apfelmus zu kochen. Nach dem Kochen ist der Koch wieder </a:t>
            </a:r>
            <a:r>
              <a:rPr lang="de-DE" dirty="0" err="1"/>
              <a:t>hungirg</a:t>
            </a:r>
            <a:r>
              <a:rPr lang="de-DE" dirty="0"/>
              <a:t>.</a:t>
            </a:r>
          </a:p>
          <a:p>
            <a:pPr marL="0" indent="0">
              <a:buNone/>
            </a:pPr>
            <a:r>
              <a:rPr lang="de-DE" dirty="0"/>
              <a:t>(1 P. Apfelmus -&gt; (12 Äpfel -&gt; 8 P. Apfelmus))</a:t>
            </a:r>
          </a:p>
          <a:p>
            <a:pPr marL="0" indent="0">
              <a:buNone/>
            </a:pPr>
            <a:endParaRPr lang="de-DE" dirty="0"/>
          </a:p>
        </p:txBody>
      </p:sp>
    </p:spTree>
    <p:extLst>
      <p:ext uri="{BB962C8B-B14F-4D97-AF65-F5344CB8AC3E}">
        <p14:creationId xmlns:p14="http://schemas.microsoft.com/office/powerpoint/2010/main" val="1831792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ACA1E5-15C9-475D-BE5B-3ADE461D6F63}"/>
              </a:ext>
            </a:extLst>
          </p:cNvPr>
          <p:cNvSpPr>
            <a:spLocks noGrp="1"/>
          </p:cNvSpPr>
          <p:nvPr>
            <p:ph type="ctrTitle"/>
          </p:nvPr>
        </p:nvSpPr>
        <p:spPr/>
        <p:txBody>
          <a:bodyPr/>
          <a:lstStyle/>
          <a:p>
            <a:r>
              <a:rPr lang="de-DE" dirty="0"/>
              <a:t>Betriebssysteme Tutorium</a:t>
            </a:r>
            <a:br>
              <a:rPr lang="de-DE" dirty="0"/>
            </a:br>
            <a:r>
              <a:rPr lang="de-DE" dirty="0"/>
              <a:t>Gruppe 08</a:t>
            </a:r>
          </a:p>
        </p:txBody>
      </p:sp>
      <p:sp>
        <p:nvSpPr>
          <p:cNvPr id="3" name="Untertitel 2">
            <a:extLst>
              <a:ext uri="{FF2B5EF4-FFF2-40B4-BE49-F238E27FC236}">
                <a16:creationId xmlns:a16="http://schemas.microsoft.com/office/drawing/2014/main" id="{17F2D6CF-A90C-4943-BE60-84FED60DCEC5}"/>
              </a:ext>
            </a:extLst>
          </p:cNvPr>
          <p:cNvSpPr>
            <a:spLocks noGrp="1"/>
          </p:cNvSpPr>
          <p:nvPr>
            <p:ph type="subTitle" idx="1"/>
          </p:nvPr>
        </p:nvSpPr>
        <p:spPr>
          <a:xfrm>
            <a:off x="1524000" y="3602038"/>
            <a:ext cx="9144000" cy="1996122"/>
          </a:xfrm>
        </p:spPr>
        <p:txBody>
          <a:bodyPr>
            <a:normAutofit/>
          </a:bodyPr>
          <a:lstStyle/>
          <a:p>
            <a:r>
              <a:rPr lang="de-DE" dirty="0"/>
              <a:t>Julian Hager</a:t>
            </a:r>
          </a:p>
          <a:p>
            <a:r>
              <a:rPr lang="de-DE" dirty="0"/>
              <a:t>10.12.2019</a:t>
            </a:r>
          </a:p>
          <a:p>
            <a:r>
              <a:rPr lang="de-DE" dirty="0"/>
              <a:t>Blatt 07 H)</a:t>
            </a:r>
          </a:p>
          <a:p>
            <a:r>
              <a:rPr lang="de-DE" dirty="0"/>
              <a:t>Blatt 08 T)</a:t>
            </a:r>
          </a:p>
        </p:txBody>
      </p:sp>
    </p:spTree>
    <p:extLst>
      <p:ext uri="{BB962C8B-B14F-4D97-AF65-F5344CB8AC3E}">
        <p14:creationId xmlns:p14="http://schemas.microsoft.com/office/powerpoint/2010/main" val="250004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7A340-C7D3-42DE-89C1-EA59740B2AA5}"/>
              </a:ext>
            </a:extLst>
          </p:cNvPr>
          <p:cNvSpPr>
            <a:spLocks noGrp="1"/>
          </p:cNvSpPr>
          <p:nvPr>
            <p:ph type="title"/>
          </p:nvPr>
        </p:nvSpPr>
        <p:spPr/>
        <p:txBody>
          <a:bodyPr/>
          <a:lstStyle/>
          <a:p>
            <a:r>
              <a:rPr lang="de-DE" dirty="0"/>
              <a:t>Aufgabe 36 H)</a:t>
            </a:r>
          </a:p>
        </p:txBody>
      </p:sp>
      <p:sp>
        <p:nvSpPr>
          <p:cNvPr id="3" name="Inhaltsplatzhalter 2">
            <a:extLst>
              <a:ext uri="{FF2B5EF4-FFF2-40B4-BE49-F238E27FC236}">
                <a16:creationId xmlns:a16="http://schemas.microsoft.com/office/drawing/2014/main" id="{F59B17CF-4A19-4122-B639-53B8269107EC}"/>
              </a:ext>
            </a:extLst>
          </p:cNvPr>
          <p:cNvSpPr>
            <a:spLocks noGrp="1"/>
          </p:cNvSpPr>
          <p:nvPr>
            <p:ph idx="1"/>
          </p:nvPr>
        </p:nvSpPr>
        <p:spPr/>
        <p:txBody>
          <a:bodyPr/>
          <a:lstStyle/>
          <a:p>
            <a:pPr marL="514350" indent="-514350">
              <a:buAutoNum type="alphaLcParenR"/>
            </a:pPr>
            <a:r>
              <a:rPr lang="de-DE" dirty="0"/>
              <a:t>Eine Warteschlange verwaltet Druckaufträge eines Computers an den Drucker.</a:t>
            </a:r>
          </a:p>
          <a:p>
            <a:pPr marL="571500" indent="-571500">
              <a:buAutoNum type="romanLcParenBoth"/>
            </a:pPr>
            <a:r>
              <a:rPr lang="de-DE" dirty="0"/>
              <a:t>Modellieren Sie den Sachverhalt mit einem Petri-Netz, wobei gilt:</a:t>
            </a:r>
            <a:br>
              <a:rPr lang="de-DE" dirty="0"/>
            </a:br>
            <a:r>
              <a:rPr lang="de-DE" dirty="0"/>
              <a:t>- Der Computer kann immer nur einen Auftrag losschicken, aber unendlich oft.</a:t>
            </a:r>
            <a:br>
              <a:rPr lang="de-DE" dirty="0"/>
            </a:br>
            <a:r>
              <a:rPr lang="de-DE" dirty="0"/>
              <a:t>- Der Drucker hat zwei Zustände. Drucken / Warten</a:t>
            </a:r>
            <a:br>
              <a:rPr lang="de-DE" dirty="0"/>
            </a:br>
            <a:r>
              <a:rPr lang="de-DE" dirty="0"/>
              <a:t>- Warteschlange hat unendliche Kapazität.</a:t>
            </a:r>
            <a:br>
              <a:rPr lang="de-DE" dirty="0"/>
            </a:br>
            <a:r>
              <a:rPr lang="de-DE" dirty="0"/>
              <a:t>- Die Reihenfolge der Druckaufträge spielt keine Rolle.</a:t>
            </a:r>
          </a:p>
          <a:p>
            <a:pPr marL="0" indent="0">
              <a:buNone/>
            </a:pPr>
            <a:r>
              <a:rPr lang="de-DE" dirty="0"/>
              <a:t>Verwenden Sie die minimale Anzahl Stellen, Transitionen und Marken.</a:t>
            </a:r>
          </a:p>
          <a:p>
            <a:pPr marL="0" indent="0">
              <a:buNone/>
            </a:pPr>
            <a:endParaRPr lang="de-DE" dirty="0"/>
          </a:p>
        </p:txBody>
      </p:sp>
    </p:spTree>
    <p:extLst>
      <p:ext uri="{BB962C8B-B14F-4D97-AF65-F5344CB8AC3E}">
        <p14:creationId xmlns:p14="http://schemas.microsoft.com/office/powerpoint/2010/main" val="116218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C60393-A386-406C-B813-60494EB178CA}"/>
              </a:ext>
            </a:extLst>
          </p:cNvPr>
          <p:cNvSpPr>
            <a:spLocks noGrp="1"/>
          </p:cNvSpPr>
          <p:nvPr>
            <p:ph type="title"/>
          </p:nvPr>
        </p:nvSpPr>
        <p:spPr/>
        <p:txBody>
          <a:bodyPr/>
          <a:lstStyle/>
          <a:p>
            <a:r>
              <a:rPr lang="de-DE" dirty="0"/>
              <a:t>Aufgabe 36 H)</a:t>
            </a:r>
          </a:p>
        </p:txBody>
      </p:sp>
      <p:sp>
        <p:nvSpPr>
          <p:cNvPr id="3" name="Inhaltsplatzhalter 2">
            <a:extLst>
              <a:ext uri="{FF2B5EF4-FFF2-40B4-BE49-F238E27FC236}">
                <a16:creationId xmlns:a16="http://schemas.microsoft.com/office/drawing/2014/main" id="{1A3BF2FC-6521-4B65-8500-4CC8F7176345}"/>
              </a:ext>
            </a:extLst>
          </p:cNvPr>
          <p:cNvSpPr>
            <a:spLocks noGrp="1"/>
          </p:cNvSpPr>
          <p:nvPr>
            <p:ph idx="1"/>
          </p:nvPr>
        </p:nvSpPr>
        <p:spPr/>
        <p:txBody>
          <a:bodyPr/>
          <a:lstStyle/>
          <a:p>
            <a:pPr marL="0" indent="0">
              <a:buNone/>
            </a:pPr>
            <a:r>
              <a:rPr lang="de-DE" dirty="0"/>
              <a:t>(ii) Nun soll die Kapazität der Warteschlange begrenzt werden. Erweitern Sie Ihr Petri-Netz so, dass die Warteschlange nur noch maximal drei Aufträge akzeptiert. Führen Sie dazu keine Begrenzung der Kapazitäten der Stellen ein.</a:t>
            </a:r>
          </a:p>
        </p:txBody>
      </p:sp>
    </p:spTree>
    <p:extLst>
      <p:ext uri="{BB962C8B-B14F-4D97-AF65-F5344CB8AC3E}">
        <p14:creationId xmlns:p14="http://schemas.microsoft.com/office/powerpoint/2010/main" val="265108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4374E5-1F63-4D13-9CFE-177985084CA3}"/>
              </a:ext>
            </a:extLst>
          </p:cNvPr>
          <p:cNvSpPr>
            <a:spLocks noGrp="1"/>
          </p:cNvSpPr>
          <p:nvPr>
            <p:ph type="title"/>
          </p:nvPr>
        </p:nvSpPr>
        <p:spPr/>
        <p:txBody>
          <a:bodyPr/>
          <a:lstStyle/>
          <a:p>
            <a:r>
              <a:rPr lang="de-DE" dirty="0"/>
              <a:t>Aufgabe 36 H)</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047D2E86-2A2C-4C75-AE0C-A415AD06B2AF}"/>
                  </a:ext>
                </a:extLst>
              </p:cNvPr>
              <p:cNvSpPr>
                <a:spLocks noGrp="1"/>
              </p:cNvSpPr>
              <p:nvPr>
                <p:ph idx="1"/>
              </p:nvPr>
            </p:nvSpPr>
            <p:spPr/>
            <p:txBody>
              <a:bodyPr/>
              <a:lstStyle/>
              <a:p>
                <a:pPr marL="0" indent="0">
                  <a:buNone/>
                </a:pPr>
                <a:r>
                  <a:rPr lang="de-DE" dirty="0"/>
                  <a:t>b) </a:t>
                </a:r>
              </a:p>
              <a:p>
                <a:pPr marL="571500" indent="-571500">
                  <a:buAutoNum type="romanLcParenBoth"/>
                </a:pPr>
                <a:r>
                  <a:rPr lang="de-DE" dirty="0"/>
                  <a:t>Geben Sie den Erreichbarkeitsgraphen für dieses Petri-Netz an.</a:t>
                </a:r>
                <a:br>
                  <a:rPr lang="de-DE" dirty="0"/>
                </a:br>
                <a:r>
                  <a:rPr lang="de-DE" dirty="0"/>
                  <a:t>Verwenden Sie dafür folgende Anordnung der Stellen:</a:t>
                </a:r>
                <a:br>
                  <a:rPr lang="de-DE" dirty="0"/>
                </a:b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𝑗</m:t>
                        </m:r>
                      </m:sub>
                    </m:sSub>
                  </m:oMath>
                </a14:m>
                <a:r>
                  <a:rPr lang="de-DE" dirty="0"/>
                  <a: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𝑆</m:t>
                        </m:r>
                      </m:e>
                      <m:sub>
                        <m:r>
                          <a:rPr lang="de-DE" b="0" i="1" smtClean="0">
                            <a:latin typeface="Cambria Math" panose="02040503050406030204" pitchFamily="18" charset="0"/>
                          </a:rPr>
                          <m:t>0</m:t>
                        </m:r>
                      </m:sub>
                    </m:sSub>
                  </m:oMath>
                </a14:m>
                <a:r>
                  <a:rPr lang="de-DE" dirty="0"/>
                  <a: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𝑆</m:t>
                        </m:r>
                      </m:e>
                      <m:sub>
                        <m:r>
                          <a:rPr lang="de-DE" b="0" i="1" smtClean="0">
                            <a:latin typeface="Cambria Math" panose="02040503050406030204" pitchFamily="18" charset="0"/>
                          </a:rPr>
                          <m:t>1</m:t>
                        </m:r>
                      </m:sub>
                    </m:sSub>
                  </m:oMath>
                </a14:m>
                <a:r>
                  <a:rPr lang="de-DE" dirty="0"/>
                  <a:t>, </a:t>
                </a:r>
                <a14:m>
                  <m:oMath xmlns:m="http://schemas.openxmlformats.org/officeDocument/2006/math">
                    <m:sSub>
                      <m:sSubPr>
                        <m:ctrlPr>
                          <a:rPr lang="de-DE" i="1" smtClean="0">
                            <a:latin typeface="Cambria Math" panose="02040503050406030204" pitchFamily="18" charset="0"/>
                          </a:rPr>
                        </m:ctrlPr>
                      </m:sSubPr>
                      <m:e>
                        <m:r>
                          <a:rPr lang="de-DE" b="0" i="1" smtClean="0">
                            <a:latin typeface="Cambria Math" panose="02040503050406030204" pitchFamily="18" charset="0"/>
                          </a:rPr>
                          <m:t>𝑆</m:t>
                        </m:r>
                      </m:e>
                      <m:sub>
                        <m:r>
                          <a:rPr lang="de-DE" b="0" i="1" smtClean="0">
                            <a:latin typeface="Cambria Math" panose="02040503050406030204" pitchFamily="18" charset="0"/>
                          </a:rPr>
                          <m:t>2</m:t>
                        </m:r>
                      </m:sub>
                    </m:sSub>
                  </m:oMath>
                </a14:m>
                <a:r>
                  <a:rPr lang="de-DE" dirty="0"/>
                  <a:t>)</a:t>
                </a:r>
              </a:p>
              <a:p>
                <a:pPr marL="571500" indent="-571500">
                  <a:buAutoNum type="romanLcParenBoth"/>
                </a:pPr>
                <a:endParaRPr lang="de-DE" dirty="0"/>
              </a:p>
              <a:p>
                <a:pPr marL="571500" indent="-571500">
                  <a:buAutoNum type="romanLcParenBoth"/>
                </a:pPr>
                <a:endParaRPr lang="de-DE" dirty="0"/>
              </a:p>
              <a:p>
                <a:pPr marL="571500" indent="-571500">
                  <a:buAutoNum type="romanLcParenBoth"/>
                </a:pPr>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047D2E86-2A2C-4C75-AE0C-A415AD06B2A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pic>
        <p:nvPicPr>
          <p:cNvPr id="5" name="Grafik 4">
            <a:extLst>
              <a:ext uri="{FF2B5EF4-FFF2-40B4-BE49-F238E27FC236}">
                <a16:creationId xmlns:a16="http://schemas.microsoft.com/office/drawing/2014/main" id="{9375A56E-F780-4F8D-9E44-F02E275C2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675" y="3223260"/>
            <a:ext cx="5149850" cy="3378200"/>
          </a:xfrm>
          <a:prstGeom prst="rect">
            <a:avLst/>
          </a:prstGeom>
        </p:spPr>
      </p:pic>
    </p:spTree>
    <p:extLst>
      <p:ext uri="{BB962C8B-B14F-4D97-AF65-F5344CB8AC3E}">
        <p14:creationId xmlns:p14="http://schemas.microsoft.com/office/powerpoint/2010/main" val="101120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8519E-5DB8-4C04-9978-C9230426FB27}"/>
              </a:ext>
            </a:extLst>
          </p:cNvPr>
          <p:cNvSpPr>
            <a:spLocks noGrp="1"/>
          </p:cNvSpPr>
          <p:nvPr>
            <p:ph type="title"/>
          </p:nvPr>
        </p:nvSpPr>
        <p:spPr/>
        <p:txBody>
          <a:bodyPr/>
          <a:lstStyle/>
          <a:p>
            <a:r>
              <a:rPr lang="de-DE" dirty="0"/>
              <a:t>Aufgabe 36 H)</a:t>
            </a:r>
          </a:p>
        </p:txBody>
      </p:sp>
      <p:pic>
        <p:nvPicPr>
          <p:cNvPr id="5" name="Inhaltsplatzhalter 4">
            <a:extLst>
              <a:ext uri="{FF2B5EF4-FFF2-40B4-BE49-F238E27FC236}">
                <a16:creationId xmlns:a16="http://schemas.microsoft.com/office/drawing/2014/main" id="{406B0C3C-7A47-4A7B-8FDF-FDD8F14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95" y="1690688"/>
            <a:ext cx="5302250" cy="2044700"/>
          </a:xfrm>
        </p:spPr>
      </p:pic>
      <p:sp>
        <p:nvSpPr>
          <p:cNvPr id="6" name="Inhaltsplatzhalter 2">
            <a:extLst>
              <a:ext uri="{FF2B5EF4-FFF2-40B4-BE49-F238E27FC236}">
                <a16:creationId xmlns:a16="http://schemas.microsoft.com/office/drawing/2014/main" id="{A6CB186F-EC81-4E4E-AFC4-09A3A0629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7" name="Inhaltsplatzhalter 2">
            <a:extLst>
              <a:ext uri="{FF2B5EF4-FFF2-40B4-BE49-F238E27FC236}">
                <a16:creationId xmlns:a16="http://schemas.microsoft.com/office/drawing/2014/main" id="{DB1CF391-72DB-4458-8EF8-E8222E38EAB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8" name="Rechteck 7">
            <a:extLst>
              <a:ext uri="{FF2B5EF4-FFF2-40B4-BE49-F238E27FC236}">
                <a16:creationId xmlns:a16="http://schemas.microsoft.com/office/drawing/2014/main" id="{CF7DB77D-E3F8-4FB5-B45B-617E0BA99A24}"/>
              </a:ext>
            </a:extLst>
          </p:cNvPr>
          <p:cNvSpPr/>
          <p:nvPr/>
        </p:nvSpPr>
        <p:spPr>
          <a:xfrm>
            <a:off x="4542367" y="2328333"/>
            <a:ext cx="3191933" cy="2328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Rechteck 8">
            <a:extLst>
              <a:ext uri="{FF2B5EF4-FFF2-40B4-BE49-F238E27FC236}">
                <a16:creationId xmlns:a16="http://schemas.microsoft.com/office/drawing/2014/main" id="{836EB37A-3100-4D6B-8D71-F77D0DE543BA}"/>
              </a:ext>
            </a:extLst>
          </p:cNvPr>
          <p:cNvSpPr/>
          <p:nvPr/>
        </p:nvSpPr>
        <p:spPr>
          <a:xfrm>
            <a:off x="5295901" y="2556933"/>
            <a:ext cx="2400299"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0" name="Rechteck 9">
            <a:extLst>
              <a:ext uri="{FF2B5EF4-FFF2-40B4-BE49-F238E27FC236}">
                <a16:creationId xmlns:a16="http://schemas.microsoft.com/office/drawing/2014/main" id="{1731AC1B-4C81-42F7-8E69-F934ACB1E2FF}"/>
              </a:ext>
            </a:extLst>
          </p:cNvPr>
          <p:cNvSpPr/>
          <p:nvPr/>
        </p:nvSpPr>
        <p:spPr>
          <a:xfrm>
            <a:off x="5386917" y="3194050"/>
            <a:ext cx="1515533"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1" name="Rechteck 10">
            <a:extLst>
              <a:ext uri="{FF2B5EF4-FFF2-40B4-BE49-F238E27FC236}">
                <a16:creationId xmlns:a16="http://schemas.microsoft.com/office/drawing/2014/main" id="{30F3B6EF-42D5-46AD-A62E-D3AD1E319D33}"/>
              </a:ext>
            </a:extLst>
          </p:cNvPr>
          <p:cNvSpPr/>
          <p:nvPr/>
        </p:nvSpPr>
        <p:spPr>
          <a:xfrm>
            <a:off x="7707101" y="2364315"/>
            <a:ext cx="3306233" cy="71755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2" name="Rechteck 11">
            <a:extLst>
              <a:ext uri="{FF2B5EF4-FFF2-40B4-BE49-F238E27FC236}">
                <a16:creationId xmlns:a16="http://schemas.microsoft.com/office/drawing/2014/main" id="{3623180B-5D59-4714-B633-FD63A6C368EE}"/>
              </a:ext>
            </a:extLst>
          </p:cNvPr>
          <p:cNvSpPr/>
          <p:nvPr/>
        </p:nvSpPr>
        <p:spPr>
          <a:xfrm>
            <a:off x="5386917" y="1690689"/>
            <a:ext cx="1515533" cy="525462"/>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3" name="Rechteck 12">
            <a:extLst>
              <a:ext uri="{FF2B5EF4-FFF2-40B4-BE49-F238E27FC236}">
                <a16:creationId xmlns:a16="http://schemas.microsoft.com/office/drawing/2014/main" id="{C7F14F39-2E7A-4C03-A718-9824E672F9D7}"/>
              </a:ext>
            </a:extLst>
          </p:cNvPr>
          <p:cNvSpPr/>
          <p:nvPr/>
        </p:nvSpPr>
        <p:spPr>
          <a:xfrm>
            <a:off x="1865313" y="2345264"/>
            <a:ext cx="3306233" cy="73660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6" name="Rechteck 15">
            <a:extLst>
              <a:ext uri="{FF2B5EF4-FFF2-40B4-BE49-F238E27FC236}">
                <a16:creationId xmlns:a16="http://schemas.microsoft.com/office/drawing/2014/main" id="{06979073-BAA8-4E7E-952C-D05CB37016BA}"/>
              </a:ext>
            </a:extLst>
          </p:cNvPr>
          <p:cNvSpPr/>
          <p:nvPr/>
        </p:nvSpPr>
        <p:spPr>
          <a:xfrm>
            <a:off x="6399901" y="3010164"/>
            <a:ext cx="3306233" cy="95382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7" name="Rechteck 16">
            <a:extLst>
              <a:ext uri="{FF2B5EF4-FFF2-40B4-BE49-F238E27FC236}">
                <a16:creationId xmlns:a16="http://schemas.microsoft.com/office/drawing/2014/main" id="{56AFE85C-898B-41B0-84B7-E1CEA76EC098}"/>
              </a:ext>
            </a:extLst>
          </p:cNvPr>
          <p:cNvSpPr/>
          <p:nvPr/>
        </p:nvSpPr>
        <p:spPr>
          <a:xfrm>
            <a:off x="2969313" y="2961214"/>
            <a:ext cx="3306233" cy="88635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8" name="Rechteck 17">
            <a:extLst>
              <a:ext uri="{FF2B5EF4-FFF2-40B4-BE49-F238E27FC236}">
                <a16:creationId xmlns:a16="http://schemas.microsoft.com/office/drawing/2014/main" id="{7E2B22E1-AFF9-4994-BFC4-BA848755BA93}"/>
              </a:ext>
            </a:extLst>
          </p:cNvPr>
          <p:cNvSpPr/>
          <p:nvPr/>
        </p:nvSpPr>
        <p:spPr>
          <a:xfrm>
            <a:off x="6053984" y="1628773"/>
            <a:ext cx="3306233" cy="91175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9" name="Grafik 18">
            <a:extLst>
              <a:ext uri="{FF2B5EF4-FFF2-40B4-BE49-F238E27FC236}">
                <a16:creationId xmlns:a16="http://schemas.microsoft.com/office/drawing/2014/main" id="{0C1F48A9-22C2-4D6C-A954-EEB3AA05C7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675" y="4069215"/>
            <a:ext cx="4251325" cy="2788785"/>
          </a:xfrm>
          <a:prstGeom prst="rect">
            <a:avLst/>
          </a:prstGeom>
        </p:spPr>
      </p:pic>
    </p:spTree>
    <p:extLst>
      <p:ext uri="{BB962C8B-B14F-4D97-AF65-F5344CB8AC3E}">
        <p14:creationId xmlns:p14="http://schemas.microsoft.com/office/powerpoint/2010/main" val="399077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8519E-5DB8-4C04-9978-C9230426FB27}"/>
              </a:ext>
            </a:extLst>
          </p:cNvPr>
          <p:cNvSpPr>
            <a:spLocks noGrp="1"/>
          </p:cNvSpPr>
          <p:nvPr>
            <p:ph type="title"/>
          </p:nvPr>
        </p:nvSpPr>
        <p:spPr/>
        <p:txBody>
          <a:bodyPr/>
          <a:lstStyle/>
          <a:p>
            <a:r>
              <a:rPr lang="de-DE" dirty="0"/>
              <a:t>Aufgabe 36 H)</a:t>
            </a:r>
          </a:p>
        </p:txBody>
      </p:sp>
      <p:pic>
        <p:nvPicPr>
          <p:cNvPr id="5" name="Inhaltsplatzhalter 4">
            <a:extLst>
              <a:ext uri="{FF2B5EF4-FFF2-40B4-BE49-F238E27FC236}">
                <a16:creationId xmlns:a16="http://schemas.microsoft.com/office/drawing/2014/main" id="{406B0C3C-7A47-4A7B-8FDF-FDD8F14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95" y="1690688"/>
            <a:ext cx="5302250" cy="2044700"/>
          </a:xfrm>
        </p:spPr>
      </p:pic>
      <p:sp>
        <p:nvSpPr>
          <p:cNvPr id="6" name="Inhaltsplatzhalter 2">
            <a:extLst>
              <a:ext uri="{FF2B5EF4-FFF2-40B4-BE49-F238E27FC236}">
                <a16:creationId xmlns:a16="http://schemas.microsoft.com/office/drawing/2014/main" id="{A6CB186F-EC81-4E4E-AFC4-09A3A0629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7" name="Inhaltsplatzhalter 2">
            <a:extLst>
              <a:ext uri="{FF2B5EF4-FFF2-40B4-BE49-F238E27FC236}">
                <a16:creationId xmlns:a16="http://schemas.microsoft.com/office/drawing/2014/main" id="{DB1CF391-72DB-4458-8EF8-E8222E38EAB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8" name="Rechteck 7">
            <a:extLst>
              <a:ext uri="{FF2B5EF4-FFF2-40B4-BE49-F238E27FC236}">
                <a16:creationId xmlns:a16="http://schemas.microsoft.com/office/drawing/2014/main" id="{CF7DB77D-E3F8-4FB5-B45B-617E0BA99A24}"/>
              </a:ext>
            </a:extLst>
          </p:cNvPr>
          <p:cNvSpPr/>
          <p:nvPr/>
        </p:nvSpPr>
        <p:spPr>
          <a:xfrm>
            <a:off x="4542367" y="2328333"/>
            <a:ext cx="3191933" cy="2328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Rechteck 8">
            <a:extLst>
              <a:ext uri="{FF2B5EF4-FFF2-40B4-BE49-F238E27FC236}">
                <a16:creationId xmlns:a16="http://schemas.microsoft.com/office/drawing/2014/main" id="{836EB37A-3100-4D6B-8D71-F77D0DE543BA}"/>
              </a:ext>
            </a:extLst>
          </p:cNvPr>
          <p:cNvSpPr/>
          <p:nvPr/>
        </p:nvSpPr>
        <p:spPr>
          <a:xfrm>
            <a:off x="5295901" y="2556933"/>
            <a:ext cx="2400299"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0" name="Rechteck 9">
            <a:extLst>
              <a:ext uri="{FF2B5EF4-FFF2-40B4-BE49-F238E27FC236}">
                <a16:creationId xmlns:a16="http://schemas.microsoft.com/office/drawing/2014/main" id="{1731AC1B-4C81-42F7-8E69-F934ACB1E2FF}"/>
              </a:ext>
            </a:extLst>
          </p:cNvPr>
          <p:cNvSpPr/>
          <p:nvPr/>
        </p:nvSpPr>
        <p:spPr>
          <a:xfrm>
            <a:off x="5386917" y="3194050"/>
            <a:ext cx="1515533"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1" name="Rechteck 10">
            <a:extLst>
              <a:ext uri="{FF2B5EF4-FFF2-40B4-BE49-F238E27FC236}">
                <a16:creationId xmlns:a16="http://schemas.microsoft.com/office/drawing/2014/main" id="{30F3B6EF-42D5-46AD-A62E-D3AD1E319D33}"/>
              </a:ext>
            </a:extLst>
          </p:cNvPr>
          <p:cNvSpPr/>
          <p:nvPr/>
        </p:nvSpPr>
        <p:spPr>
          <a:xfrm>
            <a:off x="7707101" y="2364315"/>
            <a:ext cx="3306233" cy="71755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2" name="Rechteck 11">
            <a:extLst>
              <a:ext uri="{FF2B5EF4-FFF2-40B4-BE49-F238E27FC236}">
                <a16:creationId xmlns:a16="http://schemas.microsoft.com/office/drawing/2014/main" id="{3623180B-5D59-4714-B633-FD63A6C368EE}"/>
              </a:ext>
            </a:extLst>
          </p:cNvPr>
          <p:cNvSpPr/>
          <p:nvPr/>
        </p:nvSpPr>
        <p:spPr>
          <a:xfrm>
            <a:off x="6902450" y="1726670"/>
            <a:ext cx="1915795" cy="66410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3" name="Rechteck 12">
            <a:extLst>
              <a:ext uri="{FF2B5EF4-FFF2-40B4-BE49-F238E27FC236}">
                <a16:creationId xmlns:a16="http://schemas.microsoft.com/office/drawing/2014/main" id="{C7F14F39-2E7A-4C03-A718-9824E672F9D7}"/>
              </a:ext>
            </a:extLst>
          </p:cNvPr>
          <p:cNvSpPr/>
          <p:nvPr/>
        </p:nvSpPr>
        <p:spPr>
          <a:xfrm>
            <a:off x="2069783" y="3010164"/>
            <a:ext cx="3306233" cy="73660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6" name="Rechteck 15">
            <a:extLst>
              <a:ext uri="{FF2B5EF4-FFF2-40B4-BE49-F238E27FC236}">
                <a16:creationId xmlns:a16="http://schemas.microsoft.com/office/drawing/2014/main" id="{06979073-BAA8-4E7E-952C-D05CB37016BA}"/>
              </a:ext>
            </a:extLst>
          </p:cNvPr>
          <p:cNvSpPr/>
          <p:nvPr/>
        </p:nvSpPr>
        <p:spPr>
          <a:xfrm>
            <a:off x="6399901" y="3010164"/>
            <a:ext cx="3306233" cy="95382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5" name="Grafik 14">
            <a:extLst>
              <a:ext uri="{FF2B5EF4-FFF2-40B4-BE49-F238E27FC236}">
                <a16:creationId xmlns:a16="http://schemas.microsoft.com/office/drawing/2014/main" id="{2AA32054-4A1D-4B72-9264-6289B0FB6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675" y="4069215"/>
            <a:ext cx="4251325" cy="2788785"/>
          </a:xfrm>
          <a:prstGeom prst="rect">
            <a:avLst/>
          </a:prstGeom>
        </p:spPr>
      </p:pic>
    </p:spTree>
    <p:extLst>
      <p:ext uri="{BB962C8B-B14F-4D97-AF65-F5344CB8AC3E}">
        <p14:creationId xmlns:p14="http://schemas.microsoft.com/office/powerpoint/2010/main" val="965157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8519E-5DB8-4C04-9978-C9230426FB27}"/>
              </a:ext>
            </a:extLst>
          </p:cNvPr>
          <p:cNvSpPr>
            <a:spLocks noGrp="1"/>
          </p:cNvSpPr>
          <p:nvPr>
            <p:ph type="title"/>
          </p:nvPr>
        </p:nvSpPr>
        <p:spPr/>
        <p:txBody>
          <a:bodyPr/>
          <a:lstStyle/>
          <a:p>
            <a:r>
              <a:rPr lang="de-DE" dirty="0"/>
              <a:t>Aufgabe 36 H)</a:t>
            </a:r>
          </a:p>
        </p:txBody>
      </p:sp>
      <p:pic>
        <p:nvPicPr>
          <p:cNvPr id="5" name="Inhaltsplatzhalter 4">
            <a:extLst>
              <a:ext uri="{FF2B5EF4-FFF2-40B4-BE49-F238E27FC236}">
                <a16:creationId xmlns:a16="http://schemas.microsoft.com/office/drawing/2014/main" id="{406B0C3C-7A47-4A7B-8FDF-FDD8F14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95" y="1690688"/>
            <a:ext cx="5302250" cy="2044700"/>
          </a:xfrm>
        </p:spPr>
      </p:pic>
      <p:sp>
        <p:nvSpPr>
          <p:cNvPr id="6" name="Inhaltsplatzhalter 2">
            <a:extLst>
              <a:ext uri="{FF2B5EF4-FFF2-40B4-BE49-F238E27FC236}">
                <a16:creationId xmlns:a16="http://schemas.microsoft.com/office/drawing/2014/main" id="{A6CB186F-EC81-4E4E-AFC4-09A3A0629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7" name="Inhaltsplatzhalter 2">
            <a:extLst>
              <a:ext uri="{FF2B5EF4-FFF2-40B4-BE49-F238E27FC236}">
                <a16:creationId xmlns:a16="http://schemas.microsoft.com/office/drawing/2014/main" id="{DB1CF391-72DB-4458-8EF8-E8222E38EAB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8" name="Rechteck 7">
            <a:extLst>
              <a:ext uri="{FF2B5EF4-FFF2-40B4-BE49-F238E27FC236}">
                <a16:creationId xmlns:a16="http://schemas.microsoft.com/office/drawing/2014/main" id="{CF7DB77D-E3F8-4FB5-B45B-617E0BA99A24}"/>
              </a:ext>
            </a:extLst>
          </p:cNvPr>
          <p:cNvSpPr/>
          <p:nvPr/>
        </p:nvSpPr>
        <p:spPr>
          <a:xfrm>
            <a:off x="4542367" y="2328333"/>
            <a:ext cx="3191933" cy="2328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Rechteck 8">
            <a:extLst>
              <a:ext uri="{FF2B5EF4-FFF2-40B4-BE49-F238E27FC236}">
                <a16:creationId xmlns:a16="http://schemas.microsoft.com/office/drawing/2014/main" id="{836EB37A-3100-4D6B-8D71-F77D0DE543BA}"/>
              </a:ext>
            </a:extLst>
          </p:cNvPr>
          <p:cNvSpPr/>
          <p:nvPr/>
        </p:nvSpPr>
        <p:spPr>
          <a:xfrm>
            <a:off x="5295901" y="2556933"/>
            <a:ext cx="2400299"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0" name="Rechteck 9">
            <a:extLst>
              <a:ext uri="{FF2B5EF4-FFF2-40B4-BE49-F238E27FC236}">
                <a16:creationId xmlns:a16="http://schemas.microsoft.com/office/drawing/2014/main" id="{1731AC1B-4C81-42F7-8E69-F934ACB1E2FF}"/>
              </a:ext>
            </a:extLst>
          </p:cNvPr>
          <p:cNvSpPr/>
          <p:nvPr/>
        </p:nvSpPr>
        <p:spPr>
          <a:xfrm>
            <a:off x="5386917" y="3194050"/>
            <a:ext cx="1515533"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1" name="Rechteck 10">
            <a:extLst>
              <a:ext uri="{FF2B5EF4-FFF2-40B4-BE49-F238E27FC236}">
                <a16:creationId xmlns:a16="http://schemas.microsoft.com/office/drawing/2014/main" id="{30F3B6EF-42D5-46AD-A62E-D3AD1E319D33}"/>
              </a:ext>
            </a:extLst>
          </p:cNvPr>
          <p:cNvSpPr/>
          <p:nvPr/>
        </p:nvSpPr>
        <p:spPr>
          <a:xfrm>
            <a:off x="7707101" y="2364315"/>
            <a:ext cx="3306233" cy="71755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2" name="Grafik 11">
            <a:extLst>
              <a:ext uri="{FF2B5EF4-FFF2-40B4-BE49-F238E27FC236}">
                <a16:creationId xmlns:a16="http://schemas.microsoft.com/office/drawing/2014/main" id="{4605D5D1-20B4-4F63-BFB3-F76D9AA76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675" y="4069215"/>
            <a:ext cx="4251325" cy="2788785"/>
          </a:xfrm>
          <a:prstGeom prst="rect">
            <a:avLst/>
          </a:prstGeom>
        </p:spPr>
      </p:pic>
      <p:sp>
        <p:nvSpPr>
          <p:cNvPr id="13" name="Rechteck 12">
            <a:extLst>
              <a:ext uri="{FF2B5EF4-FFF2-40B4-BE49-F238E27FC236}">
                <a16:creationId xmlns:a16="http://schemas.microsoft.com/office/drawing/2014/main" id="{93F6910F-B161-497D-81C9-A2193005DE06}"/>
              </a:ext>
            </a:extLst>
          </p:cNvPr>
          <p:cNvSpPr/>
          <p:nvPr/>
        </p:nvSpPr>
        <p:spPr>
          <a:xfrm>
            <a:off x="6760846" y="2911475"/>
            <a:ext cx="2400299" cy="807508"/>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53778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8519E-5DB8-4C04-9978-C9230426FB27}"/>
              </a:ext>
            </a:extLst>
          </p:cNvPr>
          <p:cNvSpPr>
            <a:spLocks noGrp="1"/>
          </p:cNvSpPr>
          <p:nvPr>
            <p:ph type="title"/>
          </p:nvPr>
        </p:nvSpPr>
        <p:spPr/>
        <p:txBody>
          <a:bodyPr/>
          <a:lstStyle/>
          <a:p>
            <a:r>
              <a:rPr lang="de-DE" dirty="0"/>
              <a:t>Aufgabe 36 H)</a:t>
            </a:r>
          </a:p>
        </p:txBody>
      </p:sp>
      <p:pic>
        <p:nvPicPr>
          <p:cNvPr id="5" name="Inhaltsplatzhalter 4">
            <a:extLst>
              <a:ext uri="{FF2B5EF4-FFF2-40B4-BE49-F238E27FC236}">
                <a16:creationId xmlns:a16="http://schemas.microsoft.com/office/drawing/2014/main" id="{406B0C3C-7A47-4A7B-8FDF-FDD8F14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95" y="1690688"/>
            <a:ext cx="5302250" cy="2044700"/>
          </a:xfrm>
        </p:spPr>
      </p:pic>
      <p:sp>
        <p:nvSpPr>
          <p:cNvPr id="6" name="Inhaltsplatzhalter 2">
            <a:extLst>
              <a:ext uri="{FF2B5EF4-FFF2-40B4-BE49-F238E27FC236}">
                <a16:creationId xmlns:a16="http://schemas.microsoft.com/office/drawing/2014/main" id="{A6CB186F-EC81-4E4E-AFC4-09A3A0629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7" name="Inhaltsplatzhalter 2">
            <a:extLst>
              <a:ext uri="{FF2B5EF4-FFF2-40B4-BE49-F238E27FC236}">
                <a16:creationId xmlns:a16="http://schemas.microsoft.com/office/drawing/2014/main" id="{DB1CF391-72DB-4458-8EF8-E8222E38EAB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8" name="Rechteck 7">
            <a:extLst>
              <a:ext uri="{FF2B5EF4-FFF2-40B4-BE49-F238E27FC236}">
                <a16:creationId xmlns:a16="http://schemas.microsoft.com/office/drawing/2014/main" id="{CF7DB77D-E3F8-4FB5-B45B-617E0BA99A24}"/>
              </a:ext>
            </a:extLst>
          </p:cNvPr>
          <p:cNvSpPr/>
          <p:nvPr/>
        </p:nvSpPr>
        <p:spPr>
          <a:xfrm>
            <a:off x="4542367" y="2328333"/>
            <a:ext cx="3191933" cy="2328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Rechteck 8">
            <a:extLst>
              <a:ext uri="{FF2B5EF4-FFF2-40B4-BE49-F238E27FC236}">
                <a16:creationId xmlns:a16="http://schemas.microsoft.com/office/drawing/2014/main" id="{836EB37A-3100-4D6B-8D71-F77D0DE543BA}"/>
              </a:ext>
            </a:extLst>
          </p:cNvPr>
          <p:cNvSpPr/>
          <p:nvPr/>
        </p:nvSpPr>
        <p:spPr>
          <a:xfrm>
            <a:off x="5295901" y="2556933"/>
            <a:ext cx="2400299"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0" name="Rechteck 9">
            <a:extLst>
              <a:ext uri="{FF2B5EF4-FFF2-40B4-BE49-F238E27FC236}">
                <a16:creationId xmlns:a16="http://schemas.microsoft.com/office/drawing/2014/main" id="{1731AC1B-4C81-42F7-8E69-F934ACB1E2FF}"/>
              </a:ext>
            </a:extLst>
          </p:cNvPr>
          <p:cNvSpPr/>
          <p:nvPr/>
        </p:nvSpPr>
        <p:spPr>
          <a:xfrm>
            <a:off x="5264256" y="4465622"/>
            <a:ext cx="1515533"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11" name="Rechteck 10">
            <a:extLst>
              <a:ext uri="{FF2B5EF4-FFF2-40B4-BE49-F238E27FC236}">
                <a16:creationId xmlns:a16="http://schemas.microsoft.com/office/drawing/2014/main" id="{30F3B6EF-42D5-46AD-A62E-D3AD1E319D33}"/>
              </a:ext>
            </a:extLst>
          </p:cNvPr>
          <p:cNvSpPr/>
          <p:nvPr/>
        </p:nvSpPr>
        <p:spPr>
          <a:xfrm>
            <a:off x="6894089" y="3086599"/>
            <a:ext cx="3191933" cy="71755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2" name="Grafik 11">
            <a:extLst>
              <a:ext uri="{FF2B5EF4-FFF2-40B4-BE49-F238E27FC236}">
                <a16:creationId xmlns:a16="http://schemas.microsoft.com/office/drawing/2014/main" id="{4605D5D1-20B4-4F63-BFB3-F76D9AA76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675" y="4069215"/>
            <a:ext cx="4251325" cy="2788785"/>
          </a:xfrm>
          <a:prstGeom prst="rect">
            <a:avLst/>
          </a:prstGeom>
        </p:spPr>
      </p:pic>
    </p:spTree>
    <p:extLst>
      <p:ext uri="{BB962C8B-B14F-4D97-AF65-F5344CB8AC3E}">
        <p14:creationId xmlns:p14="http://schemas.microsoft.com/office/powerpoint/2010/main" val="308559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8519E-5DB8-4C04-9978-C9230426FB27}"/>
              </a:ext>
            </a:extLst>
          </p:cNvPr>
          <p:cNvSpPr>
            <a:spLocks noGrp="1"/>
          </p:cNvSpPr>
          <p:nvPr>
            <p:ph type="title"/>
          </p:nvPr>
        </p:nvSpPr>
        <p:spPr/>
        <p:txBody>
          <a:bodyPr/>
          <a:lstStyle/>
          <a:p>
            <a:r>
              <a:rPr lang="de-DE" dirty="0"/>
              <a:t>Aufgabe 36 H)</a:t>
            </a:r>
          </a:p>
        </p:txBody>
      </p:sp>
      <p:pic>
        <p:nvPicPr>
          <p:cNvPr id="5" name="Inhaltsplatzhalter 4">
            <a:extLst>
              <a:ext uri="{FF2B5EF4-FFF2-40B4-BE49-F238E27FC236}">
                <a16:creationId xmlns:a16="http://schemas.microsoft.com/office/drawing/2014/main" id="{406B0C3C-7A47-4A7B-8FDF-FDD8F14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95" y="1690688"/>
            <a:ext cx="5302250" cy="2044700"/>
          </a:xfrm>
        </p:spPr>
      </p:pic>
      <p:sp>
        <p:nvSpPr>
          <p:cNvPr id="6" name="Inhaltsplatzhalter 2">
            <a:extLst>
              <a:ext uri="{FF2B5EF4-FFF2-40B4-BE49-F238E27FC236}">
                <a16:creationId xmlns:a16="http://schemas.microsoft.com/office/drawing/2014/main" id="{A6CB186F-EC81-4E4E-AFC4-09A3A0629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7" name="Inhaltsplatzhalter 2">
            <a:extLst>
              <a:ext uri="{FF2B5EF4-FFF2-40B4-BE49-F238E27FC236}">
                <a16:creationId xmlns:a16="http://schemas.microsoft.com/office/drawing/2014/main" id="{DB1CF391-72DB-4458-8EF8-E8222E38EAB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8" name="Rechteck 7">
            <a:extLst>
              <a:ext uri="{FF2B5EF4-FFF2-40B4-BE49-F238E27FC236}">
                <a16:creationId xmlns:a16="http://schemas.microsoft.com/office/drawing/2014/main" id="{CF7DB77D-E3F8-4FB5-B45B-617E0BA99A24}"/>
              </a:ext>
            </a:extLst>
          </p:cNvPr>
          <p:cNvSpPr/>
          <p:nvPr/>
        </p:nvSpPr>
        <p:spPr>
          <a:xfrm>
            <a:off x="4542367" y="2328333"/>
            <a:ext cx="3191933" cy="2328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Rechteck 8">
            <a:extLst>
              <a:ext uri="{FF2B5EF4-FFF2-40B4-BE49-F238E27FC236}">
                <a16:creationId xmlns:a16="http://schemas.microsoft.com/office/drawing/2014/main" id="{836EB37A-3100-4D6B-8D71-F77D0DE543BA}"/>
              </a:ext>
            </a:extLst>
          </p:cNvPr>
          <p:cNvSpPr/>
          <p:nvPr/>
        </p:nvSpPr>
        <p:spPr>
          <a:xfrm>
            <a:off x="5295901" y="2556933"/>
            <a:ext cx="2400299" cy="52493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14" name="Grafik 13">
            <a:extLst>
              <a:ext uri="{FF2B5EF4-FFF2-40B4-BE49-F238E27FC236}">
                <a16:creationId xmlns:a16="http://schemas.microsoft.com/office/drawing/2014/main" id="{19C26196-95D2-4036-AE22-95A74EC30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675" y="4069215"/>
            <a:ext cx="4251325" cy="2788785"/>
          </a:xfrm>
          <a:prstGeom prst="rect">
            <a:avLst/>
          </a:prstGeom>
        </p:spPr>
      </p:pic>
    </p:spTree>
    <p:extLst>
      <p:ext uri="{BB962C8B-B14F-4D97-AF65-F5344CB8AC3E}">
        <p14:creationId xmlns:p14="http://schemas.microsoft.com/office/powerpoint/2010/main" val="3518774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8519E-5DB8-4C04-9978-C9230426FB27}"/>
              </a:ext>
            </a:extLst>
          </p:cNvPr>
          <p:cNvSpPr>
            <a:spLocks noGrp="1"/>
          </p:cNvSpPr>
          <p:nvPr>
            <p:ph type="title"/>
          </p:nvPr>
        </p:nvSpPr>
        <p:spPr/>
        <p:txBody>
          <a:bodyPr/>
          <a:lstStyle/>
          <a:p>
            <a:r>
              <a:rPr lang="de-DE" dirty="0"/>
              <a:t>Aufgabe 36 H)</a:t>
            </a:r>
          </a:p>
        </p:txBody>
      </p:sp>
      <p:pic>
        <p:nvPicPr>
          <p:cNvPr id="5" name="Inhaltsplatzhalter 4">
            <a:extLst>
              <a:ext uri="{FF2B5EF4-FFF2-40B4-BE49-F238E27FC236}">
                <a16:creationId xmlns:a16="http://schemas.microsoft.com/office/drawing/2014/main" id="{406B0C3C-7A47-4A7B-8FDF-FDD8F14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95" y="1690688"/>
            <a:ext cx="5302250" cy="2044700"/>
          </a:xfrm>
        </p:spPr>
      </p:pic>
      <p:sp>
        <p:nvSpPr>
          <p:cNvPr id="6" name="Inhaltsplatzhalter 2">
            <a:extLst>
              <a:ext uri="{FF2B5EF4-FFF2-40B4-BE49-F238E27FC236}">
                <a16:creationId xmlns:a16="http://schemas.microsoft.com/office/drawing/2014/main" id="{A6CB186F-EC81-4E4E-AFC4-09A3A0629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7" name="Inhaltsplatzhalter 2">
            <a:extLst>
              <a:ext uri="{FF2B5EF4-FFF2-40B4-BE49-F238E27FC236}">
                <a16:creationId xmlns:a16="http://schemas.microsoft.com/office/drawing/2014/main" id="{DB1CF391-72DB-4458-8EF8-E8222E38EAB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pic>
        <p:nvPicPr>
          <p:cNvPr id="8" name="Grafik 7">
            <a:extLst>
              <a:ext uri="{FF2B5EF4-FFF2-40B4-BE49-F238E27FC236}">
                <a16:creationId xmlns:a16="http://schemas.microsoft.com/office/drawing/2014/main" id="{CEFFE3A2-B7DE-4EE6-9215-2105178B1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675" y="4069215"/>
            <a:ext cx="4251325" cy="2788785"/>
          </a:xfrm>
          <a:prstGeom prst="rect">
            <a:avLst/>
          </a:prstGeom>
        </p:spPr>
      </p:pic>
    </p:spTree>
    <p:extLst>
      <p:ext uri="{BB962C8B-B14F-4D97-AF65-F5344CB8AC3E}">
        <p14:creationId xmlns:p14="http://schemas.microsoft.com/office/powerpoint/2010/main" val="218566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96050E-F5B5-461E-8C7A-DE3FCCF67FC1}"/>
              </a:ext>
            </a:extLst>
          </p:cNvPr>
          <p:cNvSpPr>
            <a:spLocks noGrp="1"/>
          </p:cNvSpPr>
          <p:nvPr>
            <p:ph type="title"/>
          </p:nvPr>
        </p:nvSpPr>
        <p:spPr/>
        <p:txBody>
          <a:bodyPr/>
          <a:lstStyle/>
          <a:p>
            <a:r>
              <a:rPr lang="de-DE" dirty="0"/>
              <a:t>Aufgabe 35 T) (W)</a:t>
            </a:r>
          </a:p>
        </p:txBody>
      </p:sp>
      <p:sp>
        <p:nvSpPr>
          <p:cNvPr id="3" name="Inhaltsplatzhalter 2">
            <a:extLst>
              <a:ext uri="{FF2B5EF4-FFF2-40B4-BE49-F238E27FC236}">
                <a16:creationId xmlns:a16="http://schemas.microsoft.com/office/drawing/2014/main" id="{B01A6B96-9A32-4A9E-B82D-3947AB9519F4}"/>
              </a:ext>
            </a:extLst>
          </p:cNvPr>
          <p:cNvSpPr>
            <a:spLocks noGrp="1"/>
          </p:cNvSpPr>
          <p:nvPr>
            <p:ph idx="1"/>
          </p:nvPr>
        </p:nvSpPr>
        <p:spPr/>
        <p:txBody>
          <a:bodyPr/>
          <a:lstStyle/>
          <a:p>
            <a:pPr marL="514350" indent="-514350">
              <a:buAutoNum type="alphaLcParenR"/>
            </a:pPr>
            <a:r>
              <a:rPr lang="de-DE" dirty="0"/>
              <a:t>Auf welches in der Literatur häufig zitierten Probleme lässt sich die Situation der Apfelplantage abbilden?</a:t>
            </a:r>
            <a:br>
              <a:rPr lang="de-DE" dirty="0"/>
            </a:br>
            <a:br>
              <a:rPr lang="de-DE" dirty="0"/>
            </a:br>
            <a:br>
              <a:rPr lang="de-DE" dirty="0"/>
            </a:br>
            <a:endParaRPr lang="de-DE" dirty="0"/>
          </a:p>
          <a:p>
            <a:pPr marL="514350" indent="-514350">
              <a:buAutoNum type="alphaLcParenR"/>
            </a:pPr>
            <a:r>
              <a:rPr lang="de-DE" dirty="0"/>
              <a:t>Gehen Sie von folgender Konstellation aus:</a:t>
            </a:r>
            <a:br>
              <a:rPr lang="de-DE" dirty="0"/>
            </a:br>
            <a:r>
              <a:rPr lang="de-DE" dirty="0"/>
              <a:t>Zu Beginn: 3 Portionen Apfelmus und 6 Äpfel. Alle sind hungrig.</a:t>
            </a:r>
            <a:br>
              <a:rPr lang="de-DE" dirty="0"/>
            </a:br>
            <a:r>
              <a:rPr lang="de-DE" dirty="0"/>
              <a:t>Zeichnen Sie ein Petri-Netz, dass die Situation modelliert.</a:t>
            </a:r>
          </a:p>
        </p:txBody>
      </p:sp>
    </p:spTree>
    <p:extLst>
      <p:ext uri="{BB962C8B-B14F-4D97-AF65-F5344CB8AC3E}">
        <p14:creationId xmlns:p14="http://schemas.microsoft.com/office/powerpoint/2010/main" val="146780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8519E-5DB8-4C04-9978-C9230426FB27}"/>
              </a:ext>
            </a:extLst>
          </p:cNvPr>
          <p:cNvSpPr>
            <a:spLocks noGrp="1"/>
          </p:cNvSpPr>
          <p:nvPr>
            <p:ph type="title"/>
          </p:nvPr>
        </p:nvSpPr>
        <p:spPr/>
        <p:txBody>
          <a:bodyPr/>
          <a:lstStyle/>
          <a:p>
            <a:r>
              <a:rPr lang="de-DE" dirty="0"/>
              <a:t>Aufgabe 36 H)</a:t>
            </a:r>
          </a:p>
        </p:txBody>
      </p:sp>
      <p:pic>
        <p:nvPicPr>
          <p:cNvPr id="5" name="Inhaltsplatzhalter 4">
            <a:extLst>
              <a:ext uri="{FF2B5EF4-FFF2-40B4-BE49-F238E27FC236}">
                <a16:creationId xmlns:a16="http://schemas.microsoft.com/office/drawing/2014/main" id="{406B0C3C-7A47-4A7B-8FDF-FDD8F14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95" y="1690688"/>
            <a:ext cx="5302250" cy="2044700"/>
          </a:xfrm>
        </p:spPr>
      </p:pic>
      <p:sp>
        <p:nvSpPr>
          <p:cNvPr id="6" name="Inhaltsplatzhalter 2">
            <a:extLst>
              <a:ext uri="{FF2B5EF4-FFF2-40B4-BE49-F238E27FC236}">
                <a16:creationId xmlns:a16="http://schemas.microsoft.com/office/drawing/2014/main" id="{A6CB186F-EC81-4E4E-AFC4-09A3A0629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7" name="Inhaltsplatzhalter 2">
            <a:extLst>
              <a:ext uri="{FF2B5EF4-FFF2-40B4-BE49-F238E27FC236}">
                <a16:creationId xmlns:a16="http://schemas.microsoft.com/office/drawing/2014/main" id="{DB1CF391-72DB-4458-8EF8-E8222E38EAB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None/>
            </a:pPr>
            <a:r>
              <a:rPr lang="de-DE" dirty="0"/>
              <a:t>(ii) Kann im dargestellten Petri-Netz ein Deadlock entstehen?</a:t>
            </a:r>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3089331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08519E-5DB8-4C04-9978-C9230426FB27}"/>
              </a:ext>
            </a:extLst>
          </p:cNvPr>
          <p:cNvSpPr>
            <a:spLocks noGrp="1"/>
          </p:cNvSpPr>
          <p:nvPr>
            <p:ph type="title"/>
          </p:nvPr>
        </p:nvSpPr>
        <p:spPr/>
        <p:txBody>
          <a:bodyPr/>
          <a:lstStyle/>
          <a:p>
            <a:r>
              <a:rPr lang="de-DE" dirty="0"/>
              <a:t>Aufgabe 36 H)</a:t>
            </a:r>
          </a:p>
        </p:txBody>
      </p:sp>
      <p:pic>
        <p:nvPicPr>
          <p:cNvPr id="5" name="Inhaltsplatzhalter 4">
            <a:extLst>
              <a:ext uri="{FF2B5EF4-FFF2-40B4-BE49-F238E27FC236}">
                <a16:creationId xmlns:a16="http://schemas.microsoft.com/office/drawing/2014/main" id="{406B0C3C-7A47-4A7B-8FDF-FDD8F141D9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5995" y="1690688"/>
            <a:ext cx="5302250" cy="2044700"/>
          </a:xfrm>
        </p:spPr>
      </p:pic>
      <p:sp>
        <p:nvSpPr>
          <p:cNvPr id="6" name="Inhaltsplatzhalter 2">
            <a:extLst>
              <a:ext uri="{FF2B5EF4-FFF2-40B4-BE49-F238E27FC236}">
                <a16:creationId xmlns:a16="http://schemas.microsoft.com/office/drawing/2014/main" id="{A6CB186F-EC81-4E4E-AFC4-09A3A062965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
        <p:nvSpPr>
          <p:cNvPr id="7" name="Inhaltsplatzhalter 2">
            <a:extLst>
              <a:ext uri="{FF2B5EF4-FFF2-40B4-BE49-F238E27FC236}">
                <a16:creationId xmlns:a16="http://schemas.microsoft.com/office/drawing/2014/main" id="{DB1CF391-72DB-4458-8EF8-E8222E38EAB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None/>
            </a:pPr>
            <a:r>
              <a:rPr lang="de-DE" dirty="0"/>
              <a:t>(ii) Kann im dargestellten Petri-Netz ein Deadlock entstehen?</a:t>
            </a:r>
          </a:p>
          <a:p>
            <a:pPr marL="0" indent="0">
              <a:buNone/>
            </a:pPr>
            <a:endParaRPr lang="de-DE" dirty="0"/>
          </a:p>
          <a:p>
            <a:pPr>
              <a:buFont typeface="Wingdings" panose="05000000000000000000" pitchFamily="2" charset="2"/>
              <a:buChar char="Ø"/>
            </a:pPr>
            <a:r>
              <a:rPr lang="de-DE" dirty="0"/>
              <a:t>Nein. Da der Erreichbarkeitsgraph zyklisch und stark zusammenhängend ist.</a:t>
            </a:r>
          </a:p>
          <a:p>
            <a:pPr marL="571500" indent="-571500">
              <a:buFont typeface="Arial" panose="020B0604020202020204" pitchFamily="34" charset="0"/>
              <a:buAutoNum type="romanLcParenBoth"/>
            </a:pPr>
            <a:endParaRPr lang="de-DE" dirty="0"/>
          </a:p>
          <a:p>
            <a:pPr marL="571500" indent="-571500">
              <a:buFont typeface="Arial" panose="020B0604020202020204" pitchFamily="34" charset="0"/>
              <a:buAutoNum type="romanLcParenBoth"/>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1625433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C4B5D-E167-4C2C-A9AD-E998F86D7397}"/>
              </a:ext>
            </a:extLst>
          </p:cNvPr>
          <p:cNvSpPr>
            <a:spLocks noGrp="1"/>
          </p:cNvSpPr>
          <p:nvPr>
            <p:ph type="title"/>
          </p:nvPr>
        </p:nvSpPr>
        <p:spPr/>
        <p:txBody>
          <a:bodyPr/>
          <a:lstStyle/>
          <a:p>
            <a:r>
              <a:rPr lang="de-DE" dirty="0"/>
              <a:t>Aufgabe 37 H)</a:t>
            </a:r>
          </a:p>
        </p:txBody>
      </p:sp>
      <p:pic>
        <p:nvPicPr>
          <p:cNvPr id="5" name="Grafik 4">
            <a:extLst>
              <a:ext uri="{FF2B5EF4-FFF2-40B4-BE49-F238E27FC236}">
                <a16:creationId xmlns:a16="http://schemas.microsoft.com/office/drawing/2014/main" id="{420A569A-DCA6-43A8-9FE7-38EFC6682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50" y="1266824"/>
            <a:ext cx="7901300" cy="5479415"/>
          </a:xfrm>
          <a:prstGeom prst="rect">
            <a:avLst/>
          </a:prstGeom>
        </p:spPr>
      </p:pic>
    </p:spTree>
    <p:extLst>
      <p:ext uri="{BB962C8B-B14F-4D97-AF65-F5344CB8AC3E}">
        <p14:creationId xmlns:p14="http://schemas.microsoft.com/office/powerpoint/2010/main" val="186743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C4B5D-E167-4C2C-A9AD-E998F86D7397}"/>
              </a:ext>
            </a:extLst>
          </p:cNvPr>
          <p:cNvSpPr>
            <a:spLocks noGrp="1"/>
          </p:cNvSpPr>
          <p:nvPr>
            <p:ph type="title"/>
          </p:nvPr>
        </p:nvSpPr>
        <p:spPr/>
        <p:txBody>
          <a:bodyPr/>
          <a:lstStyle/>
          <a:p>
            <a:r>
              <a:rPr lang="de-DE" dirty="0"/>
              <a:t>Aufgabe 37 H)</a:t>
            </a:r>
          </a:p>
        </p:txBody>
      </p:sp>
      <p:pic>
        <p:nvPicPr>
          <p:cNvPr id="5" name="Grafik 4">
            <a:extLst>
              <a:ext uri="{FF2B5EF4-FFF2-40B4-BE49-F238E27FC236}">
                <a16:creationId xmlns:a16="http://schemas.microsoft.com/office/drawing/2014/main" id="{420A569A-DCA6-43A8-9FE7-38EFC6682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50" y="1266824"/>
            <a:ext cx="7901300" cy="5479415"/>
          </a:xfrm>
          <a:prstGeom prst="rect">
            <a:avLst/>
          </a:prstGeom>
        </p:spPr>
      </p:pic>
      <p:sp>
        <p:nvSpPr>
          <p:cNvPr id="3" name="Kreis: nicht ausgefüllt 2">
            <a:extLst>
              <a:ext uri="{FF2B5EF4-FFF2-40B4-BE49-F238E27FC236}">
                <a16:creationId xmlns:a16="http://schemas.microsoft.com/office/drawing/2014/main" id="{B549A551-E566-4939-BE5A-6F8A45662B4A}"/>
              </a:ext>
            </a:extLst>
          </p:cNvPr>
          <p:cNvSpPr/>
          <p:nvPr/>
        </p:nvSpPr>
        <p:spPr>
          <a:xfrm>
            <a:off x="6278880" y="1690688"/>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105387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C4B5D-E167-4C2C-A9AD-E998F86D7397}"/>
              </a:ext>
            </a:extLst>
          </p:cNvPr>
          <p:cNvSpPr>
            <a:spLocks noGrp="1"/>
          </p:cNvSpPr>
          <p:nvPr>
            <p:ph type="title"/>
          </p:nvPr>
        </p:nvSpPr>
        <p:spPr/>
        <p:txBody>
          <a:bodyPr/>
          <a:lstStyle/>
          <a:p>
            <a:r>
              <a:rPr lang="de-DE" dirty="0"/>
              <a:t>Aufgabe 37 H)</a:t>
            </a:r>
          </a:p>
        </p:txBody>
      </p:sp>
      <p:pic>
        <p:nvPicPr>
          <p:cNvPr id="5" name="Grafik 4">
            <a:extLst>
              <a:ext uri="{FF2B5EF4-FFF2-40B4-BE49-F238E27FC236}">
                <a16:creationId xmlns:a16="http://schemas.microsoft.com/office/drawing/2014/main" id="{420A569A-DCA6-43A8-9FE7-38EFC6682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50" y="1266824"/>
            <a:ext cx="7901300" cy="5479415"/>
          </a:xfrm>
          <a:prstGeom prst="rect">
            <a:avLst/>
          </a:prstGeom>
        </p:spPr>
      </p:pic>
      <p:sp>
        <p:nvSpPr>
          <p:cNvPr id="3" name="Kreis: nicht ausgefüllt 2">
            <a:extLst>
              <a:ext uri="{FF2B5EF4-FFF2-40B4-BE49-F238E27FC236}">
                <a16:creationId xmlns:a16="http://schemas.microsoft.com/office/drawing/2014/main" id="{B549A551-E566-4939-BE5A-6F8A45662B4A}"/>
              </a:ext>
            </a:extLst>
          </p:cNvPr>
          <p:cNvSpPr/>
          <p:nvPr/>
        </p:nvSpPr>
        <p:spPr>
          <a:xfrm>
            <a:off x="6278880" y="1690688"/>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94DAA7ED-7FE6-4C48-9243-7AAC4A8AB6F8}"/>
              </a:ext>
            </a:extLst>
          </p:cNvPr>
          <p:cNvSpPr/>
          <p:nvPr/>
        </p:nvSpPr>
        <p:spPr>
          <a:xfrm>
            <a:off x="4257040" y="3705859"/>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526979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5C4B5D-E167-4C2C-A9AD-E998F86D7397}"/>
              </a:ext>
            </a:extLst>
          </p:cNvPr>
          <p:cNvSpPr>
            <a:spLocks noGrp="1"/>
          </p:cNvSpPr>
          <p:nvPr>
            <p:ph type="title"/>
          </p:nvPr>
        </p:nvSpPr>
        <p:spPr/>
        <p:txBody>
          <a:bodyPr/>
          <a:lstStyle/>
          <a:p>
            <a:r>
              <a:rPr lang="de-DE" dirty="0"/>
              <a:t>Aufgabe 37 H)</a:t>
            </a:r>
          </a:p>
        </p:txBody>
      </p:sp>
      <p:pic>
        <p:nvPicPr>
          <p:cNvPr id="5" name="Grafik 4">
            <a:extLst>
              <a:ext uri="{FF2B5EF4-FFF2-40B4-BE49-F238E27FC236}">
                <a16:creationId xmlns:a16="http://schemas.microsoft.com/office/drawing/2014/main" id="{420A569A-DCA6-43A8-9FE7-38EFC6682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350" y="1266824"/>
            <a:ext cx="7901300" cy="5479415"/>
          </a:xfrm>
          <a:prstGeom prst="rect">
            <a:avLst/>
          </a:prstGeom>
        </p:spPr>
      </p:pic>
      <p:sp>
        <p:nvSpPr>
          <p:cNvPr id="3" name="Kreis: nicht ausgefüllt 2">
            <a:extLst>
              <a:ext uri="{FF2B5EF4-FFF2-40B4-BE49-F238E27FC236}">
                <a16:creationId xmlns:a16="http://schemas.microsoft.com/office/drawing/2014/main" id="{B549A551-E566-4939-BE5A-6F8A45662B4A}"/>
              </a:ext>
            </a:extLst>
          </p:cNvPr>
          <p:cNvSpPr/>
          <p:nvPr/>
        </p:nvSpPr>
        <p:spPr>
          <a:xfrm>
            <a:off x="6278880" y="1690688"/>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94DAA7ED-7FE6-4C48-9243-7AAC4A8AB6F8}"/>
              </a:ext>
            </a:extLst>
          </p:cNvPr>
          <p:cNvSpPr/>
          <p:nvPr/>
        </p:nvSpPr>
        <p:spPr>
          <a:xfrm>
            <a:off x="4257040" y="3705859"/>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7" name="Kreis: nicht ausgefüllt 6">
            <a:extLst>
              <a:ext uri="{FF2B5EF4-FFF2-40B4-BE49-F238E27FC236}">
                <a16:creationId xmlns:a16="http://schemas.microsoft.com/office/drawing/2014/main" id="{E9DD3BA9-8A17-47B1-919A-E7764EF89D21}"/>
              </a:ext>
            </a:extLst>
          </p:cNvPr>
          <p:cNvSpPr/>
          <p:nvPr/>
        </p:nvSpPr>
        <p:spPr>
          <a:xfrm>
            <a:off x="2286000" y="4901248"/>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312252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7066D-CA68-4DB5-B04D-013AF2341F5A}"/>
              </a:ext>
            </a:extLst>
          </p:cNvPr>
          <p:cNvSpPr>
            <a:spLocks noGrp="1"/>
          </p:cNvSpPr>
          <p:nvPr>
            <p:ph type="title"/>
          </p:nvPr>
        </p:nvSpPr>
        <p:spPr/>
        <p:txBody>
          <a:bodyPr/>
          <a:lstStyle/>
          <a:p>
            <a:r>
              <a:rPr lang="de-DE" dirty="0"/>
              <a:t>Aufgabe 37 H)</a:t>
            </a:r>
          </a:p>
        </p:txBody>
      </p:sp>
      <p:pic>
        <p:nvPicPr>
          <p:cNvPr id="5" name="Grafik 4">
            <a:extLst>
              <a:ext uri="{FF2B5EF4-FFF2-40B4-BE49-F238E27FC236}">
                <a16:creationId xmlns:a16="http://schemas.microsoft.com/office/drawing/2014/main" id="{E99605B2-A7FE-44B7-9884-8F7280834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084" y="1365250"/>
            <a:ext cx="7906483" cy="5238750"/>
          </a:xfrm>
          <a:prstGeom prst="rect">
            <a:avLst/>
          </a:prstGeom>
        </p:spPr>
      </p:pic>
    </p:spTree>
    <p:extLst>
      <p:ext uri="{BB962C8B-B14F-4D97-AF65-F5344CB8AC3E}">
        <p14:creationId xmlns:p14="http://schemas.microsoft.com/office/powerpoint/2010/main" val="1888280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7066D-CA68-4DB5-B04D-013AF2341F5A}"/>
              </a:ext>
            </a:extLst>
          </p:cNvPr>
          <p:cNvSpPr>
            <a:spLocks noGrp="1"/>
          </p:cNvSpPr>
          <p:nvPr>
            <p:ph type="title"/>
          </p:nvPr>
        </p:nvSpPr>
        <p:spPr/>
        <p:txBody>
          <a:bodyPr/>
          <a:lstStyle/>
          <a:p>
            <a:r>
              <a:rPr lang="de-DE" dirty="0"/>
              <a:t>Aufgabe 37 H)</a:t>
            </a:r>
          </a:p>
        </p:txBody>
      </p:sp>
      <p:pic>
        <p:nvPicPr>
          <p:cNvPr id="5" name="Grafik 4">
            <a:extLst>
              <a:ext uri="{FF2B5EF4-FFF2-40B4-BE49-F238E27FC236}">
                <a16:creationId xmlns:a16="http://schemas.microsoft.com/office/drawing/2014/main" id="{E99605B2-A7FE-44B7-9884-8F7280834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084" y="1365250"/>
            <a:ext cx="7906483" cy="5238750"/>
          </a:xfrm>
          <a:prstGeom prst="rect">
            <a:avLst/>
          </a:prstGeom>
        </p:spPr>
      </p:pic>
      <p:sp>
        <p:nvSpPr>
          <p:cNvPr id="4" name="Kreis: nicht ausgefüllt 3">
            <a:extLst>
              <a:ext uri="{FF2B5EF4-FFF2-40B4-BE49-F238E27FC236}">
                <a16:creationId xmlns:a16="http://schemas.microsoft.com/office/drawing/2014/main" id="{A3E52017-15D1-4B23-B39F-E4ED6238DD5D}"/>
              </a:ext>
            </a:extLst>
          </p:cNvPr>
          <p:cNvSpPr/>
          <p:nvPr/>
        </p:nvSpPr>
        <p:spPr>
          <a:xfrm>
            <a:off x="7884160" y="4982528"/>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903404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7066D-CA68-4DB5-B04D-013AF2341F5A}"/>
              </a:ext>
            </a:extLst>
          </p:cNvPr>
          <p:cNvSpPr>
            <a:spLocks noGrp="1"/>
          </p:cNvSpPr>
          <p:nvPr>
            <p:ph type="title"/>
          </p:nvPr>
        </p:nvSpPr>
        <p:spPr/>
        <p:txBody>
          <a:bodyPr/>
          <a:lstStyle/>
          <a:p>
            <a:r>
              <a:rPr lang="de-DE" dirty="0"/>
              <a:t>Aufgabe 37 H)</a:t>
            </a:r>
          </a:p>
        </p:txBody>
      </p:sp>
      <p:pic>
        <p:nvPicPr>
          <p:cNvPr id="5" name="Grafik 4">
            <a:extLst>
              <a:ext uri="{FF2B5EF4-FFF2-40B4-BE49-F238E27FC236}">
                <a16:creationId xmlns:a16="http://schemas.microsoft.com/office/drawing/2014/main" id="{E99605B2-A7FE-44B7-9884-8F7280834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084" y="1365250"/>
            <a:ext cx="7906483" cy="5238750"/>
          </a:xfrm>
          <a:prstGeom prst="rect">
            <a:avLst/>
          </a:prstGeom>
        </p:spPr>
      </p:pic>
      <p:sp>
        <p:nvSpPr>
          <p:cNvPr id="4" name="Kreis: nicht ausgefüllt 3">
            <a:extLst>
              <a:ext uri="{FF2B5EF4-FFF2-40B4-BE49-F238E27FC236}">
                <a16:creationId xmlns:a16="http://schemas.microsoft.com/office/drawing/2014/main" id="{A3E52017-15D1-4B23-B39F-E4ED6238DD5D}"/>
              </a:ext>
            </a:extLst>
          </p:cNvPr>
          <p:cNvSpPr/>
          <p:nvPr/>
        </p:nvSpPr>
        <p:spPr>
          <a:xfrm>
            <a:off x="7884160" y="4982528"/>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6" name="Kreis: nicht ausgefüllt 5">
            <a:extLst>
              <a:ext uri="{FF2B5EF4-FFF2-40B4-BE49-F238E27FC236}">
                <a16:creationId xmlns:a16="http://schemas.microsoft.com/office/drawing/2014/main" id="{F3188765-141B-424A-922C-4A8D7F20C1B8}"/>
              </a:ext>
            </a:extLst>
          </p:cNvPr>
          <p:cNvSpPr/>
          <p:nvPr/>
        </p:nvSpPr>
        <p:spPr>
          <a:xfrm>
            <a:off x="1920240" y="5632768"/>
            <a:ext cx="274320" cy="300672"/>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Tree>
    <p:extLst>
      <p:ext uri="{BB962C8B-B14F-4D97-AF65-F5344CB8AC3E}">
        <p14:creationId xmlns:p14="http://schemas.microsoft.com/office/powerpoint/2010/main" val="1719518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9F528D-7389-485B-B882-BCD51A2DEED3}"/>
              </a:ext>
            </a:extLst>
          </p:cNvPr>
          <p:cNvSpPr>
            <a:spLocks noGrp="1"/>
          </p:cNvSpPr>
          <p:nvPr>
            <p:ph type="title"/>
          </p:nvPr>
        </p:nvSpPr>
        <p:spPr/>
        <p:txBody>
          <a:bodyPr/>
          <a:lstStyle/>
          <a:p>
            <a:r>
              <a:rPr lang="de-DE" dirty="0"/>
              <a:t>Aufgabe 38 T)</a:t>
            </a:r>
          </a:p>
        </p:txBody>
      </p:sp>
      <p:sp>
        <p:nvSpPr>
          <p:cNvPr id="3" name="Inhaltsplatzhalter 2">
            <a:extLst>
              <a:ext uri="{FF2B5EF4-FFF2-40B4-BE49-F238E27FC236}">
                <a16:creationId xmlns:a16="http://schemas.microsoft.com/office/drawing/2014/main" id="{18BACB71-E687-4451-810F-088FAF64A192}"/>
              </a:ext>
            </a:extLst>
          </p:cNvPr>
          <p:cNvSpPr>
            <a:spLocks noGrp="1"/>
          </p:cNvSpPr>
          <p:nvPr>
            <p:ph idx="1"/>
          </p:nvPr>
        </p:nvSpPr>
        <p:spPr>
          <a:xfrm>
            <a:off x="838200" y="1825625"/>
            <a:ext cx="10515600" cy="4667250"/>
          </a:xfrm>
        </p:spPr>
        <p:txBody>
          <a:bodyPr>
            <a:normAutofit/>
          </a:bodyPr>
          <a:lstStyle/>
          <a:p>
            <a:pPr marL="0" indent="0">
              <a:buNone/>
            </a:pPr>
            <a:r>
              <a:rPr lang="de-DE" dirty="0"/>
              <a:t>In dieser Aufgabe betrachten wir ein Zwei-Prozessor-System mit drei rechenbereiten Prozessen P1, P2 und P3. Gehen Sie zunächst von folgenden Bedingungen aus:</a:t>
            </a:r>
          </a:p>
          <a:p>
            <a:r>
              <a:rPr lang="de-DE" dirty="0"/>
              <a:t>Auf einer CPU kann immer nur genau ein Prozess gleichzeitig rechnen.</a:t>
            </a:r>
          </a:p>
          <a:p>
            <a:r>
              <a:rPr lang="de-DE" dirty="0"/>
              <a:t>Ein Prozess kann auf einer oder aber auch gleichzeitig auf beiden CPUs abgearbeitet werden.</a:t>
            </a:r>
          </a:p>
          <a:p>
            <a:pPr marL="514350" indent="-514350">
              <a:buAutoNum type="alphaLcParenR"/>
            </a:pPr>
            <a:r>
              <a:rPr lang="de-DE" dirty="0"/>
              <a:t>Welches Thread-Konzept (KLT oder ULT) muss ein Betriebssystem umsetzen, damit die zweite der oben genannten Bedingungen erfüllt ist?</a:t>
            </a:r>
          </a:p>
          <a:p>
            <a:pPr marL="0" indent="0">
              <a:buNone/>
            </a:pPr>
            <a:endParaRPr lang="de-DE" dirty="0"/>
          </a:p>
        </p:txBody>
      </p:sp>
    </p:spTree>
    <p:extLst>
      <p:ext uri="{BB962C8B-B14F-4D97-AF65-F5344CB8AC3E}">
        <p14:creationId xmlns:p14="http://schemas.microsoft.com/office/powerpoint/2010/main" val="328974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96050E-F5B5-461E-8C7A-DE3FCCF67FC1}"/>
              </a:ext>
            </a:extLst>
          </p:cNvPr>
          <p:cNvSpPr>
            <a:spLocks noGrp="1"/>
          </p:cNvSpPr>
          <p:nvPr>
            <p:ph type="title"/>
          </p:nvPr>
        </p:nvSpPr>
        <p:spPr/>
        <p:txBody>
          <a:bodyPr/>
          <a:lstStyle/>
          <a:p>
            <a:r>
              <a:rPr lang="de-DE" dirty="0"/>
              <a:t>Aufgabe 35 T) (W)</a:t>
            </a:r>
          </a:p>
        </p:txBody>
      </p:sp>
      <p:sp>
        <p:nvSpPr>
          <p:cNvPr id="3" name="Inhaltsplatzhalter 2">
            <a:extLst>
              <a:ext uri="{FF2B5EF4-FFF2-40B4-BE49-F238E27FC236}">
                <a16:creationId xmlns:a16="http://schemas.microsoft.com/office/drawing/2014/main" id="{B01A6B96-9A32-4A9E-B82D-3947AB9519F4}"/>
              </a:ext>
            </a:extLst>
          </p:cNvPr>
          <p:cNvSpPr>
            <a:spLocks noGrp="1"/>
          </p:cNvSpPr>
          <p:nvPr>
            <p:ph idx="1"/>
          </p:nvPr>
        </p:nvSpPr>
        <p:spPr/>
        <p:txBody>
          <a:bodyPr/>
          <a:lstStyle/>
          <a:p>
            <a:pPr marL="514350" indent="-514350">
              <a:buAutoNum type="alphaLcParenR"/>
            </a:pPr>
            <a:r>
              <a:rPr lang="de-DE" dirty="0"/>
              <a:t>Auf welches in der Literatur häufig zitierten Probleme lässt sich die Situation der Apfelplantage abbilden?</a:t>
            </a:r>
            <a:br>
              <a:rPr lang="de-DE" dirty="0"/>
            </a:br>
            <a:br>
              <a:rPr lang="de-DE" dirty="0"/>
            </a:br>
            <a:r>
              <a:rPr lang="de-DE" dirty="0"/>
              <a:t>Es handelt sich um ein typisches Erzeuger/Verbraucher-Problem.</a:t>
            </a:r>
          </a:p>
          <a:p>
            <a:pPr marL="514350" indent="-514350">
              <a:buAutoNum type="alphaLcParenR"/>
            </a:pPr>
            <a:endParaRPr lang="de-DE" dirty="0"/>
          </a:p>
          <a:p>
            <a:pPr marL="514350" indent="-514350">
              <a:buAutoNum type="alphaLcParenR"/>
            </a:pPr>
            <a:r>
              <a:rPr lang="de-DE" dirty="0"/>
              <a:t>Gehen Sie von folgender Konstellation aus:</a:t>
            </a:r>
            <a:br>
              <a:rPr lang="de-DE" dirty="0"/>
            </a:br>
            <a:r>
              <a:rPr lang="de-DE" dirty="0"/>
              <a:t>Zu Beginn: 3 Portionen Apfelmus und 6 Äpfel. Alle sind hungrig.</a:t>
            </a:r>
            <a:br>
              <a:rPr lang="de-DE" dirty="0"/>
            </a:br>
            <a:r>
              <a:rPr lang="de-DE" dirty="0"/>
              <a:t>Zeichnen Sie ein Petri-Netz, dass die Situation modelliert.</a:t>
            </a:r>
          </a:p>
        </p:txBody>
      </p:sp>
    </p:spTree>
    <p:extLst>
      <p:ext uri="{BB962C8B-B14F-4D97-AF65-F5344CB8AC3E}">
        <p14:creationId xmlns:p14="http://schemas.microsoft.com/office/powerpoint/2010/main" val="2913643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9F528D-7389-485B-B882-BCD51A2DEED3}"/>
              </a:ext>
            </a:extLst>
          </p:cNvPr>
          <p:cNvSpPr>
            <a:spLocks noGrp="1"/>
          </p:cNvSpPr>
          <p:nvPr>
            <p:ph type="title"/>
          </p:nvPr>
        </p:nvSpPr>
        <p:spPr/>
        <p:txBody>
          <a:bodyPr/>
          <a:lstStyle/>
          <a:p>
            <a:r>
              <a:rPr lang="de-DE" dirty="0"/>
              <a:t>Aufgabe 38 T)</a:t>
            </a:r>
          </a:p>
        </p:txBody>
      </p:sp>
      <p:sp>
        <p:nvSpPr>
          <p:cNvPr id="3" name="Inhaltsplatzhalter 2">
            <a:extLst>
              <a:ext uri="{FF2B5EF4-FFF2-40B4-BE49-F238E27FC236}">
                <a16:creationId xmlns:a16="http://schemas.microsoft.com/office/drawing/2014/main" id="{18BACB71-E687-4451-810F-088FAF64A192}"/>
              </a:ext>
            </a:extLst>
          </p:cNvPr>
          <p:cNvSpPr>
            <a:spLocks noGrp="1"/>
          </p:cNvSpPr>
          <p:nvPr>
            <p:ph idx="1"/>
          </p:nvPr>
        </p:nvSpPr>
        <p:spPr>
          <a:xfrm>
            <a:off x="838200" y="1825625"/>
            <a:ext cx="10515600" cy="4667250"/>
          </a:xfrm>
        </p:spPr>
        <p:txBody>
          <a:bodyPr>
            <a:normAutofit/>
          </a:bodyPr>
          <a:lstStyle/>
          <a:p>
            <a:pPr marL="0" indent="0">
              <a:buNone/>
            </a:pPr>
            <a:r>
              <a:rPr lang="de-DE" dirty="0"/>
              <a:t>In dieser Aufgabe betrachten wir ein Zwei-Prozessor-System mit drei rechenbereiten Prozessen P1, P2 und P3. Gehen Sie zunächst von folgenden Bedingungen aus:</a:t>
            </a:r>
          </a:p>
          <a:p>
            <a:r>
              <a:rPr lang="de-DE" dirty="0"/>
              <a:t>Auf einer CPU kann immer nur genau ein Prozess gleichzeitig rechnen.</a:t>
            </a:r>
          </a:p>
          <a:p>
            <a:r>
              <a:rPr lang="de-DE" dirty="0"/>
              <a:t>Ein Prozess kann auf einer oder aber auch gleichzeitig auf beiden CPUs abgearbeitet werden.</a:t>
            </a:r>
          </a:p>
          <a:p>
            <a:pPr marL="514350" indent="-514350">
              <a:buAutoNum type="alphaLcParenR"/>
            </a:pPr>
            <a:r>
              <a:rPr lang="de-DE" dirty="0"/>
              <a:t>Welches Thread-Konzept (KLT oder ULT) muss ein Betriebssystem umsetzen, damit die zweite der oben genannten Bedingungen erfüllt ist?</a:t>
            </a:r>
          </a:p>
          <a:p>
            <a:pPr lvl="1">
              <a:buFont typeface="Wingdings" panose="05000000000000000000" pitchFamily="2" charset="2"/>
              <a:buChar char="Ø"/>
            </a:pPr>
            <a:r>
              <a:rPr lang="de-DE" dirty="0"/>
              <a:t>Kernel-Level-Threads: So kann der BS-Kern mehrere Threads eines Prozesses auf mehreren Prozessoren einer Multiprozessorumgebung ausführen lassen.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358220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9D5B2D-D7E5-4DFC-ADAF-3335EA54A973}"/>
              </a:ext>
            </a:extLst>
          </p:cNvPr>
          <p:cNvSpPr>
            <a:spLocks noGrp="1"/>
          </p:cNvSpPr>
          <p:nvPr>
            <p:ph type="title"/>
          </p:nvPr>
        </p:nvSpPr>
        <p:spPr/>
        <p:txBody>
          <a:bodyPr/>
          <a:lstStyle/>
          <a:p>
            <a:r>
              <a:rPr lang="de-DE" dirty="0"/>
              <a:t>Aufgabe 38 T)</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6FBA1F3-F78E-4F24-84D2-DDA1B2C98BBC}"/>
                  </a:ext>
                </a:extLst>
              </p:cNvPr>
              <p:cNvSpPr>
                <a:spLocks noGrp="1"/>
              </p:cNvSpPr>
              <p:nvPr>
                <p:ph idx="1"/>
              </p:nvPr>
            </p:nvSpPr>
            <p:spPr>
              <a:xfrm>
                <a:off x="838200" y="1825624"/>
                <a:ext cx="10515600" cy="5032375"/>
              </a:xfrm>
            </p:spPr>
            <p:txBody>
              <a:bodyPr/>
              <a:lstStyle/>
              <a:p>
                <a:pPr marL="0" indent="0">
                  <a:buNone/>
                </a:pPr>
                <a:r>
                  <a:rPr lang="de-DE" dirty="0"/>
                  <a:t>b) Im folgenden sollen das Zwei-Prozessor-System und die drei Prozesse als Petri-Netz modelliert werden.</a:t>
                </a:r>
              </a:p>
              <a:p>
                <a:pPr marL="0" indent="0">
                  <a:buNone/>
                </a:pPr>
                <a:r>
                  <a:rPr lang="de-DE" dirty="0"/>
                  <a:t>Die Stellen des Petri-Netzes können als Zustände interpretiert werden.</a:t>
                </a:r>
              </a:p>
              <a:p>
                <a:pPr marL="0" indent="0">
                  <a:buNone/>
                </a:pP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𝑆</m:t>
                        </m:r>
                      </m:e>
                      <m:sub>
                        <m:r>
                          <a:rPr lang="de-DE" b="0" i="1" smtClean="0">
                            <a:latin typeface="Cambria Math" panose="02040503050406030204" pitchFamily="18" charset="0"/>
                          </a:rPr>
                          <m:t>0</m:t>
                        </m:r>
                      </m:sub>
                    </m:sSub>
                  </m:oMath>
                </a14:m>
                <a:r>
                  <a:rPr lang="de-DE" dirty="0"/>
                  <a:t> entspricht „Prozessor(en) rechenbereit“</a:t>
                </a:r>
              </a:p>
              <a:p>
                <a:pPr marL="0" indent="0">
                  <a:buNone/>
                </a:pP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𝑆</m:t>
                        </m:r>
                      </m:e>
                      <m:sub>
                        <m:r>
                          <a:rPr lang="de-DE" b="0" i="1" smtClean="0">
                            <a:latin typeface="Cambria Math" panose="02040503050406030204" pitchFamily="18" charset="0"/>
                          </a:rPr>
                          <m:t>1</m:t>
                        </m:r>
                      </m:sub>
                    </m:sSub>
                  </m:oMath>
                </a14:m>
                <a:r>
                  <a:rPr lang="de-DE" dirty="0"/>
                  <a:t> entspricht „</a:t>
                </a:r>
                <a:r>
                  <a:rPr lang="de-DE" b="0" dirty="0"/>
                  <a:t>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1</m:t>
                        </m:r>
                      </m:sub>
                    </m:sSub>
                  </m:oMath>
                </a14:m>
                <a:r>
                  <a:rPr lang="de-DE" dirty="0"/>
                  <a:t>rechnet auf einem/zwei der </a:t>
                </a:r>
                <a:br>
                  <a:rPr lang="de-DE" dirty="0"/>
                </a:br>
                <a:r>
                  <a:rPr lang="de-DE" dirty="0"/>
                  <a:t>Prozessoren“</a:t>
                </a:r>
              </a:p>
              <a:p>
                <a:pPr marL="0" indent="0">
                  <a:buNone/>
                </a:pPr>
                <a:r>
                  <a:rPr lang="de-DE" dirty="0"/>
                  <a:t>…</a:t>
                </a:r>
              </a:p>
              <a:p>
                <a:pPr marL="0" indent="0">
                  <a:buNone/>
                </a:pPr>
                <a:r>
                  <a:rPr lang="de-DE" dirty="0"/>
                  <a:t> </a:t>
                </a:r>
              </a:p>
              <a:p>
                <a:pPr marL="0" indent="0">
                  <a:buNone/>
                </a:pPr>
                <a:endParaRPr lang="de-DE" dirty="0"/>
              </a:p>
            </p:txBody>
          </p:sp>
        </mc:Choice>
        <mc:Fallback xmlns="">
          <p:sp>
            <p:nvSpPr>
              <p:cNvPr id="3" name="Inhaltsplatzhalter 2">
                <a:extLst>
                  <a:ext uri="{FF2B5EF4-FFF2-40B4-BE49-F238E27FC236}">
                    <a16:creationId xmlns:a16="http://schemas.microsoft.com/office/drawing/2014/main" id="{A6FBA1F3-F78E-4F24-84D2-DDA1B2C98BB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39"/>
                </a:stretch>
              </a:blipFill>
            </p:spPr>
            <p:txBody>
              <a:bodyPr/>
              <a:lstStyle/>
              <a:p>
                <a:r>
                  <a:rPr lang="de-DE">
                    <a:noFill/>
                  </a:rPr>
                  <a:t> </a:t>
                </a:r>
              </a:p>
            </p:txBody>
          </p:sp>
        </mc:Fallback>
      </mc:AlternateContent>
      <p:pic>
        <p:nvPicPr>
          <p:cNvPr id="5" name="Grafik 4">
            <a:extLst>
              <a:ext uri="{FF2B5EF4-FFF2-40B4-BE49-F238E27FC236}">
                <a16:creationId xmlns:a16="http://schemas.microsoft.com/office/drawing/2014/main" id="{766FFF8E-4403-46F3-82B2-BA6889975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9347" y="3132858"/>
            <a:ext cx="3491866" cy="3725142"/>
          </a:xfrm>
          <a:prstGeom prst="rect">
            <a:avLst/>
          </a:prstGeom>
        </p:spPr>
      </p:pic>
    </p:spTree>
    <p:extLst>
      <p:ext uri="{BB962C8B-B14F-4D97-AF65-F5344CB8AC3E}">
        <p14:creationId xmlns:p14="http://schemas.microsoft.com/office/powerpoint/2010/main" val="1866911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9D5B2D-D7E5-4DFC-ADAF-3335EA54A973}"/>
              </a:ext>
            </a:extLst>
          </p:cNvPr>
          <p:cNvSpPr>
            <a:spLocks noGrp="1"/>
          </p:cNvSpPr>
          <p:nvPr>
            <p:ph type="title"/>
          </p:nvPr>
        </p:nvSpPr>
        <p:spPr/>
        <p:txBody>
          <a:bodyPr/>
          <a:lstStyle/>
          <a:p>
            <a:r>
              <a:rPr lang="de-DE" dirty="0"/>
              <a:t>Aufgabe 38 T)</a:t>
            </a:r>
          </a:p>
        </p:txBody>
      </p:sp>
      <p:sp>
        <p:nvSpPr>
          <p:cNvPr id="3" name="Inhaltsplatzhalter 2">
            <a:extLst>
              <a:ext uri="{FF2B5EF4-FFF2-40B4-BE49-F238E27FC236}">
                <a16:creationId xmlns:a16="http://schemas.microsoft.com/office/drawing/2014/main" id="{A6FBA1F3-F78E-4F24-84D2-DDA1B2C98BBC}"/>
              </a:ext>
            </a:extLst>
          </p:cNvPr>
          <p:cNvSpPr>
            <a:spLocks noGrp="1"/>
          </p:cNvSpPr>
          <p:nvPr>
            <p:ph idx="1"/>
          </p:nvPr>
        </p:nvSpPr>
        <p:spPr>
          <a:xfrm>
            <a:off x="838200" y="1825624"/>
            <a:ext cx="10515600" cy="5032375"/>
          </a:xfrm>
        </p:spPr>
        <p:txBody>
          <a:bodyPr>
            <a:normAutofit/>
          </a:bodyPr>
          <a:lstStyle/>
          <a:p>
            <a:pPr marL="0" indent="0">
              <a:buNone/>
            </a:pPr>
            <a:r>
              <a:rPr lang="de-DE" dirty="0"/>
              <a:t>b) Erweitern Sie nun das Petri-Netz um eine minimale Anzahl an Marken, Stellen, Transitionen und Kanten (sofern nötig), so dass zu jedem Zeitpunkt entweder genau ein Prozess beide Prozessoren nutzen kann, oder zwei Prozesse je einen Prozessor nutzen können. </a:t>
            </a:r>
          </a:p>
          <a:p>
            <a:pPr marL="0" indent="0">
              <a:buNone/>
            </a:pPr>
            <a:endParaRPr lang="de-DE" dirty="0"/>
          </a:p>
          <a:p>
            <a:pPr marL="0" indent="0">
              <a:buNone/>
            </a:pPr>
            <a:endParaRPr lang="de-DE" dirty="0"/>
          </a:p>
        </p:txBody>
      </p:sp>
      <p:pic>
        <p:nvPicPr>
          <p:cNvPr id="5" name="Grafik 4">
            <a:extLst>
              <a:ext uri="{FF2B5EF4-FFF2-40B4-BE49-F238E27FC236}">
                <a16:creationId xmlns:a16="http://schemas.microsoft.com/office/drawing/2014/main" id="{766FFF8E-4403-46F3-82B2-BA6889975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506753" y="3492057"/>
            <a:ext cx="3178493" cy="3390834"/>
          </a:xfrm>
          <a:prstGeom prst="rect">
            <a:avLst/>
          </a:prstGeom>
        </p:spPr>
      </p:pic>
    </p:spTree>
    <p:extLst>
      <p:ext uri="{BB962C8B-B14F-4D97-AF65-F5344CB8AC3E}">
        <p14:creationId xmlns:p14="http://schemas.microsoft.com/office/powerpoint/2010/main" val="775056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6EDCC-F10D-4E18-8198-B25C973468A7}"/>
              </a:ext>
            </a:extLst>
          </p:cNvPr>
          <p:cNvSpPr>
            <a:spLocks noGrp="1"/>
          </p:cNvSpPr>
          <p:nvPr>
            <p:ph type="title"/>
          </p:nvPr>
        </p:nvSpPr>
        <p:spPr/>
        <p:txBody>
          <a:bodyPr/>
          <a:lstStyle/>
          <a:p>
            <a:r>
              <a:rPr lang="de-DE" dirty="0"/>
              <a:t>Aufgabe 38 T)</a:t>
            </a:r>
          </a:p>
        </p:txBody>
      </p:sp>
      <p:sp>
        <p:nvSpPr>
          <p:cNvPr id="3" name="Inhaltsplatzhalter 2">
            <a:extLst>
              <a:ext uri="{FF2B5EF4-FFF2-40B4-BE49-F238E27FC236}">
                <a16:creationId xmlns:a16="http://schemas.microsoft.com/office/drawing/2014/main" id="{28DF555C-75F5-4BF1-BB2F-80FD90A8481F}"/>
              </a:ext>
            </a:extLst>
          </p:cNvPr>
          <p:cNvSpPr>
            <a:spLocks noGrp="1"/>
          </p:cNvSpPr>
          <p:nvPr>
            <p:ph idx="1"/>
          </p:nvPr>
        </p:nvSpPr>
        <p:spPr/>
        <p:txBody>
          <a:bodyPr/>
          <a:lstStyle/>
          <a:p>
            <a:pPr marL="0" indent="0">
              <a:buNone/>
            </a:pPr>
            <a:r>
              <a:rPr lang="de-DE" dirty="0"/>
              <a:t>c) Geben Sie zu dem erarbeiteten Petri-Netz den Erreichbarkeitsgraphen an.</a:t>
            </a:r>
          </a:p>
        </p:txBody>
      </p:sp>
    </p:spTree>
    <p:extLst>
      <p:ext uri="{BB962C8B-B14F-4D97-AF65-F5344CB8AC3E}">
        <p14:creationId xmlns:p14="http://schemas.microsoft.com/office/powerpoint/2010/main" val="2323096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86EDCC-F10D-4E18-8198-B25C973468A7}"/>
              </a:ext>
            </a:extLst>
          </p:cNvPr>
          <p:cNvSpPr>
            <a:spLocks noGrp="1"/>
          </p:cNvSpPr>
          <p:nvPr>
            <p:ph type="title"/>
          </p:nvPr>
        </p:nvSpPr>
        <p:spPr/>
        <p:txBody>
          <a:bodyPr/>
          <a:lstStyle/>
          <a:p>
            <a:r>
              <a:rPr lang="de-DE" dirty="0"/>
              <a:t>Aufgabe 38 T)</a:t>
            </a:r>
          </a:p>
        </p:txBody>
      </p:sp>
      <p:sp>
        <p:nvSpPr>
          <p:cNvPr id="3" name="Inhaltsplatzhalter 2">
            <a:extLst>
              <a:ext uri="{FF2B5EF4-FFF2-40B4-BE49-F238E27FC236}">
                <a16:creationId xmlns:a16="http://schemas.microsoft.com/office/drawing/2014/main" id="{28DF555C-75F5-4BF1-BB2F-80FD90A8481F}"/>
              </a:ext>
            </a:extLst>
          </p:cNvPr>
          <p:cNvSpPr>
            <a:spLocks noGrp="1"/>
          </p:cNvSpPr>
          <p:nvPr>
            <p:ph idx="1"/>
          </p:nvPr>
        </p:nvSpPr>
        <p:spPr/>
        <p:txBody>
          <a:bodyPr/>
          <a:lstStyle/>
          <a:p>
            <a:pPr marL="0" indent="0">
              <a:buNone/>
            </a:pPr>
            <a:r>
              <a:rPr lang="de-DE" dirty="0"/>
              <a:t>c) Geben Sie zu dem erarbeiteten Petri-Netz den Erreichbarkeitsgraphen an.</a:t>
            </a:r>
          </a:p>
        </p:txBody>
      </p:sp>
      <p:pic>
        <p:nvPicPr>
          <p:cNvPr id="5" name="Grafik 4">
            <a:extLst>
              <a:ext uri="{FF2B5EF4-FFF2-40B4-BE49-F238E27FC236}">
                <a16:creationId xmlns:a16="http://schemas.microsoft.com/office/drawing/2014/main" id="{97072E64-940D-454E-AB5A-87EE06361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45" y="3429000"/>
            <a:ext cx="9242310" cy="2312511"/>
          </a:xfrm>
          <a:prstGeom prst="rect">
            <a:avLst/>
          </a:prstGeom>
        </p:spPr>
      </p:pic>
    </p:spTree>
    <p:extLst>
      <p:ext uri="{BB962C8B-B14F-4D97-AF65-F5344CB8AC3E}">
        <p14:creationId xmlns:p14="http://schemas.microsoft.com/office/powerpoint/2010/main" val="834981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B88C84-DE25-4B0B-AF86-0460AC0A328D}"/>
              </a:ext>
            </a:extLst>
          </p:cNvPr>
          <p:cNvSpPr>
            <a:spLocks noGrp="1"/>
          </p:cNvSpPr>
          <p:nvPr>
            <p:ph type="title"/>
          </p:nvPr>
        </p:nvSpPr>
        <p:spPr/>
        <p:txBody>
          <a:bodyPr/>
          <a:lstStyle/>
          <a:p>
            <a:r>
              <a:rPr lang="de-DE" dirty="0"/>
              <a:t>Aufgabe 38 T)</a:t>
            </a:r>
          </a:p>
        </p:txBody>
      </p:sp>
      <p:sp>
        <p:nvSpPr>
          <p:cNvPr id="3" name="Inhaltsplatzhalter 2">
            <a:extLst>
              <a:ext uri="{FF2B5EF4-FFF2-40B4-BE49-F238E27FC236}">
                <a16:creationId xmlns:a16="http://schemas.microsoft.com/office/drawing/2014/main" id="{5AA4D00C-C72F-4ED4-88B3-D2E07A3B4A8F}"/>
              </a:ext>
            </a:extLst>
          </p:cNvPr>
          <p:cNvSpPr>
            <a:spLocks noGrp="1"/>
          </p:cNvSpPr>
          <p:nvPr>
            <p:ph idx="1"/>
          </p:nvPr>
        </p:nvSpPr>
        <p:spPr/>
        <p:txBody>
          <a:bodyPr/>
          <a:lstStyle/>
          <a:p>
            <a:pPr marL="0" indent="0">
              <a:buNone/>
            </a:pPr>
            <a:r>
              <a:rPr lang="de-DE" dirty="0"/>
              <a:t>d) Ist das System Deadlock-frei, teilweise verklemmt oder verklemmt? Begründen Sie Ihre Antwort mit Hilfe des eben skizzierten Erreichbarkeitsgraphen.</a:t>
            </a:r>
          </a:p>
        </p:txBody>
      </p:sp>
    </p:spTree>
    <p:extLst>
      <p:ext uri="{BB962C8B-B14F-4D97-AF65-F5344CB8AC3E}">
        <p14:creationId xmlns:p14="http://schemas.microsoft.com/office/powerpoint/2010/main" val="108139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B88C84-DE25-4B0B-AF86-0460AC0A328D}"/>
              </a:ext>
            </a:extLst>
          </p:cNvPr>
          <p:cNvSpPr>
            <a:spLocks noGrp="1"/>
          </p:cNvSpPr>
          <p:nvPr>
            <p:ph type="title"/>
          </p:nvPr>
        </p:nvSpPr>
        <p:spPr/>
        <p:txBody>
          <a:bodyPr/>
          <a:lstStyle/>
          <a:p>
            <a:r>
              <a:rPr lang="de-DE" dirty="0"/>
              <a:t>Aufgabe 38 T)</a:t>
            </a:r>
          </a:p>
        </p:txBody>
      </p:sp>
      <p:sp>
        <p:nvSpPr>
          <p:cNvPr id="3" name="Inhaltsplatzhalter 2">
            <a:extLst>
              <a:ext uri="{FF2B5EF4-FFF2-40B4-BE49-F238E27FC236}">
                <a16:creationId xmlns:a16="http://schemas.microsoft.com/office/drawing/2014/main" id="{5AA4D00C-C72F-4ED4-88B3-D2E07A3B4A8F}"/>
              </a:ext>
            </a:extLst>
          </p:cNvPr>
          <p:cNvSpPr>
            <a:spLocks noGrp="1"/>
          </p:cNvSpPr>
          <p:nvPr>
            <p:ph idx="1"/>
          </p:nvPr>
        </p:nvSpPr>
        <p:spPr>
          <a:xfrm>
            <a:off x="838200" y="1805305"/>
            <a:ext cx="10515600" cy="4351338"/>
          </a:xfrm>
        </p:spPr>
        <p:txBody>
          <a:bodyPr/>
          <a:lstStyle/>
          <a:p>
            <a:pPr marL="0" indent="0">
              <a:buNone/>
            </a:pPr>
            <a:r>
              <a:rPr lang="de-DE" dirty="0"/>
              <a:t>d) Ist das System Deadlock-frei, teilweise verklemmt oder verklemmt? Begründen Sie Ihre Antwort mit Hilfe des eben skizzierten Erreichbarkeitsgraphen.</a:t>
            </a:r>
          </a:p>
          <a:p>
            <a:pPr marL="0" indent="0">
              <a:buNone/>
            </a:pPr>
            <a:endParaRPr lang="de-DE" dirty="0"/>
          </a:p>
          <a:p>
            <a:pPr>
              <a:buFont typeface="Wingdings" panose="05000000000000000000" pitchFamily="2" charset="2"/>
              <a:buChar char="Ø"/>
            </a:pPr>
            <a:r>
              <a:rPr lang="de-DE" dirty="0"/>
              <a:t>Das System ist Deadlock-frei. Es handelt sich beim Erreichbarkeitsgraphen um einen zyklischen, stark zusammenhängenden Graphen.</a:t>
            </a:r>
            <a:br>
              <a:rPr lang="de-DE" dirty="0"/>
            </a:br>
            <a:r>
              <a:rPr lang="de-DE" dirty="0"/>
              <a:t>D.h. Von jeder Markierung aus ist jede andere durch Anwenden der Transitionen erreichbar.</a:t>
            </a:r>
          </a:p>
        </p:txBody>
      </p:sp>
    </p:spTree>
    <p:extLst>
      <p:ext uri="{BB962C8B-B14F-4D97-AF65-F5344CB8AC3E}">
        <p14:creationId xmlns:p14="http://schemas.microsoft.com/office/powerpoint/2010/main" val="3524707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9A3A96-A53B-4E9E-A444-8E39501494FF}"/>
              </a:ext>
            </a:extLst>
          </p:cNvPr>
          <p:cNvSpPr>
            <a:spLocks noGrp="1"/>
          </p:cNvSpPr>
          <p:nvPr>
            <p:ph type="title"/>
          </p:nvPr>
        </p:nvSpPr>
        <p:spPr/>
        <p:txBody>
          <a:bodyPr/>
          <a:lstStyle/>
          <a:p>
            <a:r>
              <a:rPr lang="de-DE" dirty="0"/>
              <a:t>Aufgabe 38 T)</a:t>
            </a:r>
          </a:p>
        </p:txBody>
      </p:sp>
      <p:sp>
        <p:nvSpPr>
          <p:cNvPr id="3" name="Inhaltsplatzhalter 2">
            <a:extLst>
              <a:ext uri="{FF2B5EF4-FFF2-40B4-BE49-F238E27FC236}">
                <a16:creationId xmlns:a16="http://schemas.microsoft.com/office/drawing/2014/main" id="{36B655D1-58A2-4B50-B186-0202B0FF621A}"/>
              </a:ext>
            </a:extLst>
          </p:cNvPr>
          <p:cNvSpPr>
            <a:spLocks noGrp="1"/>
          </p:cNvSpPr>
          <p:nvPr>
            <p:ph idx="1"/>
          </p:nvPr>
        </p:nvSpPr>
        <p:spPr/>
        <p:txBody>
          <a:bodyPr/>
          <a:lstStyle/>
          <a:p>
            <a:pPr marL="0" indent="0">
              <a:buNone/>
            </a:pPr>
            <a:r>
              <a:rPr lang="de-DE" dirty="0"/>
              <a:t>e) Nun sollen alle Prozesse so beschränkt werden, dass sie immer nur auf genau einer CPU zur selben Zeit ausgeführt werden können. Dazu muss also sichergestellt werden, dass auf den beiden Prozessoren zu jedem Zeitpunkt nur unterschiedliche Prozesse rechnen können.</a:t>
            </a:r>
          </a:p>
          <a:p>
            <a:pPr marL="0" indent="0">
              <a:buNone/>
            </a:pPr>
            <a:r>
              <a:rPr lang="de-DE" dirty="0"/>
              <a:t>Erweitern Sie das Petri-Netz aus b), sodass die gewünschte Funktionalität gegeben ist. Verzichten Sie dabei aber auf die Verwendung von Kapazitäten.</a:t>
            </a:r>
          </a:p>
          <a:p>
            <a:pPr marL="0" indent="0">
              <a:buNone/>
            </a:pPr>
            <a:endParaRPr lang="de-DE" dirty="0"/>
          </a:p>
          <a:p>
            <a:pPr marL="0" indent="0">
              <a:buNone/>
            </a:pPr>
            <a:r>
              <a:rPr lang="de-DE" dirty="0"/>
              <a:t>f) Geben Sie zu dem erweiterten Petri-Netz den Erreichbarkeitsgraphen an.</a:t>
            </a:r>
          </a:p>
        </p:txBody>
      </p:sp>
    </p:spTree>
    <p:extLst>
      <p:ext uri="{BB962C8B-B14F-4D97-AF65-F5344CB8AC3E}">
        <p14:creationId xmlns:p14="http://schemas.microsoft.com/office/powerpoint/2010/main" val="1922587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64CCD-4E15-4FE0-B009-9523AEDFBFD0}"/>
              </a:ext>
            </a:extLst>
          </p:cNvPr>
          <p:cNvSpPr>
            <a:spLocks noGrp="1"/>
          </p:cNvSpPr>
          <p:nvPr>
            <p:ph type="title"/>
          </p:nvPr>
        </p:nvSpPr>
        <p:spPr/>
        <p:txBody>
          <a:bodyPr/>
          <a:lstStyle/>
          <a:p>
            <a:r>
              <a:rPr lang="de-DE" dirty="0"/>
              <a:t>Aufgabe 38 T) (Teilgraph)</a:t>
            </a:r>
          </a:p>
        </p:txBody>
      </p:sp>
      <p:sp>
        <p:nvSpPr>
          <p:cNvPr id="3" name="Inhaltsplatzhalter 2">
            <a:extLst>
              <a:ext uri="{FF2B5EF4-FFF2-40B4-BE49-F238E27FC236}">
                <a16:creationId xmlns:a16="http://schemas.microsoft.com/office/drawing/2014/main" id="{4B95DA63-204E-418F-87AE-40D272CEB153}"/>
              </a:ext>
            </a:extLst>
          </p:cNvPr>
          <p:cNvSpPr>
            <a:spLocks noGrp="1"/>
          </p:cNvSpPr>
          <p:nvPr>
            <p:ph idx="1"/>
          </p:nvPr>
        </p:nvSpPr>
        <p:spPr>
          <a:xfrm>
            <a:off x="838200" y="1825624"/>
            <a:ext cx="10515600" cy="5032375"/>
          </a:xfrm>
        </p:spPr>
        <p:txBody>
          <a:bodyPr>
            <a:normAutofit lnSpcReduction="10000"/>
          </a:bodyPr>
          <a:lstStyle/>
          <a:p>
            <a:pPr marL="0" indent="0">
              <a:buNone/>
            </a:pPr>
            <a:r>
              <a:rPr lang="de-DE" dirty="0"/>
              <a:t>c)</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f)</a:t>
            </a:r>
          </a:p>
          <a:p>
            <a:pPr marL="0" indent="0">
              <a:buNone/>
            </a:pPr>
            <a:r>
              <a:rPr lang="de-DE" sz="2000" dirty="0"/>
              <a:t>Obacht: Die Markierungen beschränken sich auf die Angabe der relevanten Stellen S1 bis S4, um zu zeigen, dass es sich hier um einen echten Teilgraphen der ersten Variante handelt. </a:t>
            </a:r>
          </a:p>
        </p:txBody>
      </p:sp>
      <p:pic>
        <p:nvPicPr>
          <p:cNvPr id="5" name="Grafik 4">
            <a:extLst>
              <a:ext uri="{FF2B5EF4-FFF2-40B4-BE49-F238E27FC236}">
                <a16:creationId xmlns:a16="http://schemas.microsoft.com/office/drawing/2014/main" id="{A7187A82-46D4-4596-98E9-FDC7CBC56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1" y="3911794"/>
            <a:ext cx="7269479" cy="2096965"/>
          </a:xfrm>
          <a:prstGeom prst="rect">
            <a:avLst/>
          </a:prstGeom>
        </p:spPr>
      </p:pic>
      <p:pic>
        <p:nvPicPr>
          <p:cNvPr id="6" name="Grafik 5">
            <a:extLst>
              <a:ext uri="{FF2B5EF4-FFF2-40B4-BE49-F238E27FC236}">
                <a16:creationId xmlns:a16="http://schemas.microsoft.com/office/drawing/2014/main" id="{63C2D4B0-FF4B-4A93-A3F2-0C55610AA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305" y="1778625"/>
            <a:ext cx="8255895" cy="2065701"/>
          </a:xfrm>
          <a:prstGeom prst="rect">
            <a:avLst/>
          </a:prstGeom>
        </p:spPr>
      </p:pic>
    </p:spTree>
    <p:extLst>
      <p:ext uri="{BB962C8B-B14F-4D97-AF65-F5344CB8AC3E}">
        <p14:creationId xmlns:p14="http://schemas.microsoft.com/office/powerpoint/2010/main" val="14554846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889C63-61A3-4F0C-A5CA-47D61634EDE7}"/>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06BEAE2D-E2E9-49AA-A05D-59A80A70B771}"/>
              </a:ext>
            </a:extLst>
          </p:cNvPr>
          <p:cNvSpPr>
            <a:spLocks noGrp="1"/>
          </p:cNvSpPr>
          <p:nvPr>
            <p:ph idx="1"/>
          </p:nvPr>
        </p:nvSpPr>
        <p:spPr/>
        <p:txBody>
          <a:bodyPr/>
          <a:lstStyle/>
          <a:p>
            <a:pPr marL="0" indent="0">
              <a:buNone/>
            </a:pPr>
            <a:r>
              <a:rPr lang="de-DE" dirty="0"/>
              <a:t>Beim Leser-/Schreiberproblem operieren n Leseprozesse und m Schreibprozesse auf ein und derselben Datei. Um Inkonsistenzen der Dateiinhalte zu vermeiden, müssen die folgenden beiden Bedingungen erfüllt sein:</a:t>
            </a:r>
          </a:p>
          <a:p>
            <a:r>
              <a:rPr lang="de-DE" dirty="0"/>
              <a:t>Mehrere Leseprozesse dürfen zur gleichen Zeit auf die Datei zugreifen</a:t>
            </a:r>
          </a:p>
          <a:p>
            <a:r>
              <a:rPr lang="de-DE" dirty="0"/>
              <a:t>Ein Schreiberprozess darf nur dann auf die Datei zugreifen, wenn gerade kein anderer Leserprozess oder Schreiberprozess auf die Datei zugreift.</a:t>
            </a:r>
          </a:p>
          <a:p>
            <a:endParaRPr lang="de-DE" dirty="0"/>
          </a:p>
        </p:txBody>
      </p:sp>
    </p:spTree>
    <p:extLst>
      <p:ext uri="{BB962C8B-B14F-4D97-AF65-F5344CB8AC3E}">
        <p14:creationId xmlns:p14="http://schemas.microsoft.com/office/powerpoint/2010/main" val="311274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1A83E2-D91F-45AD-A82A-3BBD3672474F}"/>
              </a:ext>
            </a:extLst>
          </p:cNvPr>
          <p:cNvSpPr>
            <a:spLocks noGrp="1"/>
          </p:cNvSpPr>
          <p:nvPr>
            <p:ph type="title"/>
          </p:nvPr>
        </p:nvSpPr>
        <p:spPr/>
        <p:txBody>
          <a:bodyPr/>
          <a:lstStyle/>
          <a:p>
            <a:r>
              <a:rPr lang="de-DE" dirty="0"/>
              <a:t>Aufgabe 35 T) (W)</a:t>
            </a:r>
          </a:p>
        </p:txBody>
      </p:sp>
      <p:pic>
        <p:nvPicPr>
          <p:cNvPr id="5" name="Grafik 4">
            <a:extLst>
              <a:ext uri="{FF2B5EF4-FFF2-40B4-BE49-F238E27FC236}">
                <a16:creationId xmlns:a16="http://schemas.microsoft.com/office/drawing/2014/main" id="{1B55AB23-2DB4-4973-A7FB-147D30C0D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888" y="1619568"/>
            <a:ext cx="9420224" cy="4710112"/>
          </a:xfrm>
          <a:prstGeom prst="rect">
            <a:avLst/>
          </a:prstGeom>
        </p:spPr>
      </p:pic>
    </p:spTree>
    <p:extLst>
      <p:ext uri="{BB962C8B-B14F-4D97-AF65-F5344CB8AC3E}">
        <p14:creationId xmlns:p14="http://schemas.microsoft.com/office/powerpoint/2010/main" val="3464828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CD8EC-96DE-47A7-95A4-C252BEDBE6E7}"/>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587D2CA8-235F-4A12-BBE4-657407D3E3B3}"/>
              </a:ext>
            </a:extLst>
          </p:cNvPr>
          <p:cNvSpPr>
            <a:spLocks noGrp="1"/>
          </p:cNvSpPr>
          <p:nvPr>
            <p:ph idx="1"/>
          </p:nvPr>
        </p:nvSpPr>
        <p:spPr/>
        <p:txBody>
          <a:bodyPr>
            <a:normAutofit/>
          </a:bodyPr>
          <a:lstStyle/>
          <a:p>
            <a:pPr marL="514350" indent="-514350">
              <a:buAutoNum type="alphaLcParenR"/>
            </a:pPr>
            <a:r>
              <a:rPr lang="de-DE" dirty="0"/>
              <a:t>Modellieren Sie das L-/S-Problem als ein Petri-Netz. Gehen Sie dabei von folgender Situation aus:</a:t>
            </a:r>
            <a:br>
              <a:rPr lang="de-DE" dirty="0"/>
            </a:br>
            <a:r>
              <a:rPr lang="de-DE" dirty="0"/>
              <a:t> - Es gibt 3 Leserprozesse und drei Schreiberprozesse (disjunkt).</a:t>
            </a:r>
            <a:br>
              <a:rPr lang="de-DE" dirty="0"/>
            </a:br>
            <a:r>
              <a:rPr lang="de-DE" dirty="0"/>
              <a:t> - Es können maximal zwei Leserprozesse gleichzeitig auf die Datei</a:t>
            </a:r>
            <a:br>
              <a:rPr lang="de-DE" dirty="0"/>
            </a:br>
            <a:r>
              <a:rPr lang="de-DE" dirty="0"/>
              <a:t>    zugreifen.</a:t>
            </a:r>
            <a:br>
              <a:rPr lang="de-DE" dirty="0"/>
            </a:br>
            <a:br>
              <a:rPr lang="de-DE" dirty="0"/>
            </a:br>
            <a:r>
              <a:rPr lang="de-DE" dirty="0"/>
              <a:t>Hinweise:</a:t>
            </a:r>
            <a:br>
              <a:rPr lang="de-DE" dirty="0"/>
            </a:br>
            <a:r>
              <a:rPr lang="de-DE" dirty="0"/>
              <a:t>1)</a:t>
            </a:r>
            <a:br>
              <a:rPr lang="de-DE" dirty="0"/>
            </a:br>
            <a:endParaRPr lang="de-DE" dirty="0"/>
          </a:p>
          <a:p>
            <a:pPr marL="514350" indent="-514350">
              <a:buAutoNum type="alphaLcParenR"/>
            </a:pPr>
            <a:endParaRPr lang="de-DE" dirty="0"/>
          </a:p>
          <a:p>
            <a:pPr marL="514350" indent="-514350">
              <a:buAutoNum type="alphaLcParenR"/>
            </a:pPr>
            <a:endParaRPr lang="de-DE" dirty="0"/>
          </a:p>
        </p:txBody>
      </p:sp>
    </p:spTree>
    <p:extLst>
      <p:ext uri="{BB962C8B-B14F-4D97-AF65-F5344CB8AC3E}">
        <p14:creationId xmlns:p14="http://schemas.microsoft.com/office/powerpoint/2010/main" val="273122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CD8EC-96DE-47A7-95A4-C252BEDBE6E7}"/>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587D2CA8-235F-4A12-BBE4-657407D3E3B3}"/>
              </a:ext>
            </a:extLst>
          </p:cNvPr>
          <p:cNvSpPr>
            <a:spLocks noGrp="1"/>
          </p:cNvSpPr>
          <p:nvPr>
            <p:ph idx="1"/>
          </p:nvPr>
        </p:nvSpPr>
        <p:spPr/>
        <p:txBody>
          <a:bodyPr>
            <a:normAutofit/>
          </a:bodyPr>
          <a:lstStyle/>
          <a:p>
            <a:pPr marL="514350" indent="-514350">
              <a:buAutoNum type="alphaLcParenR"/>
            </a:pPr>
            <a:r>
              <a:rPr lang="de-DE" dirty="0"/>
              <a:t>Modellieren Sie das L-/S-Problem als ein Petri-Netz. Gehen Sie dabei von folgender Situation aus:</a:t>
            </a:r>
            <a:br>
              <a:rPr lang="de-DE" dirty="0"/>
            </a:br>
            <a:r>
              <a:rPr lang="de-DE" dirty="0"/>
              <a:t> - Es gibt 3 Leserprozesse und drei Schreiberprozesse (disjunkt).</a:t>
            </a:r>
            <a:br>
              <a:rPr lang="de-DE" dirty="0"/>
            </a:br>
            <a:r>
              <a:rPr lang="de-DE" dirty="0"/>
              <a:t> - Es können maximal zwei Leserprozesse gleichzeitig auf die Datei</a:t>
            </a:r>
            <a:br>
              <a:rPr lang="de-DE" dirty="0"/>
            </a:br>
            <a:r>
              <a:rPr lang="de-DE" dirty="0"/>
              <a:t>    zugreifen.</a:t>
            </a:r>
            <a:br>
              <a:rPr lang="de-DE" dirty="0"/>
            </a:br>
            <a:br>
              <a:rPr lang="de-DE" dirty="0"/>
            </a:br>
            <a:r>
              <a:rPr lang="de-DE" dirty="0"/>
              <a:t>Hinweise:</a:t>
            </a:r>
            <a:br>
              <a:rPr lang="de-DE" dirty="0"/>
            </a:br>
            <a:r>
              <a:rPr lang="de-DE" dirty="0"/>
              <a:t>1) Prozesse greifen entweder (entsprechend ihrer Funktion) auf die Datei zu, oder warten auf ihren Zugriff.</a:t>
            </a:r>
          </a:p>
          <a:p>
            <a:pPr marL="457200" lvl="1" indent="0">
              <a:buNone/>
            </a:pPr>
            <a:br>
              <a:rPr lang="de-DE" dirty="0"/>
            </a:br>
            <a:endParaRPr lang="de-DE" dirty="0"/>
          </a:p>
          <a:p>
            <a:pPr marL="514350" indent="-514350">
              <a:buAutoNum type="alphaLcParenR"/>
            </a:pPr>
            <a:endParaRPr lang="de-DE" dirty="0"/>
          </a:p>
          <a:p>
            <a:pPr marL="514350" indent="-514350">
              <a:buAutoNum type="alphaLcParenR"/>
            </a:pPr>
            <a:endParaRPr lang="de-DE" dirty="0"/>
          </a:p>
        </p:txBody>
      </p:sp>
    </p:spTree>
    <p:extLst>
      <p:ext uri="{BB962C8B-B14F-4D97-AF65-F5344CB8AC3E}">
        <p14:creationId xmlns:p14="http://schemas.microsoft.com/office/powerpoint/2010/main" val="405965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CD8EC-96DE-47A7-95A4-C252BEDBE6E7}"/>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587D2CA8-235F-4A12-BBE4-657407D3E3B3}"/>
              </a:ext>
            </a:extLst>
          </p:cNvPr>
          <p:cNvSpPr>
            <a:spLocks noGrp="1"/>
          </p:cNvSpPr>
          <p:nvPr>
            <p:ph idx="1"/>
          </p:nvPr>
        </p:nvSpPr>
        <p:spPr/>
        <p:txBody>
          <a:bodyPr>
            <a:normAutofit/>
          </a:bodyPr>
          <a:lstStyle/>
          <a:p>
            <a:pPr marL="514350" indent="-514350">
              <a:buAutoNum type="alphaLcParenR"/>
            </a:pPr>
            <a:r>
              <a:rPr lang="de-DE" dirty="0"/>
              <a:t>Modellieren Sie das L-/S-Problem als ein Petri-Netz. Gehen Sie dabei von folgender Situation aus:</a:t>
            </a:r>
            <a:br>
              <a:rPr lang="de-DE" dirty="0"/>
            </a:br>
            <a:r>
              <a:rPr lang="de-DE" dirty="0"/>
              <a:t> - Es gibt 3 Leserprozesse und drei Schreiberprozesse (disjunkt).</a:t>
            </a:r>
            <a:br>
              <a:rPr lang="de-DE" dirty="0"/>
            </a:br>
            <a:r>
              <a:rPr lang="de-DE" dirty="0"/>
              <a:t> - Es können maximal zwei Leserprozesse gleichzeitig auf die Datei</a:t>
            </a:r>
            <a:br>
              <a:rPr lang="de-DE" dirty="0"/>
            </a:br>
            <a:r>
              <a:rPr lang="de-DE" dirty="0"/>
              <a:t>    zugreifen.</a:t>
            </a:r>
            <a:br>
              <a:rPr lang="de-DE" dirty="0"/>
            </a:br>
            <a:br>
              <a:rPr lang="de-DE" dirty="0"/>
            </a:br>
            <a:r>
              <a:rPr lang="de-DE" dirty="0"/>
              <a:t>Hinweise:</a:t>
            </a:r>
            <a:br>
              <a:rPr lang="de-DE" dirty="0"/>
            </a:br>
            <a:r>
              <a:rPr lang="de-DE" dirty="0"/>
              <a:t>1) Prozesse greifen entweder (entsprechend ihrer Funktion) auf die Datei zu, oder warten auf ihren Zugriff.</a:t>
            </a:r>
          </a:p>
          <a:p>
            <a:pPr lvl="1">
              <a:buFont typeface="Wingdings" panose="05000000000000000000" pitchFamily="2" charset="2"/>
              <a:buChar char="Ø"/>
            </a:pPr>
            <a:r>
              <a:rPr lang="de-DE" dirty="0"/>
              <a:t> Welche Zustände müssen wir modellieren?</a:t>
            </a:r>
            <a:br>
              <a:rPr lang="de-DE" dirty="0"/>
            </a:br>
            <a:endParaRPr lang="de-DE" dirty="0"/>
          </a:p>
          <a:p>
            <a:pPr marL="514350" indent="-514350">
              <a:buAutoNum type="alphaLcParenR"/>
            </a:pPr>
            <a:endParaRPr lang="de-DE" dirty="0"/>
          </a:p>
          <a:p>
            <a:pPr marL="514350" indent="-514350">
              <a:buAutoNum type="alphaLcParenR"/>
            </a:pPr>
            <a:endParaRPr lang="de-DE" dirty="0"/>
          </a:p>
        </p:txBody>
      </p:sp>
    </p:spTree>
    <p:extLst>
      <p:ext uri="{BB962C8B-B14F-4D97-AF65-F5344CB8AC3E}">
        <p14:creationId xmlns:p14="http://schemas.microsoft.com/office/powerpoint/2010/main" val="2101568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CD8EC-96DE-47A7-95A4-C252BEDBE6E7}"/>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587D2CA8-235F-4A12-BBE4-657407D3E3B3}"/>
              </a:ext>
            </a:extLst>
          </p:cNvPr>
          <p:cNvSpPr>
            <a:spLocks noGrp="1"/>
          </p:cNvSpPr>
          <p:nvPr>
            <p:ph idx="1"/>
          </p:nvPr>
        </p:nvSpPr>
        <p:spPr/>
        <p:txBody>
          <a:bodyPr>
            <a:normAutofit/>
          </a:bodyPr>
          <a:lstStyle/>
          <a:p>
            <a:pPr marL="514350" indent="-514350">
              <a:buAutoNum type="alphaLcParenR"/>
            </a:pPr>
            <a:r>
              <a:rPr lang="de-DE" dirty="0"/>
              <a:t>Modellieren Sie das L-/S-Problem als ein Petri-Netz. Gehen Sie dabei von folgender Situation aus:</a:t>
            </a:r>
            <a:br>
              <a:rPr lang="de-DE" dirty="0"/>
            </a:br>
            <a:r>
              <a:rPr lang="de-DE" dirty="0"/>
              <a:t> - Es gibt 3 Leserprozesse und drei Schreiberprozesse (disjunkt).</a:t>
            </a:r>
            <a:br>
              <a:rPr lang="de-DE" dirty="0"/>
            </a:br>
            <a:r>
              <a:rPr lang="de-DE" dirty="0"/>
              <a:t> - Es können maximal zwei Leserprozesse gleichzeitig auf die Datei</a:t>
            </a:r>
            <a:br>
              <a:rPr lang="de-DE" dirty="0"/>
            </a:br>
            <a:r>
              <a:rPr lang="de-DE" dirty="0"/>
              <a:t>    zugreifen.</a:t>
            </a:r>
            <a:br>
              <a:rPr lang="de-DE" dirty="0"/>
            </a:br>
            <a:br>
              <a:rPr lang="de-DE" dirty="0"/>
            </a:br>
            <a:r>
              <a:rPr lang="de-DE" dirty="0"/>
              <a:t>Hinweise:</a:t>
            </a:r>
            <a:br>
              <a:rPr lang="de-DE" dirty="0"/>
            </a:br>
            <a:r>
              <a:rPr lang="de-DE" dirty="0"/>
              <a:t>2) Modellieren Sie die Prozesse als Marken.</a:t>
            </a:r>
          </a:p>
          <a:p>
            <a:pPr marL="457200" lvl="1" indent="0">
              <a:buNone/>
            </a:pPr>
            <a:br>
              <a:rPr lang="de-DE" dirty="0"/>
            </a:br>
            <a:endParaRPr lang="de-DE" dirty="0"/>
          </a:p>
          <a:p>
            <a:pPr marL="514350" indent="-514350">
              <a:buAutoNum type="alphaLcParenR"/>
            </a:pPr>
            <a:endParaRPr lang="de-DE" dirty="0"/>
          </a:p>
          <a:p>
            <a:pPr marL="514350" indent="-514350">
              <a:buAutoNum type="alphaLcParenR"/>
            </a:pPr>
            <a:endParaRPr lang="de-DE" dirty="0"/>
          </a:p>
        </p:txBody>
      </p:sp>
    </p:spTree>
    <p:extLst>
      <p:ext uri="{BB962C8B-B14F-4D97-AF65-F5344CB8AC3E}">
        <p14:creationId xmlns:p14="http://schemas.microsoft.com/office/powerpoint/2010/main" val="4052597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CD8EC-96DE-47A7-95A4-C252BEDBE6E7}"/>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587D2CA8-235F-4A12-BBE4-657407D3E3B3}"/>
              </a:ext>
            </a:extLst>
          </p:cNvPr>
          <p:cNvSpPr>
            <a:spLocks noGrp="1"/>
          </p:cNvSpPr>
          <p:nvPr>
            <p:ph idx="1"/>
          </p:nvPr>
        </p:nvSpPr>
        <p:spPr/>
        <p:txBody>
          <a:bodyPr>
            <a:normAutofit/>
          </a:bodyPr>
          <a:lstStyle/>
          <a:p>
            <a:pPr marL="514350" indent="-514350">
              <a:buAutoNum type="alphaLcParenR"/>
            </a:pPr>
            <a:r>
              <a:rPr lang="de-DE" dirty="0"/>
              <a:t>Modellieren Sie das L-/S-Problem als ein Petri-Netz. Gehen Sie dabei von folgender Situation aus:</a:t>
            </a:r>
            <a:br>
              <a:rPr lang="de-DE" dirty="0"/>
            </a:br>
            <a:r>
              <a:rPr lang="de-DE" dirty="0"/>
              <a:t> - Es gibt 3 Leserprozesse und drei Schreiberprozesse (disjunkt).</a:t>
            </a:r>
            <a:br>
              <a:rPr lang="de-DE" dirty="0"/>
            </a:br>
            <a:r>
              <a:rPr lang="de-DE" dirty="0"/>
              <a:t> - Es können maximal zwei Leserprozesse gleichzeitig auf die Datei</a:t>
            </a:r>
            <a:br>
              <a:rPr lang="de-DE" dirty="0"/>
            </a:br>
            <a:r>
              <a:rPr lang="de-DE" dirty="0"/>
              <a:t>    zugreifen.</a:t>
            </a:r>
            <a:br>
              <a:rPr lang="de-DE" dirty="0"/>
            </a:br>
            <a:br>
              <a:rPr lang="de-DE" dirty="0"/>
            </a:br>
            <a:r>
              <a:rPr lang="de-DE" dirty="0"/>
              <a:t>Hinweise:</a:t>
            </a:r>
            <a:br>
              <a:rPr lang="de-DE" dirty="0"/>
            </a:br>
            <a:r>
              <a:rPr lang="de-DE" dirty="0"/>
              <a:t>3) Zählen Sie unter Verwendung einer separaten Stelle mit, wie viele Leser- bzw. Schreiberprozesse noch Zugriff erhalten dürfen.</a:t>
            </a:r>
          </a:p>
          <a:p>
            <a:pPr marL="457200" lvl="1" indent="0">
              <a:buNone/>
            </a:pPr>
            <a:br>
              <a:rPr lang="de-DE" dirty="0"/>
            </a:br>
            <a:endParaRPr lang="de-DE" dirty="0"/>
          </a:p>
          <a:p>
            <a:pPr marL="514350" indent="-514350">
              <a:buAutoNum type="alphaLcParenR"/>
            </a:pPr>
            <a:endParaRPr lang="de-DE" dirty="0"/>
          </a:p>
          <a:p>
            <a:pPr marL="514350" indent="-514350">
              <a:buAutoNum type="alphaLcParenR"/>
            </a:pPr>
            <a:endParaRPr lang="de-DE" dirty="0"/>
          </a:p>
        </p:txBody>
      </p:sp>
    </p:spTree>
    <p:extLst>
      <p:ext uri="{BB962C8B-B14F-4D97-AF65-F5344CB8AC3E}">
        <p14:creationId xmlns:p14="http://schemas.microsoft.com/office/powerpoint/2010/main" val="795937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CD8EC-96DE-47A7-95A4-C252BEDBE6E7}"/>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587D2CA8-235F-4A12-BBE4-657407D3E3B3}"/>
              </a:ext>
            </a:extLst>
          </p:cNvPr>
          <p:cNvSpPr>
            <a:spLocks noGrp="1"/>
          </p:cNvSpPr>
          <p:nvPr>
            <p:ph idx="1"/>
          </p:nvPr>
        </p:nvSpPr>
        <p:spPr/>
        <p:txBody>
          <a:bodyPr>
            <a:normAutofit/>
          </a:bodyPr>
          <a:lstStyle/>
          <a:p>
            <a:pPr marL="514350" indent="-514350">
              <a:buAutoNum type="alphaLcParenR"/>
            </a:pPr>
            <a:r>
              <a:rPr lang="de-DE" dirty="0"/>
              <a:t>Modellieren Sie das L-/S-Problem als ein Petri-Netz. Gehen Sie dabei von folgender Situation aus:</a:t>
            </a:r>
            <a:br>
              <a:rPr lang="de-DE" dirty="0"/>
            </a:br>
            <a:r>
              <a:rPr lang="de-DE" dirty="0"/>
              <a:t> - Es gibt 3 Leserprozesse und drei Schreiberprozesse (disjunkt).</a:t>
            </a:r>
            <a:br>
              <a:rPr lang="de-DE" dirty="0"/>
            </a:br>
            <a:r>
              <a:rPr lang="de-DE" dirty="0"/>
              <a:t> - Es können maximal zwei Leserprozesse gleichzeitig auf die Datei</a:t>
            </a:r>
            <a:br>
              <a:rPr lang="de-DE" dirty="0"/>
            </a:br>
            <a:r>
              <a:rPr lang="de-DE" dirty="0"/>
              <a:t>    zugreifen.</a:t>
            </a:r>
            <a:br>
              <a:rPr lang="de-DE" dirty="0"/>
            </a:br>
            <a:br>
              <a:rPr lang="de-DE" dirty="0"/>
            </a:br>
            <a:r>
              <a:rPr lang="de-DE" dirty="0"/>
              <a:t>Hinweise:</a:t>
            </a:r>
            <a:br>
              <a:rPr lang="de-DE" dirty="0"/>
            </a:br>
            <a:r>
              <a:rPr lang="de-DE" dirty="0"/>
              <a:t>3) Zählen Sie unter Verwendung einer separaten Stelle mit, wie viele Leser- bzw. Schreiberprozesse noch Zugriff erhalten dürfen.</a:t>
            </a:r>
          </a:p>
          <a:p>
            <a:pPr lvl="1">
              <a:buFont typeface="Wingdings" panose="05000000000000000000" pitchFamily="2" charset="2"/>
              <a:buChar char="Ø"/>
            </a:pPr>
            <a:r>
              <a:rPr lang="de-DE" dirty="0"/>
              <a:t> Verwenden Sie an geeigneter Stelle unterschiedliche Kantengewichte.</a:t>
            </a:r>
            <a:br>
              <a:rPr lang="de-DE" dirty="0"/>
            </a:br>
            <a:endParaRPr lang="de-DE" dirty="0"/>
          </a:p>
          <a:p>
            <a:pPr marL="514350" indent="-514350">
              <a:buAutoNum type="alphaLcParenR"/>
            </a:pPr>
            <a:endParaRPr lang="de-DE" dirty="0"/>
          </a:p>
          <a:p>
            <a:pPr marL="514350" indent="-514350">
              <a:buAutoNum type="alphaLcParenR"/>
            </a:pPr>
            <a:endParaRPr lang="de-DE" dirty="0"/>
          </a:p>
        </p:txBody>
      </p:sp>
    </p:spTree>
    <p:extLst>
      <p:ext uri="{BB962C8B-B14F-4D97-AF65-F5344CB8AC3E}">
        <p14:creationId xmlns:p14="http://schemas.microsoft.com/office/powerpoint/2010/main" val="3177153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800979-44D4-40EE-AB1B-5B8A1D06C331}"/>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3EA9DCA6-9686-401B-B434-BCDCCC404848}"/>
              </a:ext>
            </a:extLst>
          </p:cNvPr>
          <p:cNvSpPr>
            <a:spLocks noGrp="1"/>
          </p:cNvSpPr>
          <p:nvPr>
            <p:ph idx="1"/>
          </p:nvPr>
        </p:nvSpPr>
        <p:spPr/>
        <p:txBody>
          <a:bodyPr/>
          <a:lstStyle/>
          <a:p>
            <a:pPr marL="0" indent="0">
              <a:buNone/>
            </a:pPr>
            <a:r>
              <a:rPr lang="de-DE" dirty="0"/>
              <a:t>b) Skizzieren Sie den Erreichbarkeitsgraphen für das Petri-Netz aus a).</a:t>
            </a:r>
          </a:p>
        </p:txBody>
      </p:sp>
    </p:spTree>
    <p:extLst>
      <p:ext uri="{BB962C8B-B14F-4D97-AF65-F5344CB8AC3E}">
        <p14:creationId xmlns:p14="http://schemas.microsoft.com/office/powerpoint/2010/main" val="4116232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800979-44D4-40EE-AB1B-5B8A1D06C331}"/>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3EA9DCA6-9686-401B-B434-BCDCCC404848}"/>
              </a:ext>
            </a:extLst>
          </p:cNvPr>
          <p:cNvSpPr>
            <a:spLocks noGrp="1"/>
          </p:cNvSpPr>
          <p:nvPr>
            <p:ph idx="1"/>
          </p:nvPr>
        </p:nvSpPr>
        <p:spPr/>
        <p:txBody>
          <a:bodyPr/>
          <a:lstStyle/>
          <a:p>
            <a:pPr marL="0" indent="0">
              <a:buNone/>
            </a:pPr>
            <a:r>
              <a:rPr lang="de-DE" dirty="0"/>
              <a:t>b) Skizzieren Sie den Erreichbarkeitsgraphen für das Petri-Netz aus a).</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c) Handelt es sich bei Ihrer Modellierung aus Aufgabe a) um ein </a:t>
            </a:r>
            <a:r>
              <a:rPr lang="de-DE" i="1" dirty="0"/>
              <a:t>faires</a:t>
            </a:r>
            <a:r>
              <a:rPr lang="de-DE" dirty="0"/>
              <a:t> Petri-Netz?</a:t>
            </a:r>
          </a:p>
        </p:txBody>
      </p:sp>
      <p:pic>
        <p:nvPicPr>
          <p:cNvPr id="5" name="Grafik 4">
            <a:extLst>
              <a:ext uri="{FF2B5EF4-FFF2-40B4-BE49-F238E27FC236}">
                <a16:creationId xmlns:a16="http://schemas.microsoft.com/office/drawing/2014/main" id="{5F882BED-F411-4226-8163-E69829F85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5" y="2352040"/>
            <a:ext cx="6089650" cy="1930400"/>
          </a:xfrm>
          <a:prstGeom prst="rect">
            <a:avLst/>
          </a:prstGeom>
        </p:spPr>
      </p:pic>
    </p:spTree>
    <p:extLst>
      <p:ext uri="{BB962C8B-B14F-4D97-AF65-F5344CB8AC3E}">
        <p14:creationId xmlns:p14="http://schemas.microsoft.com/office/powerpoint/2010/main" val="568529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800979-44D4-40EE-AB1B-5B8A1D06C331}"/>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3EA9DCA6-9686-401B-B434-BCDCCC404848}"/>
              </a:ext>
            </a:extLst>
          </p:cNvPr>
          <p:cNvSpPr>
            <a:spLocks noGrp="1"/>
          </p:cNvSpPr>
          <p:nvPr>
            <p:ph idx="1"/>
          </p:nvPr>
        </p:nvSpPr>
        <p:spPr/>
        <p:txBody>
          <a:bodyPr/>
          <a:lstStyle/>
          <a:p>
            <a:pPr marL="0" indent="0">
              <a:buNone/>
            </a:pPr>
            <a:r>
              <a:rPr lang="de-DE" dirty="0"/>
              <a:t>b) Skizzieren Sie den Erreichbarkeitsgraphen für das Petri-Netz aus a).</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c) Handelt es sich bei Ihrer Modellierung aus Aufgabe a) um ein </a:t>
            </a:r>
            <a:r>
              <a:rPr lang="de-DE" i="1" dirty="0"/>
              <a:t>faires</a:t>
            </a:r>
            <a:r>
              <a:rPr lang="de-DE" dirty="0"/>
              <a:t> Petri-Netz?</a:t>
            </a:r>
          </a:p>
          <a:p>
            <a:pPr>
              <a:buFont typeface="Wingdings" panose="05000000000000000000" pitchFamily="2" charset="2"/>
              <a:buChar char="Ø"/>
            </a:pPr>
            <a:r>
              <a:rPr lang="de-DE" dirty="0"/>
              <a:t>Ein Petri-Netz heißt </a:t>
            </a:r>
            <a:r>
              <a:rPr lang="de-DE" i="1" dirty="0"/>
              <a:t>fair, </a:t>
            </a:r>
            <a:r>
              <a:rPr lang="de-DE" dirty="0"/>
              <a:t>wenn in </a:t>
            </a:r>
            <a:r>
              <a:rPr lang="de-DE" b="1" dirty="0"/>
              <a:t>jedem</a:t>
            </a:r>
            <a:r>
              <a:rPr lang="de-DE" dirty="0"/>
              <a:t> unendlichen Durchlauf alle Transitionen unendlich oft geschaltet werden.</a:t>
            </a:r>
          </a:p>
        </p:txBody>
      </p:sp>
      <p:pic>
        <p:nvPicPr>
          <p:cNvPr id="5" name="Grafik 4">
            <a:extLst>
              <a:ext uri="{FF2B5EF4-FFF2-40B4-BE49-F238E27FC236}">
                <a16:creationId xmlns:a16="http://schemas.microsoft.com/office/drawing/2014/main" id="{5F882BED-F411-4226-8163-E69829F85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5" y="2352040"/>
            <a:ext cx="6089650" cy="1930400"/>
          </a:xfrm>
          <a:prstGeom prst="rect">
            <a:avLst/>
          </a:prstGeom>
        </p:spPr>
      </p:pic>
    </p:spTree>
    <p:extLst>
      <p:ext uri="{BB962C8B-B14F-4D97-AF65-F5344CB8AC3E}">
        <p14:creationId xmlns:p14="http://schemas.microsoft.com/office/powerpoint/2010/main" val="451454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800979-44D4-40EE-AB1B-5B8A1D06C331}"/>
              </a:ext>
            </a:extLst>
          </p:cNvPr>
          <p:cNvSpPr>
            <a:spLocks noGrp="1"/>
          </p:cNvSpPr>
          <p:nvPr>
            <p:ph type="title"/>
          </p:nvPr>
        </p:nvSpPr>
        <p:spPr/>
        <p:txBody>
          <a:bodyPr/>
          <a:lstStyle/>
          <a:p>
            <a:r>
              <a:rPr lang="de-DE" dirty="0"/>
              <a:t>Aufgabe 39 T)</a:t>
            </a:r>
          </a:p>
        </p:txBody>
      </p:sp>
      <p:sp>
        <p:nvSpPr>
          <p:cNvPr id="3" name="Inhaltsplatzhalter 2">
            <a:extLst>
              <a:ext uri="{FF2B5EF4-FFF2-40B4-BE49-F238E27FC236}">
                <a16:creationId xmlns:a16="http://schemas.microsoft.com/office/drawing/2014/main" id="{3EA9DCA6-9686-401B-B434-BCDCCC404848}"/>
              </a:ext>
            </a:extLst>
          </p:cNvPr>
          <p:cNvSpPr>
            <a:spLocks noGrp="1"/>
          </p:cNvSpPr>
          <p:nvPr>
            <p:ph idx="1"/>
          </p:nvPr>
        </p:nvSpPr>
        <p:spPr>
          <a:xfrm>
            <a:off x="838200" y="1825624"/>
            <a:ext cx="10515600" cy="5144135"/>
          </a:xfrm>
        </p:spPr>
        <p:txBody>
          <a:bodyPr>
            <a:normAutofit/>
          </a:bodyPr>
          <a:lstStyle/>
          <a:p>
            <a:pPr marL="0" indent="0">
              <a:buNone/>
            </a:pPr>
            <a:r>
              <a:rPr lang="de-DE" dirty="0"/>
              <a:t>b) Skizzieren Sie den Erreichbarkeitsgraphen für das Petri-Netz aus a).</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c) Handelt es sich bei Ihrer Modellierung aus Aufgabe a) um ein </a:t>
            </a:r>
            <a:r>
              <a:rPr lang="de-DE" i="1" dirty="0"/>
              <a:t>faires</a:t>
            </a:r>
            <a:r>
              <a:rPr lang="de-DE" dirty="0"/>
              <a:t> Petri-Netz?</a:t>
            </a:r>
          </a:p>
          <a:p>
            <a:pPr>
              <a:buFont typeface="Wingdings" panose="05000000000000000000" pitchFamily="2" charset="2"/>
              <a:buChar char="Ø"/>
            </a:pPr>
            <a:r>
              <a:rPr lang="de-DE" dirty="0"/>
              <a:t>Ein Petri-Netz heißt </a:t>
            </a:r>
            <a:r>
              <a:rPr lang="de-DE" i="1" dirty="0"/>
              <a:t>fair, </a:t>
            </a:r>
            <a:r>
              <a:rPr lang="de-DE" dirty="0"/>
              <a:t>wenn in </a:t>
            </a:r>
            <a:r>
              <a:rPr lang="de-DE" b="1" dirty="0"/>
              <a:t>jedem</a:t>
            </a:r>
            <a:r>
              <a:rPr lang="de-DE" dirty="0"/>
              <a:t> unendlichen Durchlauf alle Transitionen unendlich oft geschaltet werden.</a:t>
            </a:r>
          </a:p>
          <a:p>
            <a:pPr lvl="1">
              <a:buFont typeface="Wingdings" panose="05000000000000000000" pitchFamily="2" charset="2"/>
              <a:buChar char="Ø"/>
            </a:pPr>
            <a:r>
              <a:rPr lang="de-DE" dirty="0"/>
              <a:t>Nein! Unendlicher Durchlauf: lesen -&gt; lesen beenden -&gt; lesen -&gt; …</a:t>
            </a:r>
          </a:p>
          <a:p>
            <a:pPr marL="457200" lvl="1" indent="0">
              <a:buNone/>
            </a:pPr>
            <a:r>
              <a:rPr lang="de-DE" dirty="0"/>
              <a:t>    Schreiben wird dabei nicht geschalten, also insbesondere nicht unendlich oft. </a:t>
            </a:r>
          </a:p>
        </p:txBody>
      </p:sp>
      <p:pic>
        <p:nvPicPr>
          <p:cNvPr id="5" name="Grafik 4">
            <a:extLst>
              <a:ext uri="{FF2B5EF4-FFF2-40B4-BE49-F238E27FC236}">
                <a16:creationId xmlns:a16="http://schemas.microsoft.com/office/drawing/2014/main" id="{5F882BED-F411-4226-8163-E69829F85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5" y="2352040"/>
            <a:ext cx="6089650" cy="1930400"/>
          </a:xfrm>
          <a:prstGeom prst="rect">
            <a:avLst/>
          </a:prstGeom>
        </p:spPr>
      </p:pic>
      <p:sp>
        <p:nvSpPr>
          <p:cNvPr id="4" name="Textfeld 3">
            <a:extLst>
              <a:ext uri="{FF2B5EF4-FFF2-40B4-BE49-F238E27FC236}">
                <a16:creationId xmlns:a16="http://schemas.microsoft.com/office/drawing/2014/main" id="{2A639CE9-9CA2-48BC-A306-0741054C2BDD}"/>
              </a:ext>
            </a:extLst>
          </p:cNvPr>
          <p:cNvSpPr txBox="1"/>
          <p:nvPr/>
        </p:nvSpPr>
        <p:spPr>
          <a:xfrm>
            <a:off x="426720" y="6092765"/>
            <a:ext cx="1137920" cy="400110"/>
          </a:xfrm>
          <a:prstGeom prst="rect">
            <a:avLst/>
          </a:prstGeom>
          <a:noFill/>
        </p:spPr>
        <p:txBody>
          <a:bodyPr wrap="square" rtlCol="0">
            <a:spAutoFit/>
          </a:bodyPr>
          <a:lstStyle/>
          <a:p>
            <a:r>
              <a:rPr lang="de-DE" sz="2000" dirty="0"/>
              <a:t>Antwort</a:t>
            </a:r>
          </a:p>
        </p:txBody>
      </p:sp>
    </p:spTree>
    <p:extLst>
      <p:ext uri="{BB962C8B-B14F-4D97-AF65-F5344CB8AC3E}">
        <p14:creationId xmlns:p14="http://schemas.microsoft.com/office/powerpoint/2010/main" val="165382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40FC37-0F71-4DD6-A35A-A973957DC2FF}"/>
              </a:ext>
            </a:extLst>
          </p:cNvPr>
          <p:cNvSpPr>
            <a:spLocks noGrp="1"/>
          </p:cNvSpPr>
          <p:nvPr>
            <p:ph type="title"/>
          </p:nvPr>
        </p:nvSpPr>
        <p:spPr/>
        <p:txBody>
          <a:bodyPr/>
          <a:lstStyle/>
          <a:p>
            <a:r>
              <a:rPr lang="de-DE" dirty="0"/>
              <a:t>Aufgabe 35 T) (W)</a:t>
            </a:r>
          </a:p>
        </p:txBody>
      </p:sp>
      <p:sp>
        <p:nvSpPr>
          <p:cNvPr id="3" name="Inhaltsplatzhalter 2">
            <a:extLst>
              <a:ext uri="{FF2B5EF4-FFF2-40B4-BE49-F238E27FC236}">
                <a16:creationId xmlns:a16="http://schemas.microsoft.com/office/drawing/2014/main" id="{030EAA55-577D-47F7-89E6-22D665D3AE22}"/>
              </a:ext>
            </a:extLst>
          </p:cNvPr>
          <p:cNvSpPr>
            <a:spLocks noGrp="1"/>
          </p:cNvSpPr>
          <p:nvPr>
            <p:ph idx="1"/>
          </p:nvPr>
        </p:nvSpPr>
        <p:spPr/>
        <p:txBody>
          <a:bodyPr/>
          <a:lstStyle/>
          <a:p>
            <a:pPr marL="0" indent="0">
              <a:buNone/>
            </a:pPr>
            <a:r>
              <a:rPr lang="de-DE" dirty="0"/>
              <a:t>c) Geben Sie nun einen repräsentativen Ausschnitt des Erreichbarkeitsgraphen des Petri-Netzes an, der veranschaulicht, dass hier ein Deadlock vorliegt.</a:t>
            </a:r>
          </a:p>
          <a:p>
            <a:pPr marL="0" indent="0">
              <a:buNone/>
            </a:pPr>
            <a:r>
              <a:rPr lang="de-DE" dirty="0"/>
              <a:t>Der Ausschnitt des Graphen soll mindestens zwei Pfade enthalten, die zu einem Deadlock führen.</a:t>
            </a:r>
          </a:p>
        </p:txBody>
      </p:sp>
    </p:spTree>
    <p:extLst>
      <p:ext uri="{BB962C8B-B14F-4D97-AF65-F5344CB8AC3E}">
        <p14:creationId xmlns:p14="http://schemas.microsoft.com/office/powerpoint/2010/main" val="348424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8A4BED-FD8C-485A-A779-49944DBCA9C0}"/>
              </a:ext>
            </a:extLst>
          </p:cNvPr>
          <p:cNvSpPr>
            <a:spLocks noGrp="1"/>
          </p:cNvSpPr>
          <p:nvPr>
            <p:ph type="title"/>
          </p:nvPr>
        </p:nvSpPr>
        <p:spPr/>
        <p:txBody>
          <a:bodyPr/>
          <a:lstStyle/>
          <a:p>
            <a:r>
              <a:rPr lang="de-DE" dirty="0"/>
              <a:t>Aufgabe 35 T) (W)</a:t>
            </a:r>
          </a:p>
        </p:txBody>
      </p:sp>
      <p:pic>
        <p:nvPicPr>
          <p:cNvPr id="4" name="Inhaltsplatzhalter 3">
            <a:extLst>
              <a:ext uri="{FF2B5EF4-FFF2-40B4-BE49-F238E27FC236}">
                <a16:creationId xmlns:a16="http://schemas.microsoft.com/office/drawing/2014/main" id="{B65412E8-D8C8-4EE9-8322-C9EE02E862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482" y="2262837"/>
            <a:ext cx="8789036" cy="4595163"/>
          </a:xfrm>
          <a:prstGeom prst="rect">
            <a:avLst/>
          </a:prstGeom>
        </p:spPr>
      </p:pic>
      <p:sp>
        <p:nvSpPr>
          <p:cNvPr id="7" name="Inhaltsplatzhalter 2">
            <a:extLst>
              <a:ext uri="{FF2B5EF4-FFF2-40B4-BE49-F238E27FC236}">
                <a16:creationId xmlns:a16="http://schemas.microsoft.com/office/drawing/2014/main" id="{B731250A-D7B1-4C21-B1F9-ECAF7C456CC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M = (</a:t>
            </a:r>
            <a:r>
              <a:rPr lang="de-DE" dirty="0" err="1"/>
              <a:t>Koch_h</a:t>
            </a:r>
            <a:r>
              <a:rPr lang="de-DE" dirty="0"/>
              <a:t>, </a:t>
            </a:r>
            <a:r>
              <a:rPr lang="de-DE" dirty="0" err="1"/>
              <a:t>Koch_s</a:t>
            </a:r>
            <a:r>
              <a:rPr lang="de-DE" dirty="0"/>
              <a:t>, Mus, </a:t>
            </a:r>
            <a:r>
              <a:rPr lang="de-DE" dirty="0" err="1"/>
              <a:t>Äpel</a:t>
            </a:r>
            <a:r>
              <a:rPr lang="de-DE" dirty="0"/>
              <a:t>, Arb1_h, Arb1_s, Arb2_h, Arb2_s) </a:t>
            </a:r>
          </a:p>
        </p:txBody>
      </p:sp>
    </p:spTree>
    <p:extLst>
      <p:ext uri="{BB962C8B-B14F-4D97-AF65-F5344CB8AC3E}">
        <p14:creationId xmlns:p14="http://schemas.microsoft.com/office/powerpoint/2010/main" val="320532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40FC37-0F71-4DD6-A35A-A973957DC2FF}"/>
              </a:ext>
            </a:extLst>
          </p:cNvPr>
          <p:cNvSpPr>
            <a:spLocks noGrp="1"/>
          </p:cNvSpPr>
          <p:nvPr>
            <p:ph type="title"/>
          </p:nvPr>
        </p:nvSpPr>
        <p:spPr/>
        <p:txBody>
          <a:bodyPr/>
          <a:lstStyle/>
          <a:p>
            <a:r>
              <a:rPr lang="de-DE" dirty="0"/>
              <a:t>Aufgabe 35 T) (W)</a:t>
            </a:r>
          </a:p>
        </p:txBody>
      </p:sp>
      <p:sp>
        <p:nvSpPr>
          <p:cNvPr id="3" name="Inhaltsplatzhalter 2">
            <a:extLst>
              <a:ext uri="{FF2B5EF4-FFF2-40B4-BE49-F238E27FC236}">
                <a16:creationId xmlns:a16="http://schemas.microsoft.com/office/drawing/2014/main" id="{030EAA55-577D-47F7-89E6-22D665D3AE22}"/>
              </a:ext>
            </a:extLst>
          </p:cNvPr>
          <p:cNvSpPr>
            <a:spLocks noGrp="1"/>
          </p:cNvSpPr>
          <p:nvPr>
            <p:ph idx="1"/>
          </p:nvPr>
        </p:nvSpPr>
        <p:spPr/>
        <p:txBody>
          <a:bodyPr/>
          <a:lstStyle/>
          <a:p>
            <a:pPr marL="0" indent="0">
              <a:buNone/>
            </a:pPr>
            <a:r>
              <a:rPr lang="de-DE" dirty="0"/>
              <a:t>e) Geben Sie zwei mögliche Änderungen des Apfelplantagen-Beispiels an, so dass der Ablauf möglicherweise </a:t>
            </a:r>
            <a:r>
              <a:rPr lang="de-DE" dirty="0" err="1"/>
              <a:t>deadlockfrei</a:t>
            </a:r>
            <a:r>
              <a:rPr lang="de-DE" dirty="0"/>
              <a:t> läuft.</a:t>
            </a:r>
          </a:p>
          <a:p>
            <a:pPr marL="0" indent="0">
              <a:buNone/>
            </a:pPr>
            <a:endParaRPr lang="de-DE" dirty="0"/>
          </a:p>
        </p:txBody>
      </p:sp>
    </p:spTree>
    <p:extLst>
      <p:ext uri="{BB962C8B-B14F-4D97-AF65-F5344CB8AC3E}">
        <p14:creationId xmlns:p14="http://schemas.microsoft.com/office/powerpoint/2010/main" val="344914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40FC37-0F71-4DD6-A35A-A973957DC2FF}"/>
              </a:ext>
            </a:extLst>
          </p:cNvPr>
          <p:cNvSpPr>
            <a:spLocks noGrp="1"/>
          </p:cNvSpPr>
          <p:nvPr>
            <p:ph type="title"/>
          </p:nvPr>
        </p:nvSpPr>
        <p:spPr/>
        <p:txBody>
          <a:bodyPr/>
          <a:lstStyle/>
          <a:p>
            <a:r>
              <a:rPr lang="de-DE" dirty="0"/>
              <a:t>Aufgabe 35 T) (W)</a:t>
            </a:r>
          </a:p>
        </p:txBody>
      </p:sp>
      <p:sp>
        <p:nvSpPr>
          <p:cNvPr id="3" name="Inhaltsplatzhalter 2">
            <a:extLst>
              <a:ext uri="{FF2B5EF4-FFF2-40B4-BE49-F238E27FC236}">
                <a16:creationId xmlns:a16="http://schemas.microsoft.com/office/drawing/2014/main" id="{030EAA55-577D-47F7-89E6-22D665D3AE22}"/>
              </a:ext>
            </a:extLst>
          </p:cNvPr>
          <p:cNvSpPr>
            <a:spLocks noGrp="1"/>
          </p:cNvSpPr>
          <p:nvPr>
            <p:ph idx="1"/>
          </p:nvPr>
        </p:nvSpPr>
        <p:spPr/>
        <p:txBody>
          <a:bodyPr/>
          <a:lstStyle/>
          <a:p>
            <a:pPr marL="0" indent="0">
              <a:buNone/>
            </a:pPr>
            <a:r>
              <a:rPr lang="de-DE" dirty="0"/>
              <a:t>e) Geben Sie zwei mögliche Änderungen des Apfelplantagen-Beispiels an, so dass der Ablauf möglicherweise </a:t>
            </a:r>
            <a:r>
              <a:rPr lang="de-DE" dirty="0" err="1"/>
              <a:t>deadlockfrei</a:t>
            </a:r>
            <a:r>
              <a:rPr lang="de-DE" dirty="0"/>
              <a:t> läuft.</a:t>
            </a:r>
          </a:p>
          <a:p>
            <a:pPr marL="0" indent="0">
              <a:buNone/>
            </a:pPr>
            <a:endParaRPr lang="de-DE" dirty="0"/>
          </a:p>
          <a:p>
            <a:pPr>
              <a:buFont typeface="Wingdings" panose="05000000000000000000" pitchFamily="2" charset="2"/>
              <a:buChar char="Ø"/>
            </a:pPr>
            <a:r>
              <a:rPr lang="de-DE" dirty="0"/>
              <a:t>Es müssen entweder mehr Apfelmus oder mehr Äpfel am Anfang bereit gestellt werde.</a:t>
            </a:r>
          </a:p>
          <a:p>
            <a:pPr>
              <a:buFont typeface="Wingdings" panose="05000000000000000000" pitchFamily="2" charset="2"/>
              <a:buChar char="Ø"/>
            </a:pPr>
            <a:endParaRPr lang="de-DE" dirty="0"/>
          </a:p>
          <a:p>
            <a:pPr marL="0" indent="0">
              <a:buNone/>
            </a:pPr>
            <a:endParaRPr lang="de-DE" dirty="0"/>
          </a:p>
        </p:txBody>
      </p:sp>
    </p:spTree>
    <p:extLst>
      <p:ext uri="{BB962C8B-B14F-4D97-AF65-F5344CB8AC3E}">
        <p14:creationId xmlns:p14="http://schemas.microsoft.com/office/powerpoint/2010/main" val="282654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40FC37-0F71-4DD6-A35A-A973957DC2FF}"/>
              </a:ext>
            </a:extLst>
          </p:cNvPr>
          <p:cNvSpPr>
            <a:spLocks noGrp="1"/>
          </p:cNvSpPr>
          <p:nvPr>
            <p:ph type="title"/>
          </p:nvPr>
        </p:nvSpPr>
        <p:spPr/>
        <p:txBody>
          <a:bodyPr/>
          <a:lstStyle/>
          <a:p>
            <a:r>
              <a:rPr lang="de-DE" dirty="0"/>
              <a:t>Aufgabe 35 T) (W)</a:t>
            </a:r>
          </a:p>
        </p:txBody>
      </p:sp>
      <p:sp>
        <p:nvSpPr>
          <p:cNvPr id="3" name="Inhaltsplatzhalter 2">
            <a:extLst>
              <a:ext uri="{FF2B5EF4-FFF2-40B4-BE49-F238E27FC236}">
                <a16:creationId xmlns:a16="http://schemas.microsoft.com/office/drawing/2014/main" id="{030EAA55-577D-47F7-89E6-22D665D3AE22}"/>
              </a:ext>
            </a:extLst>
          </p:cNvPr>
          <p:cNvSpPr>
            <a:spLocks noGrp="1"/>
          </p:cNvSpPr>
          <p:nvPr>
            <p:ph idx="1"/>
          </p:nvPr>
        </p:nvSpPr>
        <p:spPr/>
        <p:txBody>
          <a:bodyPr/>
          <a:lstStyle/>
          <a:p>
            <a:pPr marL="0" indent="0">
              <a:buNone/>
            </a:pPr>
            <a:r>
              <a:rPr lang="de-DE" dirty="0"/>
              <a:t>e) Geben Sie zwei mögliche Änderungen des Apfelplantagen-Beispiels an, so dass der Ablauf möglicherweise </a:t>
            </a:r>
            <a:r>
              <a:rPr lang="de-DE" dirty="0" err="1"/>
              <a:t>deadlockfrei</a:t>
            </a:r>
            <a:r>
              <a:rPr lang="de-DE" dirty="0"/>
              <a:t> läuft.</a:t>
            </a:r>
          </a:p>
          <a:p>
            <a:pPr marL="0" indent="0">
              <a:buNone/>
            </a:pPr>
            <a:endParaRPr lang="de-DE" dirty="0"/>
          </a:p>
          <a:p>
            <a:pPr>
              <a:buFont typeface="Wingdings" panose="05000000000000000000" pitchFamily="2" charset="2"/>
              <a:buChar char="Ø"/>
            </a:pPr>
            <a:r>
              <a:rPr lang="de-DE" dirty="0"/>
              <a:t>Es müssen entweder mehr Apfelmus oder mehr Äpfel am Anfang bereit gestellt werde.</a:t>
            </a:r>
          </a:p>
          <a:p>
            <a:pPr>
              <a:buFont typeface="Wingdings" panose="05000000000000000000" pitchFamily="2" charset="2"/>
              <a:buChar char="Ø"/>
            </a:pPr>
            <a:endParaRPr lang="de-DE" dirty="0"/>
          </a:p>
          <a:p>
            <a:pPr>
              <a:buFont typeface="Wingdings" panose="05000000000000000000" pitchFamily="2" charset="2"/>
              <a:buChar char="Ø"/>
            </a:pPr>
            <a:r>
              <a:rPr lang="de-DE" dirty="0"/>
              <a:t>Alternativ kann man auch die beiden Arbeiter als satt deklarieren.</a:t>
            </a:r>
          </a:p>
          <a:p>
            <a:pPr marL="0" indent="0">
              <a:buNone/>
            </a:pPr>
            <a:endParaRPr lang="de-DE" dirty="0"/>
          </a:p>
        </p:txBody>
      </p:sp>
    </p:spTree>
    <p:extLst>
      <p:ext uri="{BB962C8B-B14F-4D97-AF65-F5344CB8AC3E}">
        <p14:creationId xmlns:p14="http://schemas.microsoft.com/office/powerpoint/2010/main" val="426266512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1404</Words>
  <Application>Microsoft Office PowerPoint</Application>
  <PresentationFormat>Breitbild</PresentationFormat>
  <Paragraphs>248</Paragraphs>
  <Slides>49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49</vt:i4>
      </vt:variant>
    </vt:vector>
  </HeadingPairs>
  <TitlesOfParts>
    <vt:vector size="55" baseType="lpstr">
      <vt:lpstr>Arial</vt:lpstr>
      <vt:lpstr>Calibri</vt:lpstr>
      <vt:lpstr>Calibri Light</vt:lpstr>
      <vt:lpstr>Cambria Math</vt:lpstr>
      <vt:lpstr>Wingdings</vt:lpstr>
      <vt:lpstr>Office</vt:lpstr>
      <vt:lpstr>Aufgabe 35 T)  (W)</vt:lpstr>
      <vt:lpstr>Aufgabe 35 T) (W)</vt:lpstr>
      <vt:lpstr>Aufgabe 35 T) (W)</vt:lpstr>
      <vt:lpstr>Aufgabe 35 T) (W)</vt:lpstr>
      <vt:lpstr>Aufgabe 35 T) (W)</vt:lpstr>
      <vt:lpstr>Aufgabe 35 T) (W)</vt:lpstr>
      <vt:lpstr>Aufgabe 35 T) (W)</vt:lpstr>
      <vt:lpstr>Aufgabe 35 T) (W)</vt:lpstr>
      <vt:lpstr>Aufgabe 35 T) (W)</vt:lpstr>
      <vt:lpstr>Betriebssysteme Tutorium Gruppe 08</vt:lpstr>
      <vt:lpstr>Aufgabe 36 H)</vt:lpstr>
      <vt:lpstr>Aufgabe 36 H)</vt:lpstr>
      <vt:lpstr>Aufgabe 36 H)</vt:lpstr>
      <vt:lpstr>Aufgabe 36 H)</vt:lpstr>
      <vt:lpstr>Aufgabe 36 H)</vt:lpstr>
      <vt:lpstr>Aufgabe 36 H)</vt:lpstr>
      <vt:lpstr>Aufgabe 36 H)</vt:lpstr>
      <vt:lpstr>Aufgabe 36 H)</vt:lpstr>
      <vt:lpstr>Aufgabe 36 H)</vt:lpstr>
      <vt:lpstr>Aufgabe 36 H)</vt:lpstr>
      <vt:lpstr>Aufgabe 36 H)</vt:lpstr>
      <vt:lpstr>Aufgabe 37 H)</vt:lpstr>
      <vt:lpstr>Aufgabe 37 H)</vt:lpstr>
      <vt:lpstr>Aufgabe 37 H)</vt:lpstr>
      <vt:lpstr>Aufgabe 37 H)</vt:lpstr>
      <vt:lpstr>Aufgabe 37 H)</vt:lpstr>
      <vt:lpstr>Aufgabe 37 H)</vt:lpstr>
      <vt:lpstr>Aufgabe 37 H)</vt:lpstr>
      <vt:lpstr>Aufgabe 38 T)</vt:lpstr>
      <vt:lpstr>Aufgabe 38 T)</vt:lpstr>
      <vt:lpstr>Aufgabe 38 T)</vt:lpstr>
      <vt:lpstr>Aufgabe 38 T)</vt:lpstr>
      <vt:lpstr>Aufgabe 38 T)</vt:lpstr>
      <vt:lpstr>Aufgabe 38 T)</vt:lpstr>
      <vt:lpstr>Aufgabe 38 T)</vt:lpstr>
      <vt:lpstr>Aufgabe 38 T)</vt:lpstr>
      <vt:lpstr>Aufgabe 38 T)</vt:lpstr>
      <vt:lpstr>Aufgabe 38 T) (Teilgraph)</vt:lpstr>
      <vt:lpstr>Aufgabe 39 T)</vt:lpstr>
      <vt:lpstr>Aufgabe 39 T)</vt:lpstr>
      <vt:lpstr>Aufgabe 39 T)</vt:lpstr>
      <vt:lpstr>Aufgabe 39 T)</vt:lpstr>
      <vt:lpstr>Aufgabe 39 T)</vt:lpstr>
      <vt:lpstr>Aufgabe 39 T)</vt:lpstr>
      <vt:lpstr>Aufgabe 39 T)</vt:lpstr>
      <vt:lpstr>Aufgabe 39 T)</vt:lpstr>
      <vt:lpstr>Aufgabe 39 T)</vt:lpstr>
      <vt:lpstr>Aufgabe 39 T)</vt:lpstr>
      <vt:lpstr>Aufgabe 39 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Betriebssysteme Tutorium Gruppe 08</dc:title>
  <dc:creator>Julian Hager</dc:creator>
  <cp:lastModifiedBy>Julian Hager</cp:lastModifiedBy>
  <cp:revision>20</cp:revision>
  <dcterms:created xsi:type="dcterms:W3CDTF">2019-12-10T11:15:49Z</dcterms:created>
  <dcterms:modified xsi:type="dcterms:W3CDTF">2019-12-12T16:48:26Z</dcterms:modified>
</cp:coreProperties>
</file>