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5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5" r:id="rId29"/>
    <p:sldId id="286" r:id="rId30"/>
    <p:sldId id="287" r:id="rId31"/>
    <p:sldId id="289" r:id="rId32"/>
    <p:sldId id="290" r:id="rId33"/>
    <p:sldId id="291" r:id="rId34"/>
    <p:sldId id="292" r:id="rId35"/>
    <p:sldId id="293" r:id="rId3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038F1-B916-4DC1-A5DE-6E1AB1B57909}" type="datetimeFigureOut">
              <a:rPr lang="de-DE" smtClean="0"/>
              <a:t>19.12.2019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1BDE53-BDDD-49CD-8F66-B39C222191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0925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1BDE53-BDDD-49CD-8F66-B39C22219102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5082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6A0AC5-C6FD-4AE9-8CBE-4419DBA305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2EF7441-B5D2-44E2-B440-1573A4BB95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E1F73C-F0F9-4417-9D7A-9A4B84F80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4086B-C1F6-4E93-84E1-23C117082DE8}" type="datetimeFigureOut">
              <a:rPr lang="de-DE" smtClean="0"/>
              <a:t>19.12.2019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6B399C-5CC9-455E-B19F-BC06F9A4C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9232B1-6E93-4EB0-AB01-0EAD38C19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AB296-AFE5-40B6-972A-F7D5B0A252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9266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9D536E-9A40-427E-A62B-D8B213AF4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B134EC9-954F-444D-9DFF-AEE7FD6F5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77CC36-7E6E-48BD-8197-F73D56B62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4086B-C1F6-4E93-84E1-23C117082DE8}" type="datetimeFigureOut">
              <a:rPr lang="de-DE" smtClean="0"/>
              <a:t>19.12.2019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EA989B-F051-44EA-B903-8F0D44FEB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5CA7F8-4B9C-45F0-8CFC-1D3E197AC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AB296-AFE5-40B6-972A-F7D5B0A252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5561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82C987F-1C08-4FD7-B3E1-3F3DEE051E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81519C4-0C5E-48EF-8193-97422E0C4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6E24AF-9A4E-4487-8502-9402C1460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4086B-C1F6-4E93-84E1-23C117082DE8}" type="datetimeFigureOut">
              <a:rPr lang="de-DE" smtClean="0"/>
              <a:t>19.12.2019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03DFA2-4C67-47DC-8AB9-AE13541B1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153B86-1945-4045-AFBF-2737170BB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AB296-AFE5-40B6-972A-F7D5B0A252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8555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4E0F92-83B9-45B6-A897-81476C4D9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54987D-A49D-4F1E-9959-7A7EEB639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933FA8-2DD4-46B3-93CC-09E986195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4086B-C1F6-4E93-84E1-23C117082DE8}" type="datetimeFigureOut">
              <a:rPr lang="de-DE" smtClean="0"/>
              <a:t>19.12.2019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93873D-CD34-4ADD-B0C4-AA827C9D8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E091C0-A396-4CEE-B2D9-68C24DDB8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AB296-AFE5-40B6-972A-F7D5B0A252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0358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244027-6F7D-4014-B599-FFB619A92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A752F0-4EFD-426D-81F1-25F804382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37B065-B7F5-4F4E-9856-49653AC08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4086B-C1F6-4E93-84E1-23C117082DE8}" type="datetimeFigureOut">
              <a:rPr lang="de-DE" smtClean="0"/>
              <a:t>19.12.2019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46049E-ED3F-4D41-9090-6B707987A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239158-E1D0-41C1-973C-F5745BA22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AB296-AFE5-40B6-972A-F7D5B0A252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561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4350AD-1630-4F3A-A063-D00E61A26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7275C9-24F2-4F60-B148-830142812A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F3CE2DD-83F7-4270-BD16-871567A5C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3C4AAB6-4407-4164-92F4-D98F4E06C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4086B-C1F6-4E93-84E1-23C117082DE8}" type="datetimeFigureOut">
              <a:rPr lang="de-DE" smtClean="0"/>
              <a:t>19.12.2019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7862247-F766-463A-8419-C46F87011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5D72FDF-B819-406E-B0A9-300AD4221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AB296-AFE5-40B6-972A-F7D5B0A252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3656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1104B2-CA5B-4433-A691-888BB824C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F812C3-E9DE-430F-B65B-84992BD94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6D3EBFA-8842-4D23-A304-87163E1C9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8C37B38-7D21-466C-B13B-F2E5AC444D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D48F3F2-7530-4636-94FA-E383402842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4A83278-A7D7-48F7-B740-B1A799C9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4086B-C1F6-4E93-84E1-23C117082DE8}" type="datetimeFigureOut">
              <a:rPr lang="de-DE" smtClean="0"/>
              <a:t>19.12.2019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702775E-A210-4881-A5EE-0220348C4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DD075DC-4EB9-41B3-AAEF-8A058BB70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AB296-AFE5-40B6-972A-F7D5B0A252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4369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292357-1CE3-4DB2-9899-F384ABB01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E4E5446-29C8-4DD1-A16E-AC255EDBD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4086B-C1F6-4E93-84E1-23C117082DE8}" type="datetimeFigureOut">
              <a:rPr lang="de-DE" smtClean="0"/>
              <a:t>19.12.2019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12C0412-021C-4261-8E7C-07D592659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9BE4EED-4625-420B-A689-9D57D55DF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AB296-AFE5-40B6-972A-F7D5B0A252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118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0B4C6C4-079C-4AAC-A9D7-A2B325E45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4086B-C1F6-4E93-84E1-23C117082DE8}" type="datetimeFigureOut">
              <a:rPr lang="de-DE" smtClean="0"/>
              <a:t>19.12.2019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1022520-BAF1-4F6C-981C-2B4A80FA2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75AA595-FC20-4C7D-823B-AA4AEE866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AB296-AFE5-40B6-972A-F7D5B0A252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838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05CE55-B4B7-46C8-A79B-DBB978085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634333-CABC-44B3-9FFF-5438D6103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D5D86B0-0C33-4D18-8223-C25C4003A5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96D7756-8C7C-4801-8112-4F3498D84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4086B-C1F6-4E93-84E1-23C117082DE8}" type="datetimeFigureOut">
              <a:rPr lang="de-DE" smtClean="0"/>
              <a:t>19.12.2019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A2F7DA0-D6CF-41B2-BE56-1F62E3326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14A705A-8EAC-414F-8CFF-49965D406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AB296-AFE5-40B6-972A-F7D5B0A252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74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478CD3-CF90-4F17-905D-1681FC1FF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2B83B5C-F4D1-419A-A284-CC4DF69BEE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E9D3B9B-C91F-4E3A-A2A2-2759FF66B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E739D42-A66B-4BBB-83E6-0F140C4B8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4086B-C1F6-4E93-84E1-23C117082DE8}" type="datetimeFigureOut">
              <a:rPr lang="de-DE" smtClean="0"/>
              <a:t>19.12.2019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9DB94B5-5BCB-4860-9CF4-9D9682FCA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28984EF-8473-4117-AE0D-E8322BB64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AB296-AFE5-40B6-972A-F7D5B0A252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7147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21E7F85-F7D4-42F5-B5BA-0E32ED0C0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C4E6152-ABD7-425C-BBF1-B41A2A943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F52BF6-FA3E-4C3E-8201-88CE0EA899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4086B-C1F6-4E93-84E1-23C117082DE8}" type="datetimeFigureOut">
              <a:rPr lang="de-DE" smtClean="0"/>
              <a:t>19.12.2019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AAD0C0-FE77-4BA7-80A6-A74FA1927A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5E5F3F-BED8-4463-B73C-B6068B8543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AB296-AFE5-40B6-972A-F7D5B0A252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2635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DEF04D-027D-4A98-B9E2-C14F7A4E03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Betriebssysteme Tutorium</a:t>
            </a:r>
            <a:br>
              <a:rPr lang="de-DE" dirty="0"/>
            </a:br>
            <a:r>
              <a:rPr lang="de-DE" dirty="0"/>
              <a:t>Gruppe 08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494D166-D93A-4D58-866F-D783623799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00922"/>
          </a:xfrm>
        </p:spPr>
        <p:txBody>
          <a:bodyPr/>
          <a:lstStyle/>
          <a:p>
            <a:r>
              <a:rPr lang="de-DE" dirty="0"/>
              <a:t>Julian Hager</a:t>
            </a:r>
          </a:p>
          <a:p>
            <a:r>
              <a:rPr lang="de-DE" dirty="0"/>
              <a:t>19.12.2019</a:t>
            </a:r>
          </a:p>
          <a:p>
            <a:r>
              <a:rPr lang="de-DE" dirty="0"/>
              <a:t>Blatt 08 H)</a:t>
            </a:r>
          </a:p>
          <a:p>
            <a:r>
              <a:rPr lang="de-DE" dirty="0"/>
              <a:t>Blatt 09 T)</a:t>
            </a:r>
          </a:p>
        </p:txBody>
      </p:sp>
    </p:spTree>
    <p:extLst>
      <p:ext uri="{BB962C8B-B14F-4D97-AF65-F5344CB8AC3E}">
        <p14:creationId xmlns:p14="http://schemas.microsoft.com/office/powerpoint/2010/main" val="3478512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337C94-1027-4701-B0DD-1222488AB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41 H)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886FE8-72B9-4238-9288-430914949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r>
              <a:rPr lang="de-DE" dirty="0"/>
              <a:t>Welches Problem kann auftreten, wenn P1 und P2 im Mehrprogrammbetrieb parallel ausgeführt werden?</a:t>
            </a:r>
            <a:br>
              <a:rPr lang="de-DE" dirty="0"/>
            </a:br>
            <a:r>
              <a:rPr lang="de-DE" dirty="0"/>
              <a:t>Modellieren Sie einen Ablauf, der dieses Problem illustriert.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Druckaufträge können vollständig verloren gehen.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406E285-DDBE-43C2-A218-3D941A6DC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627" y="369094"/>
            <a:ext cx="6776173" cy="132159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6A31583-BDCE-4B1D-8F0F-0D7759486B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60" y="4145914"/>
            <a:ext cx="11144679" cy="2580005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6034CC91-62A4-4802-A881-CA6F9B915495}"/>
              </a:ext>
            </a:extLst>
          </p:cNvPr>
          <p:cNvSpPr/>
          <p:nvPr/>
        </p:nvSpPr>
        <p:spPr>
          <a:xfrm>
            <a:off x="701040" y="5181441"/>
            <a:ext cx="436880" cy="127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215D9C4-EDC2-4D9A-89D8-092B3BD431C2}"/>
              </a:ext>
            </a:extLst>
          </p:cNvPr>
          <p:cNvSpPr/>
          <p:nvPr/>
        </p:nvSpPr>
        <p:spPr>
          <a:xfrm>
            <a:off x="1899920" y="5166042"/>
            <a:ext cx="436880" cy="127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4AF219C-AD33-4A15-B906-6220ED1371FC}"/>
              </a:ext>
            </a:extLst>
          </p:cNvPr>
          <p:cNvSpPr/>
          <p:nvPr/>
        </p:nvSpPr>
        <p:spPr>
          <a:xfrm>
            <a:off x="3688080" y="5196204"/>
            <a:ext cx="1686560" cy="13874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1CF1D5E-D3AD-42F2-A957-E0A38517B564}"/>
              </a:ext>
            </a:extLst>
          </p:cNvPr>
          <p:cNvSpPr/>
          <p:nvPr/>
        </p:nvSpPr>
        <p:spPr>
          <a:xfrm>
            <a:off x="5689180" y="5196204"/>
            <a:ext cx="436880" cy="127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1130203-9249-418D-A6FA-7B35EE8FDD83}"/>
              </a:ext>
            </a:extLst>
          </p:cNvPr>
          <p:cNvSpPr/>
          <p:nvPr/>
        </p:nvSpPr>
        <p:spPr>
          <a:xfrm>
            <a:off x="6626860" y="5313680"/>
            <a:ext cx="4864100" cy="1300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8731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337C94-1027-4701-B0DD-1222488AB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41 H)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886FE8-72B9-4238-9288-430914949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r>
              <a:rPr lang="de-DE" dirty="0"/>
              <a:t>Welches Problem kann auftreten, wenn P1 und P2 im Mehrprogrammbetrieb parallel ausgeführt werden?</a:t>
            </a:r>
            <a:br>
              <a:rPr lang="de-DE" dirty="0"/>
            </a:br>
            <a:r>
              <a:rPr lang="de-DE" dirty="0"/>
              <a:t>Modellieren Sie einen Ablauf, der dieses Problem illustriert.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Druckaufträge können vollständig verloren gehen.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406E285-DDBE-43C2-A218-3D941A6DC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627" y="369094"/>
            <a:ext cx="6776173" cy="132159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6A31583-BDCE-4B1D-8F0F-0D7759486B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60" y="4145914"/>
            <a:ext cx="11144679" cy="2580005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6034CC91-62A4-4802-A881-CA6F9B915495}"/>
              </a:ext>
            </a:extLst>
          </p:cNvPr>
          <p:cNvSpPr/>
          <p:nvPr/>
        </p:nvSpPr>
        <p:spPr>
          <a:xfrm>
            <a:off x="701040" y="5415279"/>
            <a:ext cx="436880" cy="10361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215D9C4-EDC2-4D9A-89D8-092B3BD431C2}"/>
              </a:ext>
            </a:extLst>
          </p:cNvPr>
          <p:cNvSpPr/>
          <p:nvPr/>
        </p:nvSpPr>
        <p:spPr>
          <a:xfrm>
            <a:off x="1899920" y="5415278"/>
            <a:ext cx="436880" cy="10207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4AF219C-AD33-4A15-B906-6220ED1371FC}"/>
              </a:ext>
            </a:extLst>
          </p:cNvPr>
          <p:cNvSpPr/>
          <p:nvPr/>
        </p:nvSpPr>
        <p:spPr>
          <a:xfrm>
            <a:off x="3688080" y="5415278"/>
            <a:ext cx="1686560" cy="11684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1CF1D5E-D3AD-42F2-A957-E0A38517B564}"/>
              </a:ext>
            </a:extLst>
          </p:cNvPr>
          <p:cNvSpPr/>
          <p:nvPr/>
        </p:nvSpPr>
        <p:spPr>
          <a:xfrm>
            <a:off x="5689180" y="5415278"/>
            <a:ext cx="436880" cy="10509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1130203-9249-418D-A6FA-7B35EE8FDD83}"/>
              </a:ext>
            </a:extLst>
          </p:cNvPr>
          <p:cNvSpPr/>
          <p:nvPr/>
        </p:nvSpPr>
        <p:spPr>
          <a:xfrm>
            <a:off x="6626860" y="5445758"/>
            <a:ext cx="4864100" cy="11684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649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337C94-1027-4701-B0DD-1222488AB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41 H)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886FE8-72B9-4238-9288-430914949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r>
              <a:rPr lang="de-DE" dirty="0"/>
              <a:t>Welches Problem kann auftreten, wenn P1 und P2 im Mehrprogrammbetrieb parallel ausgeführt werden?</a:t>
            </a:r>
            <a:br>
              <a:rPr lang="de-DE" dirty="0"/>
            </a:br>
            <a:r>
              <a:rPr lang="de-DE" dirty="0"/>
              <a:t>Modellieren Sie einen Ablauf, der dieses Problem illustriert.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Druckaufträge können vollständig verloren gehen.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406E285-DDBE-43C2-A218-3D941A6DC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627" y="369094"/>
            <a:ext cx="6776173" cy="132159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6A31583-BDCE-4B1D-8F0F-0D7759486B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60" y="4145914"/>
            <a:ext cx="11144679" cy="2580005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6034CC91-62A4-4802-A881-CA6F9B915495}"/>
              </a:ext>
            </a:extLst>
          </p:cNvPr>
          <p:cNvSpPr/>
          <p:nvPr/>
        </p:nvSpPr>
        <p:spPr>
          <a:xfrm>
            <a:off x="701040" y="5689600"/>
            <a:ext cx="436880" cy="7618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215D9C4-EDC2-4D9A-89D8-092B3BD431C2}"/>
              </a:ext>
            </a:extLst>
          </p:cNvPr>
          <p:cNvSpPr/>
          <p:nvPr/>
        </p:nvSpPr>
        <p:spPr>
          <a:xfrm>
            <a:off x="1899920" y="5689600"/>
            <a:ext cx="436880" cy="7464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4AF219C-AD33-4A15-B906-6220ED1371FC}"/>
              </a:ext>
            </a:extLst>
          </p:cNvPr>
          <p:cNvSpPr/>
          <p:nvPr/>
        </p:nvSpPr>
        <p:spPr>
          <a:xfrm>
            <a:off x="3688080" y="5689600"/>
            <a:ext cx="1686560" cy="894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1CF1D5E-D3AD-42F2-A957-E0A38517B564}"/>
              </a:ext>
            </a:extLst>
          </p:cNvPr>
          <p:cNvSpPr/>
          <p:nvPr/>
        </p:nvSpPr>
        <p:spPr>
          <a:xfrm>
            <a:off x="5689180" y="5689600"/>
            <a:ext cx="436880" cy="7766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1130203-9249-418D-A6FA-7B35EE8FDD83}"/>
              </a:ext>
            </a:extLst>
          </p:cNvPr>
          <p:cNvSpPr/>
          <p:nvPr/>
        </p:nvSpPr>
        <p:spPr>
          <a:xfrm>
            <a:off x="6626860" y="5689600"/>
            <a:ext cx="4864100" cy="924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0547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337C94-1027-4701-B0DD-1222488AB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41 H)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886FE8-72B9-4238-9288-430914949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r>
              <a:rPr lang="de-DE" dirty="0"/>
              <a:t>Welches Problem kann auftreten, wenn P1 und P2 im Mehrprogrammbetrieb parallel ausgeführt werden?</a:t>
            </a:r>
            <a:br>
              <a:rPr lang="de-DE" dirty="0"/>
            </a:br>
            <a:r>
              <a:rPr lang="de-DE" dirty="0"/>
              <a:t>Modellieren Sie einen Ablauf, der dieses Problem illustriert.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Druckaufträge können vollständig verloren gehen.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406E285-DDBE-43C2-A218-3D941A6DC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627" y="369094"/>
            <a:ext cx="6776173" cy="132159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6A31583-BDCE-4B1D-8F0F-0D7759486B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60" y="4145914"/>
            <a:ext cx="11144679" cy="2580005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6034CC91-62A4-4802-A881-CA6F9B915495}"/>
              </a:ext>
            </a:extLst>
          </p:cNvPr>
          <p:cNvSpPr/>
          <p:nvPr/>
        </p:nvSpPr>
        <p:spPr>
          <a:xfrm>
            <a:off x="701040" y="5963919"/>
            <a:ext cx="436880" cy="5289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215D9C4-EDC2-4D9A-89D8-092B3BD431C2}"/>
              </a:ext>
            </a:extLst>
          </p:cNvPr>
          <p:cNvSpPr/>
          <p:nvPr/>
        </p:nvSpPr>
        <p:spPr>
          <a:xfrm>
            <a:off x="1899920" y="5963919"/>
            <a:ext cx="436880" cy="4721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4AF219C-AD33-4A15-B906-6220ED1371FC}"/>
              </a:ext>
            </a:extLst>
          </p:cNvPr>
          <p:cNvSpPr/>
          <p:nvPr/>
        </p:nvSpPr>
        <p:spPr>
          <a:xfrm>
            <a:off x="3688080" y="5963918"/>
            <a:ext cx="1686560" cy="6197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1CF1D5E-D3AD-42F2-A957-E0A38517B564}"/>
              </a:ext>
            </a:extLst>
          </p:cNvPr>
          <p:cNvSpPr/>
          <p:nvPr/>
        </p:nvSpPr>
        <p:spPr>
          <a:xfrm>
            <a:off x="5689180" y="5937248"/>
            <a:ext cx="436880" cy="5289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1130203-9249-418D-A6FA-7B35EE8FDD83}"/>
              </a:ext>
            </a:extLst>
          </p:cNvPr>
          <p:cNvSpPr/>
          <p:nvPr/>
        </p:nvSpPr>
        <p:spPr>
          <a:xfrm>
            <a:off x="6626860" y="5937248"/>
            <a:ext cx="4864100" cy="6769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4240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337C94-1027-4701-B0DD-1222488AB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41 H)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886FE8-72B9-4238-9288-430914949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r>
              <a:rPr lang="de-DE" dirty="0"/>
              <a:t>Welches Problem kann auftreten, wenn P1 und P2 im Mehrprogrammbetrieb parallel ausgeführt werden?</a:t>
            </a:r>
            <a:br>
              <a:rPr lang="de-DE" dirty="0"/>
            </a:br>
            <a:r>
              <a:rPr lang="de-DE" dirty="0"/>
              <a:t>Modellieren Sie einen Ablauf, der dieses Problem illustriert.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Druckaufträge können vollständig verloren gehen.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406E285-DDBE-43C2-A218-3D941A6DC1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627" y="369094"/>
            <a:ext cx="6776173" cy="132159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6A31583-BDCE-4B1D-8F0F-0D7759486B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60" y="4145914"/>
            <a:ext cx="11144679" cy="2580005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6034CC91-62A4-4802-A881-CA6F9B915495}"/>
              </a:ext>
            </a:extLst>
          </p:cNvPr>
          <p:cNvSpPr/>
          <p:nvPr/>
        </p:nvSpPr>
        <p:spPr>
          <a:xfrm>
            <a:off x="701040" y="6436041"/>
            <a:ext cx="436880" cy="568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215D9C4-EDC2-4D9A-89D8-092B3BD431C2}"/>
              </a:ext>
            </a:extLst>
          </p:cNvPr>
          <p:cNvSpPr/>
          <p:nvPr/>
        </p:nvSpPr>
        <p:spPr>
          <a:xfrm>
            <a:off x="1899920" y="6379207"/>
            <a:ext cx="436880" cy="568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1CF1D5E-D3AD-42F2-A957-E0A38517B564}"/>
              </a:ext>
            </a:extLst>
          </p:cNvPr>
          <p:cNvSpPr/>
          <p:nvPr/>
        </p:nvSpPr>
        <p:spPr>
          <a:xfrm>
            <a:off x="5689180" y="6379206"/>
            <a:ext cx="436880" cy="869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235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B3177A-781E-4A99-8313-3AC63F07B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41 H)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4844E1-45A1-4BFC-83B1-4507BFAFF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LcParenR" startAt="2"/>
            </a:pPr>
            <a:r>
              <a:rPr lang="de-DE" dirty="0"/>
              <a:t>Synchronisieren Sie die Prozesse mit dem Algorithmus von Peterson.</a:t>
            </a:r>
            <a:br>
              <a:rPr lang="de-DE" dirty="0"/>
            </a:br>
            <a:r>
              <a:rPr lang="de-DE" dirty="0"/>
              <a:t>Geben Sie dazu die Codeausschnitte der Prozesse P1 und P2 an.</a:t>
            </a:r>
          </a:p>
        </p:txBody>
      </p:sp>
    </p:spTree>
    <p:extLst>
      <p:ext uri="{BB962C8B-B14F-4D97-AF65-F5344CB8AC3E}">
        <p14:creationId xmlns:p14="http://schemas.microsoft.com/office/powerpoint/2010/main" val="3336554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B3177A-781E-4A99-8313-3AC63F07B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41 H)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4844E1-45A1-4BFC-83B1-4507BFAFF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LcParenR" startAt="2"/>
            </a:pPr>
            <a:r>
              <a:rPr lang="de-DE" dirty="0"/>
              <a:t>Synchronisieren Sie die Prozesse mit dem Algorithmus von Peterson.</a:t>
            </a:r>
            <a:br>
              <a:rPr lang="de-DE" dirty="0"/>
            </a:br>
            <a:r>
              <a:rPr lang="de-DE" dirty="0"/>
              <a:t>Geben Sie dazu die Codeausschnitte der Prozesse P1 und P2 an.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Wiederholung Algorithmus von Peterson: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Ich zeige an, dass ich will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Du darfst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Falls du darfst und willst, kannst du – sonst ich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Es gilt das letzte Wort</a:t>
            </a:r>
          </a:p>
        </p:txBody>
      </p:sp>
    </p:spTree>
    <p:extLst>
      <p:ext uri="{BB962C8B-B14F-4D97-AF65-F5344CB8AC3E}">
        <p14:creationId xmlns:p14="http://schemas.microsoft.com/office/powerpoint/2010/main" val="3648213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CD0782-368A-4997-9F1B-C2827B278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41 H)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B6EA39-5D27-4193-8D4C-A033AD696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LcParenR" startAt="3"/>
            </a:pPr>
            <a:r>
              <a:rPr lang="de-DE" dirty="0"/>
              <a:t>Welchen erheblichen Nachteil hat der Peterson-Ansatz?</a:t>
            </a:r>
          </a:p>
        </p:txBody>
      </p:sp>
    </p:spTree>
    <p:extLst>
      <p:ext uri="{BB962C8B-B14F-4D97-AF65-F5344CB8AC3E}">
        <p14:creationId xmlns:p14="http://schemas.microsoft.com/office/powerpoint/2010/main" val="3757856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CD0782-368A-4997-9F1B-C2827B278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41 H)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B6EA39-5D27-4193-8D4C-A033AD696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LcParenR" startAt="3"/>
            </a:pPr>
            <a:r>
              <a:rPr lang="de-DE" dirty="0"/>
              <a:t>Welchen erheblichen Nachteil hat der Peterson-Ansatz?</a:t>
            </a:r>
          </a:p>
          <a:p>
            <a:pPr marL="514350" indent="-514350">
              <a:buAutoNum type="alphaLcParenR" startAt="3"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Beim Peterson-Algorithmus wird CPU-Zeit verschwendet, da ein Prozess, dem der Eintritt in den kritischen Bereich verwehrt wurde, den Prozessor nicht freigibt, sondern in einer Schleife selbst prüft, wann er dran ist.</a:t>
            </a:r>
          </a:p>
        </p:txBody>
      </p:sp>
    </p:spTree>
    <p:extLst>
      <p:ext uri="{BB962C8B-B14F-4D97-AF65-F5344CB8AC3E}">
        <p14:creationId xmlns:p14="http://schemas.microsoft.com/office/powerpoint/2010/main" val="1884785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CD0782-368A-4997-9F1B-C2827B278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41 H)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B6EA39-5D27-4193-8D4C-A033AD696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LcParenR" startAt="3"/>
            </a:pPr>
            <a:r>
              <a:rPr lang="de-DE" dirty="0"/>
              <a:t>Welchen erheblichen Nachteil hat der Peterson-Ansatz?</a:t>
            </a:r>
          </a:p>
          <a:p>
            <a:pPr marL="514350" indent="-514350">
              <a:buAutoNum type="alphaLcParenR" startAt="3"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Beim Peterson-Algorithmus wird CPU-Zeit verschwendet, da ein Prozess, dem der Eintritt in den kritischen Bereich verwehrt wurde, den Prozessor nicht freigibt, sondern in einer Schleife selbst prüft, wann er dran ist.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 </a:t>
            </a:r>
            <a:r>
              <a:rPr lang="de-DE" dirty="0" err="1"/>
              <a:t>Busy</a:t>
            </a:r>
            <a:r>
              <a:rPr lang="de-DE" dirty="0"/>
              <a:t> Waiting</a:t>
            </a:r>
          </a:p>
        </p:txBody>
      </p:sp>
    </p:spTree>
    <p:extLst>
      <p:ext uri="{BB962C8B-B14F-4D97-AF65-F5344CB8AC3E}">
        <p14:creationId xmlns:p14="http://schemas.microsoft.com/office/powerpoint/2010/main" val="3696156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B7337A-B21C-4FEC-B5C8-89B31358C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40 H)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BE9EBD-EA7C-4F8B-9F48-267DEDB78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Petri-Netz einer Einbahnbrücke mit 4 Fahrzeugen.</a:t>
            </a:r>
          </a:p>
          <a:p>
            <a:r>
              <a:rPr lang="de-DE" dirty="0"/>
              <a:t>Zu jedem Zeitpunkt max. 1 Auto auf der Brücke</a:t>
            </a:r>
          </a:p>
          <a:p>
            <a:r>
              <a:rPr lang="de-DE" dirty="0"/>
              <a:t>Keine Richtungswechsel auf der Brücke</a:t>
            </a:r>
          </a:p>
          <a:p>
            <a:r>
              <a:rPr lang="de-DE" dirty="0"/>
              <a:t>Ein Auto, das die Brücke überquert hat, reiht sich auf der anderen Seite bei den Fahrzeugen ein, die in die andere Richtung fahren wollen</a:t>
            </a:r>
          </a:p>
          <a:p>
            <a:r>
              <a:rPr lang="de-DE" dirty="0"/>
              <a:t>Es besteht keine Ordnung innerhalb der Reihenfolge der fahrberechtigten Autos</a:t>
            </a:r>
          </a:p>
        </p:txBody>
      </p:sp>
    </p:spTree>
    <p:extLst>
      <p:ext uri="{BB962C8B-B14F-4D97-AF65-F5344CB8AC3E}">
        <p14:creationId xmlns:p14="http://schemas.microsoft.com/office/powerpoint/2010/main" val="4196842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650465-2AAA-47F5-A316-158872D41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42 H)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C3A497F-0D03-4FDC-BDB3-3AEF5749D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980" y="1278254"/>
            <a:ext cx="7940040" cy="550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841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650465-2AAA-47F5-A316-158872D41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42 H)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C3A497F-0D03-4FDC-BDB3-3AEF5749D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980" y="1278254"/>
            <a:ext cx="7940040" cy="5503891"/>
          </a:xfrm>
          <a:prstGeom prst="rect">
            <a:avLst/>
          </a:prstGeom>
        </p:spPr>
      </p:pic>
      <p:sp>
        <p:nvSpPr>
          <p:cNvPr id="3" name="Kreis: nicht ausgefüllt 2">
            <a:extLst>
              <a:ext uri="{FF2B5EF4-FFF2-40B4-BE49-F238E27FC236}">
                <a16:creationId xmlns:a16="http://schemas.microsoft.com/office/drawing/2014/main" id="{73071521-23EA-42C0-8285-CDD32750C49E}"/>
              </a:ext>
            </a:extLst>
          </p:cNvPr>
          <p:cNvSpPr/>
          <p:nvPr/>
        </p:nvSpPr>
        <p:spPr>
          <a:xfrm>
            <a:off x="6187440" y="1849120"/>
            <a:ext cx="294640" cy="27432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3209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650465-2AAA-47F5-A316-158872D41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42 H)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C3A497F-0D03-4FDC-BDB3-3AEF5749D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980" y="1278254"/>
            <a:ext cx="7940040" cy="5503891"/>
          </a:xfrm>
          <a:prstGeom prst="rect">
            <a:avLst/>
          </a:prstGeom>
        </p:spPr>
      </p:pic>
      <p:sp>
        <p:nvSpPr>
          <p:cNvPr id="3" name="Kreis: nicht ausgefüllt 2">
            <a:extLst>
              <a:ext uri="{FF2B5EF4-FFF2-40B4-BE49-F238E27FC236}">
                <a16:creationId xmlns:a16="http://schemas.microsoft.com/office/drawing/2014/main" id="{73071521-23EA-42C0-8285-CDD32750C49E}"/>
              </a:ext>
            </a:extLst>
          </p:cNvPr>
          <p:cNvSpPr/>
          <p:nvPr/>
        </p:nvSpPr>
        <p:spPr>
          <a:xfrm>
            <a:off x="6187440" y="1849120"/>
            <a:ext cx="294640" cy="27432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Kreis: nicht ausgefüllt 5">
            <a:extLst>
              <a:ext uri="{FF2B5EF4-FFF2-40B4-BE49-F238E27FC236}">
                <a16:creationId xmlns:a16="http://schemas.microsoft.com/office/drawing/2014/main" id="{23EBE4CF-B758-49FB-A651-91EB4F906DCD}"/>
              </a:ext>
            </a:extLst>
          </p:cNvPr>
          <p:cNvSpPr/>
          <p:nvPr/>
        </p:nvSpPr>
        <p:spPr>
          <a:xfrm>
            <a:off x="2225040" y="2834640"/>
            <a:ext cx="294640" cy="27432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2372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650465-2AAA-47F5-A316-158872D41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42 H)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C3A497F-0D03-4FDC-BDB3-3AEF5749D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980" y="1278254"/>
            <a:ext cx="7940040" cy="5503891"/>
          </a:xfrm>
          <a:prstGeom prst="rect">
            <a:avLst/>
          </a:prstGeom>
        </p:spPr>
      </p:pic>
      <p:sp>
        <p:nvSpPr>
          <p:cNvPr id="3" name="Kreis: nicht ausgefüllt 2">
            <a:extLst>
              <a:ext uri="{FF2B5EF4-FFF2-40B4-BE49-F238E27FC236}">
                <a16:creationId xmlns:a16="http://schemas.microsoft.com/office/drawing/2014/main" id="{73071521-23EA-42C0-8285-CDD32750C49E}"/>
              </a:ext>
            </a:extLst>
          </p:cNvPr>
          <p:cNvSpPr/>
          <p:nvPr/>
        </p:nvSpPr>
        <p:spPr>
          <a:xfrm>
            <a:off x="6187440" y="1849120"/>
            <a:ext cx="294640" cy="27432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Kreis: nicht ausgefüllt 5">
            <a:extLst>
              <a:ext uri="{FF2B5EF4-FFF2-40B4-BE49-F238E27FC236}">
                <a16:creationId xmlns:a16="http://schemas.microsoft.com/office/drawing/2014/main" id="{23EBE4CF-B758-49FB-A651-91EB4F906DCD}"/>
              </a:ext>
            </a:extLst>
          </p:cNvPr>
          <p:cNvSpPr/>
          <p:nvPr/>
        </p:nvSpPr>
        <p:spPr>
          <a:xfrm>
            <a:off x="2225040" y="2834640"/>
            <a:ext cx="294640" cy="27432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7" name="Kreis: nicht ausgefüllt 6">
            <a:extLst>
              <a:ext uri="{FF2B5EF4-FFF2-40B4-BE49-F238E27FC236}">
                <a16:creationId xmlns:a16="http://schemas.microsoft.com/office/drawing/2014/main" id="{92AA127B-0CE1-4A06-9919-411E75FC0E7C}"/>
              </a:ext>
            </a:extLst>
          </p:cNvPr>
          <p:cNvSpPr/>
          <p:nvPr/>
        </p:nvSpPr>
        <p:spPr>
          <a:xfrm>
            <a:off x="6187440" y="3745720"/>
            <a:ext cx="294640" cy="27432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3179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650465-2AAA-47F5-A316-158872D41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42 H)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C3A497F-0D03-4FDC-BDB3-3AEF5749D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980" y="1278254"/>
            <a:ext cx="7940040" cy="5503891"/>
          </a:xfrm>
          <a:prstGeom prst="rect">
            <a:avLst/>
          </a:prstGeom>
        </p:spPr>
      </p:pic>
      <p:sp>
        <p:nvSpPr>
          <p:cNvPr id="3" name="Kreis: nicht ausgefüllt 2">
            <a:extLst>
              <a:ext uri="{FF2B5EF4-FFF2-40B4-BE49-F238E27FC236}">
                <a16:creationId xmlns:a16="http://schemas.microsoft.com/office/drawing/2014/main" id="{73071521-23EA-42C0-8285-CDD32750C49E}"/>
              </a:ext>
            </a:extLst>
          </p:cNvPr>
          <p:cNvSpPr/>
          <p:nvPr/>
        </p:nvSpPr>
        <p:spPr>
          <a:xfrm>
            <a:off x="6187440" y="1849120"/>
            <a:ext cx="294640" cy="27432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Kreis: nicht ausgefüllt 5">
            <a:extLst>
              <a:ext uri="{FF2B5EF4-FFF2-40B4-BE49-F238E27FC236}">
                <a16:creationId xmlns:a16="http://schemas.microsoft.com/office/drawing/2014/main" id="{23EBE4CF-B758-49FB-A651-91EB4F906DCD}"/>
              </a:ext>
            </a:extLst>
          </p:cNvPr>
          <p:cNvSpPr/>
          <p:nvPr/>
        </p:nvSpPr>
        <p:spPr>
          <a:xfrm>
            <a:off x="2225040" y="2834640"/>
            <a:ext cx="294640" cy="27432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7" name="Kreis: nicht ausgefüllt 6">
            <a:extLst>
              <a:ext uri="{FF2B5EF4-FFF2-40B4-BE49-F238E27FC236}">
                <a16:creationId xmlns:a16="http://schemas.microsoft.com/office/drawing/2014/main" id="{92AA127B-0CE1-4A06-9919-411E75FC0E7C}"/>
              </a:ext>
            </a:extLst>
          </p:cNvPr>
          <p:cNvSpPr/>
          <p:nvPr/>
        </p:nvSpPr>
        <p:spPr>
          <a:xfrm>
            <a:off x="6187440" y="3745720"/>
            <a:ext cx="294640" cy="27432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Kreis: nicht ausgefüllt 7">
            <a:extLst>
              <a:ext uri="{FF2B5EF4-FFF2-40B4-BE49-F238E27FC236}">
                <a16:creationId xmlns:a16="http://schemas.microsoft.com/office/drawing/2014/main" id="{71CE9EEB-0361-4D0A-A0DA-B0888958E7E4}"/>
              </a:ext>
            </a:extLst>
          </p:cNvPr>
          <p:cNvSpPr/>
          <p:nvPr/>
        </p:nvSpPr>
        <p:spPr>
          <a:xfrm>
            <a:off x="2225040" y="5019040"/>
            <a:ext cx="294640" cy="27432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6012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650465-2AAA-47F5-A316-158872D41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42 H)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C3A497F-0D03-4FDC-BDB3-3AEF5749D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980" y="1278254"/>
            <a:ext cx="7940040" cy="5503891"/>
          </a:xfrm>
          <a:prstGeom prst="rect">
            <a:avLst/>
          </a:prstGeom>
        </p:spPr>
      </p:pic>
      <p:sp>
        <p:nvSpPr>
          <p:cNvPr id="3" name="Kreis: nicht ausgefüllt 2">
            <a:extLst>
              <a:ext uri="{FF2B5EF4-FFF2-40B4-BE49-F238E27FC236}">
                <a16:creationId xmlns:a16="http://schemas.microsoft.com/office/drawing/2014/main" id="{73071521-23EA-42C0-8285-CDD32750C49E}"/>
              </a:ext>
            </a:extLst>
          </p:cNvPr>
          <p:cNvSpPr/>
          <p:nvPr/>
        </p:nvSpPr>
        <p:spPr>
          <a:xfrm>
            <a:off x="6187440" y="1849120"/>
            <a:ext cx="294640" cy="27432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Kreis: nicht ausgefüllt 5">
            <a:extLst>
              <a:ext uri="{FF2B5EF4-FFF2-40B4-BE49-F238E27FC236}">
                <a16:creationId xmlns:a16="http://schemas.microsoft.com/office/drawing/2014/main" id="{23EBE4CF-B758-49FB-A651-91EB4F906DCD}"/>
              </a:ext>
            </a:extLst>
          </p:cNvPr>
          <p:cNvSpPr/>
          <p:nvPr/>
        </p:nvSpPr>
        <p:spPr>
          <a:xfrm>
            <a:off x="2225040" y="2834640"/>
            <a:ext cx="294640" cy="27432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7" name="Kreis: nicht ausgefüllt 6">
            <a:extLst>
              <a:ext uri="{FF2B5EF4-FFF2-40B4-BE49-F238E27FC236}">
                <a16:creationId xmlns:a16="http://schemas.microsoft.com/office/drawing/2014/main" id="{92AA127B-0CE1-4A06-9919-411E75FC0E7C}"/>
              </a:ext>
            </a:extLst>
          </p:cNvPr>
          <p:cNvSpPr/>
          <p:nvPr/>
        </p:nvSpPr>
        <p:spPr>
          <a:xfrm>
            <a:off x="6187440" y="3745720"/>
            <a:ext cx="294640" cy="27432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Kreis: nicht ausgefüllt 7">
            <a:extLst>
              <a:ext uri="{FF2B5EF4-FFF2-40B4-BE49-F238E27FC236}">
                <a16:creationId xmlns:a16="http://schemas.microsoft.com/office/drawing/2014/main" id="{71CE9EEB-0361-4D0A-A0DA-B0888958E7E4}"/>
              </a:ext>
            </a:extLst>
          </p:cNvPr>
          <p:cNvSpPr/>
          <p:nvPr/>
        </p:nvSpPr>
        <p:spPr>
          <a:xfrm>
            <a:off x="2225040" y="5019040"/>
            <a:ext cx="294640" cy="27432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Kreis: nicht ausgefüllt 8">
            <a:extLst>
              <a:ext uri="{FF2B5EF4-FFF2-40B4-BE49-F238E27FC236}">
                <a16:creationId xmlns:a16="http://schemas.microsoft.com/office/drawing/2014/main" id="{59CAC630-0B37-401E-9CFC-67A551769FDD}"/>
              </a:ext>
            </a:extLst>
          </p:cNvPr>
          <p:cNvSpPr/>
          <p:nvPr/>
        </p:nvSpPr>
        <p:spPr>
          <a:xfrm>
            <a:off x="4206240" y="6116320"/>
            <a:ext cx="294640" cy="27432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091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30F507-4762-4251-97C7-AE67E1B6C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43 T)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8B8619-06D0-4FD0-9DED-C1F8A6F3F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Schwimmbad mit 5 Liegen, die von den Gästen genutzt werden können.</a:t>
            </a:r>
          </a:p>
          <a:p>
            <a:pPr marL="0" indent="0">
              <a:buNone/>
            </a:pPr>
            <a:r>
              <a:rPr lang="de-DE" dirty="0"/>
              <a:t>Betreten bzw. Verlassen nur über ein Drehkreuz, das zu jedem Zeitpunkt maximal eine Person benutzen kann.</a:t>
            </a:r>
          </a:p>
          <a:p>
            <a:pPr marL="0" indent="0">
              <a:buNone/>
            </a:pPr>
            <a:r>
              <a:rPr lang="de-DE" dirty="0"/>
              <a:t>Stets max. so viele Menschen im Schwimmbad und Drehkreuz, wie Anzahl Liegen.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5D9B09A-8391-46CA-8EB2-43A01E65E7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830" y="4062444"/>
            <a:ext cx="3961130" cy="279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8837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DCE661-0DCC-47E1-B6DD-1838EBD58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43 T)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CA88F2-B3AD-4CF3-AA99-2B084024D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r>
              <a:rPr lang="de-DE" dirty="0"/>
              <a:t>Welches klassische Problem aus der Informatik wird hier beschrieben?</a:t>
            </a:r>
          </a:p>
          <a:p>
            <a:pPr marL="514350" indent="-514350">
              <a:buAutoNum type="alphaLcParenR"/>
            </a:pPr>
            <a:endParaRPr lang="de-DE" dirty="0"/>
          </a:p>
          <a:p>
            <a:pPr marL="514350" indent="-514350">
              <a:buAutoNum type="alphaLcParenR"/>
            </a:pPr>
            <a:r>
              <a:rPr lang="de-DE" dirty="0"/>
              <a:t>Was sind die kritischen Bereiche bei diesem Problem?</a:t>
            </a:r>
          </a:p>
          <a:p>
            <a:pPr marL="514350" indent="-514350">
              <a:buAutoNum type="alphaLcParenR"/>
            </a:pPr>
            <a:endParaRPr lang="de-DE" dirty="0"/>
          </a:p>
          <a:p>
            <a:pPr marL="514350" indent="-514350">
              <a:buAutoNum type="alphaLcParenR"/>
            </a:pPr>
            <a:r>
              <a:rPr lang="de-DE" dirty="0"/>
              <a:t>Wie viele Semaphoren benötigt man um die Gäste, die durch das Drehkreuz wollen zu synchronisieren? Um welche Art Semaphor handelt es sich jeweils?</a:t>
            </a:r>
          </a:p>
        </p:txBody>
      </p:sp>
    </p:spTree>
    <p:extLst>
      <p:ext uri="{BB962C8B-B14F-4D97-AF65-F5344CB8AC3E}">
        <p14:creationId xmlns:p14="http://schemas.microsoft.com/office/powerpoint/2010/main" val="29209444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DCE661-0DCC-47E1-B6DD-1838EBD58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43 T)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CA88F2-B3AD-4CF3-AA99-2B084024D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lphaLcParenR"/>
            </a:pPr>
            <a:r>
              <a:rPr lang="de-DE" dirty="0"/>
              <a:t>Welches klassische Problem aus der Informatik wird hier beschrieben?</a:t>
            </a:r>
          </a:p>
          <a:p>
            <a:pPr marL="457200" lvl="1" indent="0">
              <a:buNone/>
            </a:pPr>
            <a:r>
              <a:rPr lang="de-DE" dirty="0"/>
              <a:t>- Erzeuger/Verbraucher Problem</a:t>
            </a:r>
          </a:p>
          <a:p>
            <a:pPr marL="514350" indent="-514350">
              <a:buAutoNum type="alphaLcParenR"/>
            </a:pPr>
            <a:r>
              <a:rPr lang="de-DE" dirty="0"/>
              <a:t>Was sind die kritischen Bereiche bei diesem Problem?</a:t>
            </a:r>
          </a:p>
          <a:p>
            <a:pPr marL="514350" indent="-514350">
              <a:buAutoNum type="alphaLcParenR"/>
            </a:pPr>
            <a:endParaRPr lang="de-DE" dirty="0"/>
          </a:p>
          <a:p>
            <a:pPr marL="514350" indent="-514350">
              <a:buAutoNum type="alphaLcParenR"/>
            </a:pPr>
            <a:r>
              <a:rPr lang="de-DE" dirty="0"/>
              <a:t>Wie viele Semaphoren benötigt man um die Gäste, die durch das Drehkreuz wollen zu synchronisieren? Um welche Art Semaphor handelt es sich jeweils?</a:t>
            </a:r>
          </a:p>
        </p:txBody>
      </p:sp>
    </p:spTree>
    <p:extLst>
      <p:ext uri="{BB962C8B-B14F-4D97-AF65-F5344CB8AC3E}">
        <p14:creationId xmlns:p14="http://schemas.microsoft.com/office/powerpoint/2010/main" val="22233201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DCE661-0DCC-47E1-B6DD-1838EBD58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43 T)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CA88F2-B3AD-4CF3-AA99-2B084024D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lphaLcParenR"/>
            </a:pPr>
            <a:r>
              <a:rPr lang="de-DE" dirty="0"/>
              <a:t>Welches klassische Problem aus der Informatik wird hier beschrieben?</a:t>
            </a:r>
          </a:p>
          <a:p>
            <a:pPr marL="457200" lvl="1" indent="0">
              <a:buNone/>
            </a:pPr>
            <a:r>
              <a:rPr lang="de-DE" dirty="0"/>
              <a:t>- Erzeuger/Verbraucher Problem</a:t>
            </a:r>
          </a:p>
          <a:p>
            <a:pPr marL="514350" indent="-514350">
              <a:buAutoNum type="alphaLcParenR"/>
            </a:pPr>
            <a:r>
              <a:rPr lang="de-DE" dirty="0"/>
              <a:t>Was sind die kritischen Bereiche bei diesem Problem?</a:t>
            </a:r>
          </a:p>
          <a:p>
            <a:pPr marL="457200" lvl="1" indent="0">
              <a:buNone/>
            </a:pPr>
            <a:r>
              <a:rPr lang="de-DE" dirty="0"/>
              <a:t>- Das Drehkreuz und die max. Anzahl an Gästen / Liegen</a:t>
            </a:r>
          </a:p>
          <a:p>
            <a:pPr marL="514350" indent="-514350">
              <a:buAutoNum type="alphaLcParenR"/>
            </a:pPr>
            <a:r>
              <a:rPr lang="de-DE" dirty="0"/>
              <a:t>Wie viele Semaphoren benötigt man um die Gäste, die durch das Drehkreuz wollen zu synchronisieren? Um welche Art Semaphor handelt es sich jeweils?</a:t>
            </a:r>
          </a:p>
        </p:txBody>
      </p:sp>
    </p:spTree>
    <p:extLst>
      <p:ext uri="{BB962C8B-B14F-4D97-AF65-F5344CB8AC3E}">
        <p14:creationId xmlns:p14="http://schemas.microsoft.com/office/powerpoint/2010/main" val="420558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2A22CD-5F99-4D2D-A24E-75709990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40 H)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C6588E-53DF-4FCE-8CED-8B397F0AB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r>
              <a:rPr lang="de-DE" dirty="0"/>
              <a:t>Modellieren Sie den Sachverhalt als Petri-Netz. Gehen Sie davon aus, dass sich zu Beginn je zwei Fahrzeuge links und zwei rechts der Brücke befinden.</a:t>
            </a:r>
            <a:br>
              <a:rPr lang="de-DE" dirty="0"/>
            </a:br>
            <a:r>
              <a:rPr lang="de-DE" dirty="0"/>
              <a:t>Beschriften Sie alle Stellen und Transitionen.</a:t>
            </a:r>
            <a:br>
              <a:rPr lang="de-DE" dirty="0"/>
            </a:br>
            <a:r>
              <a:rPr lang="de-DE" dirty="0"/>
              <a:t>Hinweis: Modellieren Sie die Situationen L -&gt; R und R -&gt; L jeweils als eigene Stelle.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93AE1C4-BCA3-48AB-9C99-13461E2C2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753" y="4444002"/>
            <a:ext cx="6944493" cy="173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8693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DCE661-0DCC-47E1-B6DD-1838EBD58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43 T)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CA88F2-B3AD-4CF3-AA99-2B084024D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lphaLcParenR"/>
            </a:pPr>
            <a:r>
              <a:rPr lang="de-DE" dirty="0"/>
              <a:t>Welches klassische Problem aus der Informatik wird hier beschrieben?</a:t>
            </a:r>
          </a:p>
          <a:p>
            <a:pPr marL="457200" lvl="1" indent="0">
              <a:buNone/>
            </a:pPr>
            <a:r>
              <a:rPr lang="de-DE" dirty="0"/>
              <a:t>- Erzeuger/Verbraucher Problem</a:t>
            </a:r>
          </a:p>
          <a:p>
            <a:pPr marL="514350" indent="-514350">
              <a:buAutoNum type="alphaLcParenR"/>
            </a:pPr>
            <a:r>
              <a:rPr lang="de-DE" dirty="0"/>
              <a:t>Was sind die kritischen Bereiche bei diesem Problem?</a:t>
            </a:r>
          </a:p>
          <a:p>
            <a:pPr marL="457200" lvl="1" indent="0">
              <a:buNone/>
            </a:pPr>
            <a:r>
              <a:rPr lang="de-DE" dirty="0"/>
              <a:t>- Das Drehkreuz und die max. Anzahl an Gästen / Liegen</a:t>
            </a:r>
          </a:p>
          <a:p>
            <a:pPr marL="514350" indent="-514350">
              <a:buAutoNum type="alphaLcParenR"/>
            </a:pPr>
            <a:r>
              <a:rPr lang="de-DE" dirty="0"/>
              <a:t>Wie viele Semaphoren benötigt man um die Gäste, die durch das Drehkreuz wollen zu synchronisieren? Um welche Art Semaphor handelt es sich jeweils?</a:t>
            </a:r>
          </a:p>
          <a:p>
            <a:pPr lvl="1">
              <a:buFontTx/>
              <a:buChar char="-"/>
            </a:pPr>
            <a:r>
              <a:rPr lang="de-DE" dirty="0"/>
              <a:t>Einen binärer Semaphor für den wechselseitigen Ausschluss im Drehkreuz</a:t>
            </a:r>
          </a:p>
          <a:p>
            <a:pPr lvl="1">
              <a:buFontTx/>
              <a:buChar char="-"/>
            </a:pPr>
            <a:r>
              <a:rPr lang="de-DE" dirty="0"/>
              <a:t>Einen Zählsemaphor um die Anzahl freier Plätze mitzuzählen</a:t>
            </a:r>
          </a:p>
        </p:txBody>
      </p:sp>
    </p:spTree>
    <p:extLst>
      <p:ext uri="{BB962C8B-B14F-4D97-AF65-F5344CB8AC3E}">
        <p14:creationId xmlns:p14="http://schemas.microsoft.com/office/powerpoint/2010/main" val="40804331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EBC8BA-6AFF-4A8C-A0B7-75F070844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43 T)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80286C-6F44-4806-84DD-CCEB50559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LcParenR" startAt="4"/>
            </a:pPr>
            <a:r>
              <a:rPr lang="de-DE" dirty="0"/>
              <a:t>Geben Sie in Pseudocode an, wie die benötigten Semaphore initialisiert werden müssen. Wählen Sie sinnvolle Bezeichner für Ihre Semaphore.</a:t>
            </a:r>
          </a:p>
          <a:p>
            <a:pPr marL="514350" indent="-514350">
              <a:buAutoNum type="alphaLcParenR" startAt="4"/>
            </a:pPr>
            <a:r>
              <a:rPr lang="de-DE" dirty="0"/>
              <a:t>Vervollständigen Sie nun folgenden Pseudocode, so dass dieser das Betreten bzw. Verlassen eines Badegastes simuliert und mehrere Gäste stets synchronisiert werden.</a:t>
            </a:r>
            <a:br>
              <a:rPr lang="de-DE" dirty="0"/>
            </a:br>
            <a:br>
              <a:rPr lang="de-DE" dirty="0"/>
            </a:br>
            <a:r>
              <a:rPr lang="de-DE" dirty="0"/>
              <a:t>Verwenden Sie für den Zugriff auf Ihre Semaphore folgende Notation:</a:t>
            </a:r>
            <a:br>
              <a:rPr lang="de-DE" dirty="0"/>
            </a:b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912A99C-C6E4-4E15-B3AB-C1961681E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291" y="5521960"/>
            <a:ext cx="9311418" cy="78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0575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92FBCC-0975-4A7D-826A-4EDDCF842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43 T)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AC364D-8B67-4929-AD70-771A8F6B0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LcParenR" startAt="6"/>
            </a:pPr>
            <a:r>
              <a:rPr lang="de-DE" dirty="0"/>
              <a:t>Das Schwimmbad führt Kinderliegen ein, die nur von Kindern benutzt werden können.</a:t>
            </a:r>
            <a:br>
              <a:rPr lang="de-DE" dirty="0"/>
            </a:br>
            <a:r>
              <a:rPr lang="de-DE" dirty="0"/>
              <a:t>Nun also 2 Kinderliegen und 3 normale Liegen.</a:t>
            </a:r>
            <a:br>
              <a:rPr lang="de-DE" dirty="0"/>
            </a:br>
            <a:r>
              <a:rPr lang="de-DE" dirty="0"/>
              <a:t>Über </a:t>
            </a:r>
            <a:r>
              <a:rPr lang="de-DE" i="1" dirty="0" err="1"/>
              <a:t>is_Kinderliege</a:t>
            </a:r>
            <a:r>
              <a:rPr lang="de-DE" i="1" dirty="0"/>
              <a:t> </a:t>
            </a:r>
            <a:r>
              <a:rPr lang="de-DE" dirty="0"/>
              <a:t>kann getestet werden, ob es sich bei einer gegebenen Liege um eine Kinderliege handelt.</a:t>
            </a:r>
          </a:p>
          <a:p>
            <a:pPr marL="514350" indent="-514350">
              <a:buAutoNum type="alphaLcParenR" startAt="6"/>
            </a:pPr>
            <a:endParaRPr lang="de-DE" dirty="0"/>
          </a:p>
          <a:p>
            <a:pPr marL="571500" indent="-571500">
              <a:buAutoNum type="romanLcParenBoth"/>
            </a:pPr>
            <a:r>
              <a:rPr lang="de-DE" dirty="0"/>
              <a:t>Damit das Belegen weiterhin synchronisiert erfolgen kann, benötigt man weitere Semaphore. Wählen Sie wieder geeignete Bezeichner und initialisieren Sie sie analog zu d).</a:t>
            </a:r>
          </a:p>
        </p:txBody>
      </p:sp>
    </p:spTree>
    <p:extLst>
      <p:ext uri="{BB962C8B-B14F-4D97-AF65-F5344CB8AC3E}">
        <p14:creationId xmlns:p14="http://schemas.microsoft.com/office/powerpoint/2010/main" val="15837936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861AE9-36D2-4E77-8C91-C0FA83BF7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43 T)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D8A814-F2F6-44FC-B3D3-09628A966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AutoNum type="romanLcParenBoth" startAt="2"/>
            </a:pPr>
            <a:r>
              <a:rPr lang="de-DE" dirty="0"/>
              <a:t>Geben Sie in Analogie zum Pseudocode aus e) den Code für Kinder an, die das Bad betreten wollen. Nennen Sie die entsprechende Funktion </a:t>
            </a:r>
            <a:r>
              <a:rPr lang="de-DE" dirty="0" err="1"/>
              <a:t>kind</a:t>
            </a:r>
            <a:r>
              <a:rPr lang="de-DE" dirty="0"/>
              <a:t>().</a:t>
            </a:r>
          </a:p>
          <a:p>
            <a:pPr marL="571500" indent="-571500">
              <a:buAutoNum type="romanLcParenBoth" startAt="2"/>
            </a:pPr>
            <a:endParaRPr lang="de-DE" dirty="0"/>
          </a:p>
          <a:p>
            <a:pPr marL="571500" indent="-571500">
              <a:buAutoNum type="romanLcParenBoth" startAt="2"/>
            </a:pPr>
            <a:r>
              <a:rPr lang="de-DE" dirty="0"/>
              <a:t>Passen Sie nun die Badegäste so an, dass deren Verhalten der neuen Situation gerecht ist.</a:t>
            </a:r>
          </a:p>
        </p:txBody>
      </p:sp>
    </p:spTree>
    <p:extLst>
      <p:ext uri="{BB962C8B-B14F-4D97-AF65-F5344CB8AC3E}">
        <p14:creationId xmlns:p14="http://schemas.microsoft.com/office/powerpoint/2010/main" val="30369628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22A346-FA1E-47A3-AAB8-FA4945837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44 T)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E254F9-46EC-4C12-97EE-056A9820E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3 Prozesse P1, P2, P3 synchronisieren Ihren Zugriff auf gemeinsam genutzte Ressourcen mit 3 Zählsemaphore a, b und c.</a:t>
            </a:r>
          </a:p>
          <a:p>
            <a:pPr marL="0" indent="0">
              <a:buNone/>
            </a:pPr>
            <a:r>
              <a:rPr lang="de-DE" dirty="0"/>
              <a:t>Die folgenden Programmsequenzen zeigen den Zugriff der Prozesse auf die entsprechende Semaphore.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536E49A-4977-4A36-9A13-246D3C5CB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658" y="3653926"/>
            <a:ext cx="9002684" cy="301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723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46ED62-C572-4FCF-A86E-F0B3B0C16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44 T)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859CAC7E-06BB-489E-AF49-554A22F18F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90" y="1580828"/>
            <a:ext cx="10128020" cy="338741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F9C8D64B-FBD0-4AF8-91F0-CE202854BD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322" y="5152513"/>
            <a:ext cx="4999356" cy="162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282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CD880A-36BF-4187-ABB4-A5F2565F1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40 H)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63B197-6475-4493-9CC8-B6FD60662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b) 	Skizzieren Sie den Erreichbarkeitsgraphen für das in a) erstellte	 	Petri-Netz. Notieren Sie an jeder Kante des Graphen die jeweilige 	nötige Transition.</a:t>
            </a:r>
          </a:p>
        </p:txBody>
      </p:sp>
    </p:spTree>
    <p:extLst>
      <p:ext uri="{BB962C8B-B14F-4D97-AF65-F5344CB8AC3E}">
        <p14:creationId xmlns:p14="http://schemas.microsoft.com/office/powerpoint/2010/main" val="4204794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CD880A-36BF-4187-ABB4-A5F2565F1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40 H)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463B197-6475-4493-9CC8-B6FD60662D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AutoNum type="alphaLcParenR" startAt="2"/>
                </a:pPr>
                <a:r>
                  <a:rPr lang="de-DE" dirty="0"/>
                  <a:t>Skizzieren Sie den Erreichbarkeitsgraphen für das in a) erstellte	 Petri-Netz. Notieren Sie an jeder Kante des Graphen die jeweilige nötige Transition.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𝑙𝑖𝑛𝑘𝑠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𝑓𝑛𝑟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𝑟𝑒𝑐h𝑡𝑠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𝑓𝑛𝑙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𝑠𝑒𝑚𝑎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de-DE" dirty="0"/>
              </a:p>
              <a:p>
                <a:pPr marL="514350" indent="-514350">
                  <a:buAutoNum type="alphaLcParenR" startAt="2"/>
                </a:pPr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463B197-6475-4493-9CC8-B6FD60662D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>
            <a:extLst>
              <a:ext uri="{FF2B5EF4-FFF2-40B4-BE49-F238E27FC236}">
                <a16:creationId xmlns:a16="http://schemas.microsoft.com/office/drawing/2014/main" id="{2EB75773-0AEA-4CCE-968D-366D27D2F1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17" y="3789680"/>
            <a:ext cx="11573366" cy="204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389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CD880A-36BF-4187-ABB4-A5F2565F1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40 H)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63B197-6475-4493-9CC8-B6FD60662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LcParenR" startAt="3"/>
            </a:pPr>
            <a:r>
              <a:rPr lang="de-DE" dirty="0"/>
              <a:t>Handelt es sich in Ihrer Modellierung aus a) um ein faires Petri-Netz?</a:t>
            </a:r>
          </a:p>
        </p:txBody>
      </p:sp>
    </p:spTree>
    <p:extLst>
      <p:ext uri="{BB962C8B-B14F-4D97-AF65-F5344CB8AC3E}">
        <p14:creationId xmlns:p14="http://schemas.microsoft.com/office/powerpoint/2010/main" val="2025209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CD880A-36BF-4187-ABB4-A5F2565F1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40 H)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63B197-6475-4493-9CC8-B6FD60662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LcParenR" startAt="3"/>
            </a:pPr>
            <a:r>
              <a:rPr lang="de-DE" dirty="0"/>
              <a:t>Handelt es sich in Ihrer Modellierung aus a) um ein faires Petri-Netz?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Ja, denn für jeden unendlichen Durchlauf gilt auch, dass jede Transition unendlich oft geschalten wird.</a:t>
            </a:r>
          </a:p>
        </p:txBody>
      </p:sp>
    </p:spTree>
    <p:extLst>
      <p:ext uri="{BB962C8B-B14F-4D97-AF65-F5344CB8AC3E}">
        <p14:creationId xmlns:p14="http://schemas.microsoft.com/office/powerpoint/2010/main" val="996666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D3E241-E5F3-4B3F-8367-60C298B9B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41 H)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DD1D12-65A7-4981-B240-44D19C6BB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Druckaufträge werden in einer FIFO-Warteschlange verwaltet.</a:t>
            </a:r>
          </a:p>
          <a:p>
            <a:pPr marL="0" indent="0">
              <a:buNone/>
            </a:pPr>
            <a:r>
              <a:rPr lang="de-DE" dirty="0"/>
              <a:t>Darin befinden sich Zeiger, die auf den Speicherbereich verweisen, an dem die zu druckenden Daten liegen.</a:t>
            </a:r>
          </a:p>
          <a:p>
            <a:pPr marL="0" indent="0">
              <a:buNone/>
            </a:pPr>
            <a:r>
              <a:rPr lang="de-DE" dirty="0"/>
              <a:t>Die Variable </a:t>
            </a:r>
            <a:r>
              <a:rPr lang="de-DE" i="1" dirty="0" err="1"/>
              <a:t>next</a:t>
            </a:r>
            <a:r>
              <a:rPr lang="de-DE" i="1" dirty="0"/>
              <a:t> </a:t>
            </a:r>
            <a:r>
              <a:rPr lang="de-DE" dirty="0"/>
              <a:t>enthält den Index der nächsten freien Position in der Warteschlange.</a:t>
            </a:r>
          </a:p>
          <a:p>
            <a:pPr marL="0" indent="0">
              <a:buNone/>
            </a:pPr>
            <a:r>
              <a:rPr lang="de-DE" dirty="0"/>
              <a:t>Gegeben seien zwei Prozesse P1 und P2, die jeweils eine Datei drucken möchten.</a:t>
            </a:r>
          </a:p>
        </p:txBody>
      </p:sp>
    </p:spTree>
    <p:extLst>
      <p:ext uri="{BB962C8B-B14F-4D97-AF65-F5344CB8AC3E}">
        <p14:creationId xmlns:p14="http://schemas.microsoft.com/office/powerpoint/2010/main" val="501825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337C94-1027-4701-B0DD-1222488AB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41 H)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886FE8-72B9-4238-9288-430914949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r>
              <a:rPr lang="de-DE" dirty="0"/>
              <a:t>Welches Problem kann auftreten, wenn P1 und P2 im Mehrprogrammbetrieb parallel ausgeführt werden?</a:t>
            </a:r>
            <a:br>
              <a:rPr lang="de-DE" dirty="0"/>
            </a:br>
            <a:r>
              <a:rPr lang="de-DE" dirty="0"/>
              <a:t>Modellieren Sie einen Ablauf, der dieses Problem illustriert.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406E285-DDBE-43C2-A218-3D941A6DC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627" y="369094"/>
            <a:ext cx="6776173" cy="132159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6A31583-BDCE-4B1D-8F0F-0D7759486B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60" y="4145914"/>
            <a:ext cx="11144679" cy="2580005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6034CC91-62A4-4802-A881-CA6F9B915495}"/>
              </a:ext>
            </a:extLst>
          </p:cNvPr>
          <p:cNvSpPr/>
          <p:nvPr/>
        </p:nvSpPr>
        <p:spPr>
          <a:xfrm>
            <a:off x="701040" y="5181441"/>
            <a:ext cx="436880" cy="127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215D9C4-EDC2-4D9A-89D8-092B3BD431C2}"/>
              </a:ext>
            </a:extLst>
          </p:cNvPr>
          <p:cNvSpPr/>
          <p:nvPr/>
        </p:nvSpPr>
        <p:spPr>
          <a:xfrm>
            <a:off x="1899920" y="5166042"/>
            <a:ext cx="436880" cy="127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4AF219C-AD33-4A15-B906-6220ED1371FC}"/>
              </a:ext>
            </a:extLst>
          </p:cNvPr>
          <p:cNvSpPr/>
          <p:nvPr/>
        </p:nvSpPr>
        <p:spPr>
          <a:xfrm>
            <a:off x="3688080" y="5196204"/>
            <a:ext cx="1686560" cy="13874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1CF1D5E-D3AD-42F2-A957-E0A38517B564}"/>
              </a:ext>
            </a:extLst>
          </p:cNvPr>
          <p:cNvSpPr/>
          <p:nvPr/>
        </p:nvSpPr>
        <p:spPr>
          <a:xfrm>
            <a:off x="5689180" y="5196204"/>
            <a:ext cx="436880" cy="127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1130203-9249-418D-A6FA-7B35EE8FDD83}"/>
              </a:ext>
            </a:extLst>
          </p:cNvPr>
          <p:cNvSpPr/>
          <p:nvPr/>
        </p:nvSpPr>
        <p:spPr>
          <a:xfrm>
            <a:off x="6626860" y="5313680"/>
            <a:ext cx="4864100" cy="1300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6131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981</Words>
  <Application>Microsoft Office PowerPoint</Application>
  <PresentationFormat>Breitbild</PresentationFormat>
  <Paragraphs>124</Paragraphs>
  <Slides>35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Wingdings</vt:lpstr>
      <vt:lpstr>Office</vt:lpstr>
      <vt:lpstr>Betriebssysteme Tutorium Gruppe 08</vt:lpstr>
      <vt:lpstr>Aufgabe 40 H)</vt:lpstr>
      <vt:lpstr>Aufgabe 40 H)</vt:lpstr>
      <vt:lpstr>Aufgabe 40 H)</vt:lpstr>
      <vt:lpstr>Aufgabe 40 H)</vt:lpstr>
      <vt:lpstr>Aufgabe 40 H)</vt:lpstr>
      <vt:lpstr>Aufgabe 40 H)</vt:lpstr>
      <vt:lpstr>Aufgabe 41 H)</vt:lpstr>
      <vt:lpstr>Aufgabe 41 H)</vt:lpstr>
      <vt:lpstr>Aufgabe 41 H)</vt:lpstr>
      <vt:lpstr>Aufgabe 41 H)</vt:lpstr>
      <vt:lpstr>Aufgabe 41 H)</vt:lpstr>
      <vt:lpstr>Aufgabe 41 H)</vt:lpstr>
      <vt:lpstr>Aufgabe 41 H)</vt:lpstr>
      <vt:lpstr>Aufgabe 41 H)</vt:lpstr>
      <vt:lpstr>Aufgabe 41 H)</vt:lpstr>
      <vt:lpstr>Aufgabe 41 H)</vt:lpstr>
      <vt:lpstr>Aufgabe 41 H)</vt:lpstr>
      <vt:lpstr>Aufgabe 41 H)</vt:lpstr>
      <vt:lpstr>Aufgabe 42 H)</vt:lpstr>
      <vt:lpstr>Aufgabe 42 H)</vt:lpstr>
      <vt:lpstr>Aufgabe 42 H)</vt:lpstr>
      <vt:lpstr>Aufgabe 42 H)</vt:lpstr>
      <vt:lpstr>Aufgabe 42 H)</vt:lpstr>
      <vt:lpstr>Aufgabe 42 H)</vt:lpstr>
      <vt:lpstr>Aufgabe 43 T)</vt:lpstr>
      <vt:lpstr>Aufgabe 43 T)</vt:lpstr>
      <vt:lpstr>Aufgabe 43 T)</vt:lpstr>
      <vt:lpstr>Aufgabe 43 T)</vt:lpstr>
      <vt:lpstr>Aufgabe 43 T)</vt:lpstr>
      <vt:lpstr>Aufgabe 43 T)</vt:lpstr>
      <vt:lpstr>Aufgabe 43 T)</vt:lpstr>
      <vt:lpstr>Aufgabe 43 T)</vt:lpstr>
      <vt:lpstr>Aufgabe 44 T)</vt:lpstr>
      <vt:lpstr>Aufgabe 44 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Betriebssysteme Tutorium Gruppe 08</dc:title>
  <dc:creator>Julian Hager</dc:creator>
  <cp:lastModifiedBy>Julian Hager</cp:lastModifiedBy>
  <cp:revision>13</cp:revision>
  <dcterms:created xsi:type="dcterms:W3CDTF">2019-12-19T11:21:32Z</dcterms:created>
  <dcterms:modified xsi:type="dcterms:W3CDTF">2019-12-19T16:44:17Z</dcterms:modified>
</cp:coreProperties>
</file>