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3" r:id="rId11"/>
    <p:sldId id="277" r:id="rId12"/>
    <p:sldId id="278" r:id="rId13"/>
    <p:sldId id="279" r:id="rId14"/>
    <p:sldId id="280" r:id="rId15"/>
    <p:sldId id="257" r:id="rId16"/>
    <p:sldId id="258" r:id="rId17"/>
    <p:sldId id="259" r:id="rId18"/>
    <p:sldId id="264" r:id="rId19"/>
    <p:sldId id="265" r:id="rId20"/>
    <p:sldId id="266" r:id="rId21"/>
    <p:sldId id="267" r:id="rId22"/>
    <p:sldId id="260" r:id="rId23"/>
    <p:sldId id="261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2" r:id="rId38"/>
    <p:sldId id="26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BC8E-4F02-4CCF-81D6-D912B2DB26FD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111C-00F4-4E01-8DDF-ADD3D0F6E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4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03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44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8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4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7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85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6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9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46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26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57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111C-00F4-4E01-8DDF-ADD3D0F6E908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5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C5A5-33D2-4D83-9A86-BAE639248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47FCC-EE32-4300-91D1-9E790EBF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24F89-A6C4-48C0-902E-9F9C4E5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8F59F4-25B9-40D7-BFB0-4129A0A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AE26C-7E2C-42E7-8C21-77798FA0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C72F7-EB6E-4D4D-9F38-C058BD73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235D31-6E76-4047-B8EB-5E42E380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B3F94-FA19-45D1-B457-FCB01F63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FC03B-6355-44D9-B265-DFF1F281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C071B-6994-48E1-A2DE-405DA9A3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2362B8-5446-4E6B-8CFE-8C5E0F0E6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01E2AF-8319-426D-8DAB-509C685C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E7319-4E9B-4BCC-8833-3444BC9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50014-9B44-4064-9CC0-76D069C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F4FF1-029C-42AD-B46F-85B23D3A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7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03F68-3C63-48E4-8E4E-A192080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D8C15-1F6F-4957-9539-0BC9A51B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1DEF-754E-4DAF-9AF4-355EE610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9FB25-259B-4CCC-BDBA-480E69F0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2CF36-58D1-415B-AB03-2351FDB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98E6-FE0E-45FE-A509-A46CD9C6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46BF04-84DC-4A14-9532-FC2A376A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0A440-7845-45C5-98E1-EC23B557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45459-98C9-481C-81AC-FFFC6D47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75191-47D8-4150-BDAE-3556C8C2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5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A902F-4D8A-4DA6-BB95-E50910D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EF73B-90A4-4A57-ACDF-E41A73164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BE0E88-064D-47D8-A1C0-F67F91F9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8F9B03-FFF4-4BA5-9E84-5A8DDEB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646F2F-4A91-4A2E-AA0B-FF85119F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36D29-4E5E-48D0-A644-97AC80FD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6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2D01A-59B1-4FE7-B85C-A1BFEAD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3C6AA-FF38-4BBD-9F30-CF27155A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D660-7E94-4E0B-99FF-F37DCD87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D3106F-3C00-4CCC-AD74-F378FAEA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2353F-095D-495F-B96D-A586C217D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245E59-7E7F-40CC-9714-E0C4B912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2EDAB4-E932-4AFC-BA5F-9AC10FA2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3A2F5-8846-4A8A-9BCD-8B0B10FF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F926A-AE20-4068-A2A4-2C472A36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28A38-C356-4A8D-9FCF-84EE2CD2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22073-8DE9-43B6-950F-F3FB6834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B4C8C-8F6D-4D13-A204-CF5C174C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71698-CD54-4DE1-B6DE-AB4E8FA3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BF658-7AB7-4B61-8970-F1FC6D5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B892D6-BA36-41BE-9133-FC43613C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1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5E8EB-DADD-4341-B73D-E0D4CA3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6E217-DE3E-4E6D-8FD2-C785270C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29BEC2-32C2-492C-8E8B-6E1EE826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E141D-56C3-4F73-BBE6-7EC1AFE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17850E-E505-4CCB-BCD8-F98B388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F4F0B5-DAD2-43EC-A038-283926E7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0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B82B9-81B5-4C1A-8499-4E504080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F37D42-C7E2-47E4-B471-12005219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8A38C4-75EB-4B1D-BAD9-5F43122D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B9C06-DB3A-4A77-8D6C-361C783F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9A6B2-2ECF-4CEE-847E-CA5F96E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260577-4B43-457E-AAA2-DE86B422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2739CE-9F5C-450B-802C-FEB8CFE2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E6242-6C62-4B1F-A494-3A322B2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5A6AC-823D-4878-9D91-2CE222B5D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4B5F-D41D-4D8B-93CF-EB0E366E8FC3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BF39C-19BD-46F5-B195-BE0669E6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55011-E8E4-4EED-AFC1-4F11BBF4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9834-B034-4D9D-9517-5D9EFDE69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6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B1692-11A3-4797-9BFF-357134F1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38266-5A95-4FA0-9FE2-EC87D042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04682"/>
          </a:xfrm>
        </p:spPr>
        <p:txBody>
          <a:bodyPr>
            <a:normAutofit/>
          </a:bodyPr>
          <a:lstStyle/>
          <a:p>
            <a:r>
              <a:rPr lang="de-DE" dirty="0"/>
              <a:t>Julian Hager</a:t>
            </a:r>
          </a:p>
          <a:p>
            <a:r>
              <a:rPr lang="de-DE" dirty="0"/>
              <a:t>08.01.2020</a:t>
            </a:r>
          </a:p>
          <a:p>
            <a:r>
              <a:rPr lang="de-DE" dirty="0"/>
              <a:t>Blatt 09 H</a:t>
            </a:r>
          </a:p>
          <a:p>
            <a:r>
              <a:rPr lang="de-DE" dirty="0"/>
              <a:t>Blatt 10 T</a:t>
            </a:r>
          </a:p>
        </p:txBody>
      </p:sp>
    </p:spTree>
    <p:extLst>
      <p:ext uri="{BB962C8B-B14F-4D97-AF65-F5344CB8AC3E}">
        <p14:creationId xmlns:p14="http://schemas.microsoft.com/office/powerpoint/2010/main" val="189030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F3BD836-5E3E-49B1-92AA-9685CF7B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7"/>
          <a:stretch/>
        </p:blipFill>
        <p:spPr>
          <a:xfrm>
            <a:off x="689580" y="0"/>
            <a:ext cx="10812839" cy="67149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DD650B-C566-4864-B68F-9E27065D9749}"/>
              </a:ext>
            </a:extLst>
          </p:cNvPr>
          <p:cNvSpPr/>
          <p:nvPr/>
        </p:nvSpPr>
        <p:spPr>
          <a:xfrm>
            <a:off x="372079" y="6714905"/>
            <a:ext cx="11447839" cy="143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6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F3BD836-5E3E-49B1-92AA-9685CF7B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7"/>
          <a:stretch/>
        </p:blipFill>
        <p:spPr>
          <a:xfrm>
            <a:off x="689580" y="0"/>
            <a:ext cx="10812839" cy="67149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DD650B-C566-4864-B68F-9E27065D9749}"/>
              </a:ext>
            </a:extLst>
          </p:cNvPr>
          <p:cNvSpPr/>
          <p:nvPr/>
        </p:nvSpPr>
        <p:spPr>
          <a:xfrm>
            <a:off x="372079" y="6714905"/>
            <a:ext cx="11447839" cy="143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4A86D0B7-F531-4F5E-9EFB-F5E4D870A7A2}"/>
              </a:ext>
            </a:extLst>
          </p:cNvPr>
          <p:cNvSpPr/>
          <p:nvPr/>
        </p:nvSpPr>
        <p:spPr>
          <a:xfrm>
            <a:off x="8902700" y="572770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3AC71-76E2-4487-8B6B-600CCF4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A2D7E-E7AC-4DC1-836F-D2D0F527E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5" b="1"/>
          <a:stretch/>
        </p:blipFill>
        <p:spPr>
          <a:xfrm>
            <a:off x="1320799" y="1508760"/>
            <a:ext cx="9550401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3AC71-76E2-4487-8B6B-600CCF4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A2D7E-E7AC-4DC1-836F-D2D0F527E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5" b="1"/>
          <a:stretch/>
        </p:blipFill>
        <p:spPr>
          <a:xfrm>
            <a:off x="1320799" y="1508760"/>
            <a:ext cx="9550401" cy="5207000"/>
          </a:xfrm>
          <a:prstGeom prst="rect">
            <a:avLst/>
          </a:prstGeom>
        </p:spPr>
      </p:pic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CC9B961A-6C06-4349-9E6B-5B97A6E5D247}"/>
              </a:ext>
            </a:extLst>
          </p:cNvPr>
          <p:cNvSpPr/>
          <p:nvPr/>
        </p:nvSpPr>
        <p:spPr>
          <a:xfrm>
            <a:off x="3870960" y="204216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1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3AC71-76E2-4487-8B6B-600CCF4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A2D7E-E7AC-4DC1-836F-D2D0F527E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5" b="1"/>
          <a:stretch/>
        </p:blipFill>
        <p:spPr>
          <a:xfrm>
            <a:off x="1320799" y="1508760"/>
            <a:ext cx="9550401" cy="5207000"/>
          </a:xfrm>
          <a:prstGeom prst="rect">
            <a:avLst/>
          </a:prstGeom>
        </p:spPr>
      </p:pic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CC9B961A-6C06-4349-9E6B-5B97A6E5D247}"/>
              </a:ext>
            </a:extLst>
          </p:cNvPr>
          <p:cNvSpPr/>
          <p:nvPr/>
        </p:nvSpPr>
        <p:spPr>
          <a:xfrm>
            <a:off x="3870960" y="204216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F9E19E3D-824E-42FD-96CA-92AD472DB48C}"/>
              </a:ext>
            </a:extLst>
          </p:cNvPr>
          <p:cNvSpPr/>
          <p:nvPr/>
        </p:nvSpPr>
        <p:spPr>
          <a:xfrm>
            <a:off x="1493520" y="3746024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1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C45F4-7EE4-47A5-BCB8-B16947E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47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AB841-9988-427A-B070-ABCC695B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67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2 Prozesse: P1 und P2</a:t>
            </a:r>
          </a:p>
          <a:p>
            <a:r>
              <a:rPr lang="de-DE" dirty="0"/>
              <a:t>P1 erzeugt Daten und schreibt diese in einen gemeinsamen Speicher mit 5 Plätzen.</a:t>
            </a:r>
          </a:p>
          <a:p>
            <a:r>
              <a:rPr lang="de-DE" dirty="0"/>
              <a:t>P2 liest diese Daten.</a:t>
            </a:r>
          </a:p>
          <a:p>
            <a:pPr marL="0" indent="0">
              <a:buNone/>
            </a:pPr>
            <a:r>
              <a:rPr lang="de-DE" dirty="0"/>
              <a:t>Folgende Initialisierung: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platz, bestand;</a:t>
            </a: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(platz, 5);</a:t>
            </a: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(bestand, 0);</a:t>
            </a:r>
          </a:p>
          <a:p>
            <a:pPr marL="0" indent="0">
              <a:buNone/>
            </a:pPr>
            <a:r>
              <a:rPr lang="de-DE" dirty="0"/>
              <a:t>Ergänzen Sie die folgenden Prozessdefinitionen unter Verwendung dieser Semaphoren so, dass P1 nicht in den vollen Speicher schreiben und P2 nicht aus einem leeren Speicher lesen kann.</a:t>
            </a:r>
            <a:br>
              <a:rPr lang="de-DE" dirty="0"/>
            </a:b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4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C16BF-809D-434D-8548-C5140F8C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47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1BCEE2-6806-4843-A3D5-01619BB2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2" y="1690688"/>
            <a:ext cx="10892275" cy="4476432"/>
          </a:xfrm>
        </p:spPr>
      </p:pic>
    </p:spTree>
    <p:extLst>
      <p:ext uri="{BB962C8B-B14F-4D97-AF65-F5344CB8AC3E}">
        <p14:creationId xmlns:p14="http://schemas.microsoft.com/office/powerpoint/2010/main" val="349764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1BDF-F239-429D-9D50-2BA9B99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F2A5A-FC60-4FDC-BF81-8353110D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Schreiben Sie eine Java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SimpleCountingSemaphore</a:t>
            </a:r>
            <a:r>
              <a:rPr lang="de-DE" dirty="0"/>
              <a:t>, die es ermöglicht, Instanzen zu erzeugen, welche in Analogie zu der von Dijkstra vorgeschlagenen Datenstruktur eines Zählsemaphor  verwendet werden können.</a:t>
            </a:r>
          </a:p>
          <a:p>
            <a:pPr marL="0" indent="0">
              <a:buNone/>
            </a:pPr>
            <a:r>
              <a:rPr lang="de-DE" dirty="0"/>
              <a:t>Verwenden Sie dazu den Java </a:t>
            </a:r>
            <a:r>
              <a:rPr lang="de-DE" dirty="0" err="1"/>
              <a:t>synchronized</a:t>
            </a:r>
            <a:r>
              <a:rPr lang="de-DE" dirty="0"/>
              <a:t>-Mechanismus. Verwenden Sie außerdem eine </a:t>
            </a:r>
            <a:r>
              <a:rPr lang="de-DE" i="1" dirty="0"/>
              <a:t>minimale </a:t>
            </a:r>
            <a:r>
              <a:rPr lang="de-DE" dirty="0"/>
              <a:t>Anzahl an </a:t>
            </a:r>
            <a:r>
              <a:rPr lang="de-DE" dirty="0" err="1"/>
              <a:t>wait</a:t>
            </a:r>
            <a:r>
              <a:rPr lang="de-DE" dirty="0"/>
              <a:t>()- und </a:t>
            </a:r>
            <a:r>
              <a:rPr lang="de-DE" dirty="0" err="1"/>
              <a:t>notify</a:t>
            </a:r>
            <a:r>
              <a:rPr lang="de-DE" dirty="0"/>
              <a:t>()-Aufrufen!</a:t>
            </a:r>
          </a:p>
        </p:txBody>
      </p:sp>
    </p:spTree>
    <p:extLst>
      <p:ext uri="{BB962C8B-B14F-4D97-AF65-F5344CB8AC3E}">
        <p14:creationId xmlns:p14="http://schemas.microsoft.com/office/powerpoint/2010/main" val="277596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59C9E-0C66-4002-906F-B64A0A1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7B6CE-878C-44AE-8ADD-EE5EBDA9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Beschreiben Sie das grundlegende Konzept der Synchronisation in Java. Gehen Sie dabei auf die Verwendung von Objekt-Locks, Threads und Warteschlangen ein.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Wie werden </a:t>
            </a:r>
            <a:r>
              <a:rPr lang="de-DE" dirty="0" err="1"/>
              <a:t>wait</a:t>
            </a:r>
            <a:r>
              <a:rPr lang="de-DE" dirty="0"/>
              <a:t>() und </a:t>
            </a:r>
            <a:r>
              <a:rPr lang="de-DE" dirty="0" err="1"/>
              <a:t>signal</a:t>
            </a:r>
            <a:r>
              <a:rPr lang="de-DE" dirty="0"/>
              <a:t>() in Java umgesetzt?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Erläutern Sie den grundlegenden Unterschied des Java </a:t>
            </a:r>
            <a:r>
              <a:rPr lang="de-DE" dirty="0" err="1"/>
              <a:t>Synchronisationsmechnismus</a:t>
            </a:r>
            <a:r>
              <a:rPr lang="de-DE" dirty="0"/>
              <a:t> im Gegensatz zu „echten“ Monitoren (ohne Beachtung der Signalisierungsmechanismen).</a:t>
            </a:r>
          </a:p>
        </p:txBody>
      </p:sp>
    </p:spTree>
    <p:extLst>
      <p:ext uri="{BB962C8B-B14F-4D97-AF65-F5344CB8AC3E}">
        <p14:creationId xmlns:p14="http://schemas.microsoft.com/office/powerpoint/2010/main" val="149141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16EF6-2A71-4475-994E-FE999286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297DF-9E77-4ED5-80FE-940E3369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4"/>
            </a:pPr>
            <a:r>
              <a:rPr lang="de-DE" dirty="0"/>
              <a:t>Beschreiben Sie die Einschränkungen bei der Verwendung von </a:t>
            </a:r>
            <a:r>
              <a:rPr lang="de-DE" dirty="0" err="1"/>
              <a:t>wait</a:t>
            </a:r>
            <a:r>
              <a:rPr lang="de-DE" dirty="0"/>
              <a:t>() und </a:t>
            </a:r>
            <a:r>
              <a:rPr lang="de-DE" dirty="0" err="1"/>
              <a:t>notify</a:t>
            </a:r>
            <a:r>
              <a:rPr lang="de-DE" dirty="0"/>
              <a:t>() gegenüber „echten“ Monitoren.</a:t>
            </a:r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endParaRPr lang="de-DE" dirty="0"/>
          </a:p>
          <a:p>
            <a:pPr marL="514350" indent="-514350">
              <a:buAutoNum type="alphaLcParenR" startAt="4"/>
            </a:pPr>
            <a:r>
              <a:rPr lang="de-DE" dirty="0"/>
              <a:t>Überlegen Sie sich, wie diese Einschränkungen umgangen werden können.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9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C10F5-1482-4FEE-928F-ADEA641C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25B65-28D2-49FB-8A3B-C41E8D8E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Studentenbar mit 5 Hockern, einem Barkeeper und einer Tür.</a:t>
            </a:r>
          </a:p>
          <a:p>
            <a:pPr marL="0" indent="0">
              <a:buNone/>
            </a:pPr>
            <a:r>
              <a:rPr lang="de-DE" dirty="0"/>
              <a:t>Max. 5 Gäste in Bar und Tür. </a:t>
            </a:r>
          </a:p>
          <a:p>
            <a:pPr marL="0" indent="0">
              <a:buNone/>
            </a:pPr>
            <a:r>
              <a:rPr lang="de-DE" dirty="0"/>
              <a:t>Max. einer in der Tür.</a:t>
            </a:r>
          </a:p>
          <a:p>
            <a:pPr marL="0" indent="0">
              <a:buNone/>
            </a:pPr>
            <a:r>
              <a:rPr lang="de-DE" dirty="0"/>
              <a:t>Jeder 3 Drinks. Dann geht er wieder.</a:t>
            </a:r>
          </a:p>
          <a:p>
            <a:pPr marL="0" indent="0">
              <a:buNone/>
            </a:pPr>
            <a:r>
              <a:rPr lang="de-DE" dirty="0"/>
              <a:t>Barkeeper max. eine Bestellung gleichzeitig.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</p:txBody>
      </p:sp>
    </p:spTree>
    <p:extLst>
      <p:ext uri="{BB962C8B-B14F-4D97-AF65-F5344CB8AC3E}">
        <p14:creationId xmlns:p14="http://schemas.microsoft.com/office/powerpoint/2010/main" val="386899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3A524-FDAE-40BF-A268-8E528D6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FF3EA-E3F4-439D-9910-1B9FFDB5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 startAt="6"/>
            </a:pPr>
            <a:r>
              <a:rPr lang="de-DE" dirty="0"/>
              <a:t>Es gibt zwei Modelle, wie die Ausführung in einem Monitor nach dem Aufruf von </a:t>
            </a:r>
            <a:r>
              <a:rPr lang="de-DE" dirty="0" err="1"/>
              <a:t>signal</a:t>
            </a:r>
            <a:r>
              <a:rPr lang="de-DE" dirty="0"/>
              <a:t>() fortfährt </a:t>
            </a:r>
            <a:br>
              <a:rPr lang="de-DE" dirty="0"/>
            </a:br>
            <a:r>
              <a:rPr lang="de-DE" dirty="0"/>
              <a:t>(A: signalisierender Prozess, B: aufgeweckter Prozess):</a:t>
            </a:r>
            <a:br>
              <a:rPr lang="de-DE" dirty="0"/>
            </a:br>
            <a:r>
              <a:rPr lang="de-DE" dirty="0"/>
              <a:t>- Signal-and-</a:t>
            </a:r>
            <a:r>
              <a:rPr lang="de-DE" dirty="0" err="1"/>
              <a:t>wait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	A muss nach seiner Signalisierung den Monitor sofort freigeben 	und warten, bis B den Monitor verlassen hat oder auf eine 	andere Bedingung wartet.</a:t>
            </a:r>
            <a:br>
              <a:rPr lang="de-DE" dirty="0"/>
            </a:br>
            <a:r>
              <a:rPr lang="de-DE" dirty="0"/>
              <a:t>- Signal-and-</a:t>
            </a:r>
            <a:r>
              <a:rPr lang="de-DE" dirty="0" err="1"/>
              <a:t>continue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B muss warten, bis A den Monitor verlassen hat oder auf eine 	andere Bedingung wartet.</a:t>
            </a:r>
          </a:p>
          <a:p>
            <a:pPr marL="0" indent="0">
              <a:buNone/>
            </a:pPr>
            <a:r>
              <a:rPr lang="de-DE" dirty="0"/>
              <a:t>Welchem Modell folgt Java?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15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3A524-FDAE-40BF-A268-8E528D6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FF3EA-E3F4-439D-9910-1B9FFDB5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arenR" startAt="6"/>
            </a:pPr>
            <a:r>
              <a:rPr lang="de-DE" dirty="0"/>
              <a:t>Es gibt zwei Modelle, wie die Ausführung in einem Monitor nach dem Aufruf von </a:t>
            </a:r>
            <a:r>
              <a:rPr lang="de-DE" dirty="0" err="1"/>
              <a:t>signal</a:t>
            </a:r>
            <a:r>
              <a:rPr lang="de-DE" dirty="0"/>
              <a:t>() fortfährt </a:t>
            </a:r>
            <a:br>
              <a:rPr lang="de-DE" dirty="0"/>
            </a:br>
            <a:r>
              <a:rPr lang="de-DE" dirty="0"/>
              <a:t>(A: signalisierender Prozess, B: aufgeweckter Prozess):</a:t>
            </a:r>
            <a:br>
              <a:rPr lang="de-DE" dirty="0"/>
            </a:br>
            <a:r>
              <a:rPr lang="de-DE" dirty="0"/>
              <a:t>- Signal-and-</a:t>
            </a:r>
            <a:r>
              <a:rPr lang="de-DE" dirty="0" err="1"/>
              <a:t>wait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	A muss nach seiner Signalisierung den Monitor sofort freigeben 	und warten, bis B den Monitor verlassen hat oder auf eine 	andere Bedingung wartet.</a:t>
            </a:r>
            <a:br>
              <a:rPr lang="de-DE" dirty="0"/>
            </a:br>
            <a:r>
              <a:rPr lang="de-DE" dirty="0"/>
              <a:t>- Signal-and-</a:t>
            </a:r>
            <a:r>
              <a:rPr lang="de-DE" dirty="0" err="1"/>
              <a:t>continue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B muss warten, bis A den Monitor verlassen hat oder auf eine 	andere Bedingung wartet.</a:t>
            </a:r>
          </a:p>
          <a:p>
            <a:pPr marL="0" indent="0">
              <a:buNone/>
            </a:pPr>
            <a:r>
              <a:rPr lang="de-DE" dirty="0"/>
              <a:t>Welchem Modell folgt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Signal-and-</a:t>
            </a:r>
            <a:r>
              <a:rPr lang="de-DE" dirty="0" err="1"/>
              <a:t>continue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22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A6D73-828F-4DB2-817E-B2621983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142CC-4B19-4F1E-82F3-9115AF35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Betrachten Sie nun folgendes Fallbeispiel: </a:t>
            </a:r>
          </a:p>
          <a:p>
            <a:pPr marL="0" indent="0">
              <a:buNone/>
            </a:pPr>
            <a:r>
              <a:rPr lang="de-DE" dirty="0"/>
              <a:t>Gegeben ist eine Anwendung, die bisher single-</a:t>
            </a:r>
            <a:r>
              <a:rPr lang="de-DE" dirty="0" err="1"/>
              <a:t>threaded</a:t>
            </a:r>
            <a:r>
              <a:rPr lang="de-DE" dirty="0"/>
              <a:t> abläuft, also nur aus einem einzigen Thread besteht. Diese Anwendung bietet eine Eingabe-Schnittstelle, über die der Benutzer mathematische Ausdrücke auswerten lassen kann.</a:t>
            </a:r>
          </a:p>
          <a:p>
            <a:pPr marL="0" indent="0">
              <a:buNone/>
            </a:pPr>
            <a:r>
              <a:rPr lang="de-DE" dirty="0"/>
              <a:t>Die Anwendung soll nun so modifiziert werden, dass der Benutzer während einer laufenden Auswertung eines Ausdrucks weitere Berechnungen starten oder auch Zwischenergebnisse einer der aktiven Auswertung abfragen kann.</a:t>
            </a:r>
          </a:p>
          <a:p>
            <a:pPr marL="0" indent="0">
              <a:buNone/>
            </a:pPr>
            <a:r>
              <a:rPr lang="de-DE" dirty="0"/>
              <a:t>Im Folgenden wird angenommen, dass ein Benutzer die Berechnung der ersten hunderttausend Primzahlen anfordert.</a:t>
            </a:r>
          </a:p>
        </p:txBody>
      </p:sp>
    </p:spTree>
    <p:extLst>
      <p:ext uri="{BB962C8B-B14F-4D97-AF65-F5344CB8AC3E}">
        <p14:creationId xmlns:p14="http://schemas.microsoft.com/office/powerpoint/2010/main" val="54788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93434-7B63-4B61-A656-87E711D3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5BEEC-0087-4D7E-94B3-BF82F5C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de-DE" dirty="0"/>
              <a:t>Warum muss man bei diesem Szenario unbedingt einen neuen Thread oder Prozess für die Berechnung starten?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Folgende Alternativen:</a:t>
            </a:r>
            <a:br>
              <a:rPr lang="de-DE" dirty="0"/>
            </a:br>
            <a:r>
              <a:rPr lang="de-DE" dirty="0"/>
              <a:t>- Berechnung der Primzahlen in einem neuen User-Level-Thread</a:t>
            </a:r>
            <a:br>
              <a:rPr lang="de-DE" dirty="0"/>
            </a:br>
            <a:r>
              <a:rPr lang="de-DE" dirty="0"/>
              <a:t>- Berechnung der Primzahlen in einem neuen Kernel-Level-Thread</a:t>
            </a:r>
            <a:br>
              <a:rPr lang="de-DE" dirty="0"/>
            </a:br>
            <a:r>
              <a:rPr lang="de-DE" dirty="0"/>
              <a:t>-</a:t>
            </a:r>
            <a:r>
              <a:rPr lang="de-DE" b="1" dirty="0"/>
              <a:t> </a:t>
            </a:r>
            <a:r>
              <a:rPr lang="de-DE" dirty="0"/>
              <a:t>Berechnung der Primzahlen in einem neuen Prozess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Bewerten Sie jede der drei Möglichkeiten hinsichtlich der folgenden Gesichtspunkte in tabellarischer Form.</a:t>
            </a:r>
          </a:p>
        </p:txBody>
      </p:sp>
    </p:spTree>
    <p:extLst>
      <p:ext uri="{BB962C8B-B14F-4D97-AF65-F5344CB8AC3E}">
        <p14:creationId xmlns:p14="http://schemas.microsoft.com/office/powerpoint/2010/main" val="159866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03105A2-17BD-45F7-B450-5A60EB07B9CE}"/>
              </a:ext>
            </a:extLst>
          </p:cNvPr>
          <p:cNvSpPr/>
          <p:nvPr/>
        </p:nvSpPr>
        <p:spPr>
          <a:xfrm>
            <a:off x="2743200" y="1716617"/>
            <a:ext cx="2611120" cy="1209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9806D-DF64-42B0-9BCC-FED106EE6D03}"/>
              </a:ext>
            </a:extLst>
          </p:cNvPr>
          <p:cNvSpPr/>
          <p:nvPr/>
        </p:nvSpPr>
        <p:spPr>
          <a:xfrm>
            <a:off x="5633720" y="1716617"/>
            <a:ext cx="2611120" cy="15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019FE4F-DDC4-4380-9E25-C1A43F04340E}"/>
              </a:ext>
            </a:extLst>
          </p:cNvPr>
          <p:cNvSpPr/>
          <p:nvPr/>
        </p:nvSpPr>
        <p:spPr>
          <a:xfrm>
            <a:off x="8384540" y="1716617"/>
            <a:ext cx="261112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65AF11-D958-4D7A-B856-C4AD92AABB34}"/>
              </a:ext>
            </a:extLst>
          </p:cNvPr>
          <p:cNvSpPr/>
          <p:nvPr/>
        </p:nvSpPr>
        <p:spPr>
          <a:xfrm>
            <a:off x="2743200" y="3361267"/>
            <a:ext cx="2611120" cy="1680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4F6223-3078-4FEF-B7EB-813043D67C63}"/>
              </a:ext>
            </a:extLst>
          </p:cNvPr>
          <p:cNvSpPr/>
          <p:nvPr/>
        </p:nvSpPr>
        <p:spPr>
          <a:xfrm>
            <a:off x="5633720" y="3361267"/>
            <a:ext cx="2611120" cy="162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3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79806D-DF64-42B0-9BCC-FED106EE6D03}"/>
              </a:ext>
            </a:extLst>
          </p:cNvPr>
          <p:cNvSpPr/>
          <p:nvPr/>
        </p:nvSpPr>
        <p:spPr>
          <a:xfrm>
            <a:off x="5633720" y="1716617"/>
            <a:ext cx="2611120" cy="15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019FE4F-DDC4-4380-9E25-C1A43F04340E}"/>
              </a:ext>
            </a:extLst>
          </p:cNvPr>
          <p:cNvSpPr/>
          <p:nvPr/>
        </p:nvSpPr>
        <p:spPr>
          <a:xfrm>
            <a:off x="8384540" y="1716617"/>
            <a:ext cx="261112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65AF11-D958-4D7A-B856-C4AD92AABB34}"/>
              </a:ext>
            </a:extLst>
          </p:cNvPr>
          <p:cNvSpPr/>
          <p:nvPr/>
        </p:nvSpPr>
        <p:spPr>
          <a:xfrm>
            <a:off x="2743200" y="3361267"/>
            <a:ext cx="2611120" cy="1680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4F6223-3078-4FEF-B7EB-813043D67C63}"/>
              </a:ext>
            </a:extLst>
          </p:cNvPr>
          <p:cNvSpPr/>
          <p:nvPr/>
        </p:nvSpPr>
        <p:spPr>
          <a:xfrm>
            <a:off x="5633720" y="3361267"/>
            <a:ext cx="2611120" cy="162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019FE4F-DDC4-4380-9E25-C1A43F04340E}"/>
              </a:ext>
            </a:extLst>
          </p:cNvPr>
          <p:cNvSpPr/>
          <p:nvPr/>
        </p:nvSpPr>
        <p:spPr>
          <a:xfrm>
            <a:off x="8384540" y="1716617"/>
            <a:ext cx="261112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65AF11-D958-4D7A-B856-C4AD92AABB34}"/>
              </a:ext>
            </a:extLst>
          </p:cNvPr>
          <p:cNvSpPr/>
          <p:nvPr/>
        </p:nvSpPr>
        <p:spPr>
          <a:xfrm>
            <a:off x="2743200" y="3361267"/>
            <a:ext cx="2611120" cy="1680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4F6223-3078-4FEF-B7EB-813043D67C63}"/>
              </a:ext>
            </a:extLst>
          </p:cNvPr>
          <p:cNvSpPr/>
          <p:nvPr/>
        </p:nvSpPr>
        <p:spPr>
          <a:xfrm>
            <a:off x="5633720" y="3361267"/>
            <a:ext cx="2611120" cy="162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51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F65AF11-D958-4D7A-B856-C4AD92AABB34}"/>
              </a:ext>
            </a:extLst>
          </p:cNvPr>
          <p:cNvSpPr/>
          <p:nvPr/>
        </p:nvSpPr>
        <p:spPr>
          <a:xfrm>
            <a:off x="2743200" y="3361267"/>
            <a:ext cx="2611120" cy="1680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4F6223-3078-4FEF-B7EB-813043D67C63}"/>
              </a:ext>
            </a:extLst>
          </p:cNvPr>
          <p:cNvSpPr/>
          <p:nvPr/>
        </p:nvSpPr>
        <p:spPr>
          <a:xfrm>
            <a:off x="5633720" y="3361267"/>
            <a:ext cx="2611120" cy="162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847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64F6223-3078-4FEF-B7EB-813043D67C63}"/>
              </a:ext>
            </a:extLst>
          </p:cNvPr>
          <p:cNvSpPr/>
          <p:nvPr/>
        </p:nvSpPr>
        <p:spPr>
          <a:xfrm>
            <a:off x="5633720" y="3361267"/>
            <a:ext cx="2611120" cy="162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4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06AEFD5-FBD3-4486-9B38-07E051FBB694}"/>
              </a:ext>
            </a:extLst>
          </p:cNvPr>
          <p:cNvSpPr/>
          <p:nvPr/>
        </p:nvSpPr>
        <p:spPr>
          <a:xfrm>
            <a:off x="8384540" y="3361267"/>
            <a:ext cx="2611120" cy="185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44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C10F5-1482-4FEE-928F-ADEA641C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25B65-28D2-49FB-8A3B-C41E8D8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605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Studentenbar mit 5 Hockern, einem Barkeeper und einer Tür.</a:t>
            </a:r>
          </a:p>
          <a:p>
            <a:pPr marL="0" indent="0">
              <a:buNone/>
            </a:pPr>
            <a:r>
              <a:rPr lang="de-DE" dirty="0"/>
              <a:t>Max. 5 Gäste in Bar und Tür. </a:t>
            </a:r>
          </a:p>
          <a:p>
            <a:pPr marL="0" indent="0">
              <a:buNone/>
            </a:pPr>
            <a:r>
              <a:rPr lang="de-DE" dirty="0"/>
              <a:t>Max. einer in der Tür.</a:t>
            </a:r>
          </a:p>
          <a:p>
            <a:pPr marL="0" indent="0">
              <a:buNone/>
            </a:pPr>
            <a:r>
              <a:rPr lang="de-DE" dirty="0"/>
              <a:t>Jeder 3 Drinks. Dann geht er wieder.</a:t>
            </a:r>
          </a:p>
          <a:p>
            <a:pPr marL="0" indent="0">
              <a:buNone/>
            </a:pPr>
            <a:r>
              <a:rPr lang="de-DE" dirty="0"/>
              <a:t>Barkeeper max. eine Bestellung gleichzeitig.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Was sind die kritischen Bereiche bei diesem Problem?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Türbereich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Barkeeper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Anzahl der Barhocker/Gäste</a:t>
            </a:r>
          </a:p>
        </p:txBody>
      </p:sp>
    </p:spTree>
    <p:extLst>
      <p:ext uri="{BB962C8B-B14F-4D97-AF65-F5344CB8AC3E}">
        <p14:creationId xmlns:p14="http://schemas.microsoft.com/office/powerpoint/2010/main" val="151580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8DD3B12-8367-4896-B92E-D3DF8C980934}"/>
              </a:ext>
            </a:extLst>
          </p:cNvPr>
          <p:cNvSpPr/>
          <p:nvPr/>
        </p:nvSpPr>
        <p:spPr>
          <a:xfrm>
            <a:off x="2743200" y="5283413"/>
            <a:ext cx="2611120" cy="50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66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A7ED205-A515-430A-A634-C40E044639F2}"/>
              </a:ext>
            </a:extLst>
          </p:cNvPr>
          <p:cNvSpPr/>
          <p:nvPr/>
        </p:nvSpPr>
        <p:spPr>
          <a:xfrm>
            <a:off x="5532122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CDA2815-ED00-4CEF-BCED-77816FF7E83D}"/>
              </a:ext>
            </a:extLst>
          </p:cNvPr>
          <p:cNvSpPr/>
          <p:nvPr/>
        </p:nvSpPr>
        <p:spPr>
          <a:xfrm>
            <a:off x="8384540" y="5283412"/>
            <a:ext cx="2611120" cy="50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77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2B263CD-FC6B-46CF-9D77-970AA5F7625A}"/>
              </a:ext>
            </a:extLst>
          </p:cNvPr>
          <p:cNvSpPr/>
          <p:nvPr/>
        </p:nvSpPr>
        <p:spPr>
          <a:xfrm>
            <a:off x="274320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199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7908C902-1515-4DC3-8DFE-CD0BACA05D70}"/>
              </a:ext>
            </a:extLst>
          </p:cNvPr>
          <p:cNvSpPr/>
          <p:nvPr/>
        </p:nvSpPr>
        <p:spPr>
          <a:xfrm>
            <a:off x="5633720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6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366ACEF-9580-4896-96A3-7E9D7B8B7B03}"/>
              </a:ext>
            </a:extLst>
          </p:cNvPr>
          <p:cNvSpPr/>
          <p:nvPr/>
        </p:nvSpPr>
        <p:spPr>
          <a:xfrm>
            <a:off x="8380732" y="5829301"/>
            <a:ext cx="2611120" cy="781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284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497E4-80E3-4120-A27C-7534DAC2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F621E4-04DE-404E-A5CD-9ABCD5F8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26"/>
            <a:ext cx="10297160" cy="5305913"/>
          </a:xfrm>
        </p:spPr>
      </p:pic>
    </p:spTree>
    <p:extLst>
      <p:ext uri="{BB962C8B-B14F-4D97-AF65-F5344CB8AC3E}">
        <p14:creationId xmlns:p14="http://schemas.microsoft.com/office/powerpoint/2010/main" val="2953878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85B58-5D93-4EBF-8BCC-F869883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2DA7A-F3B6-4534-B0B4-5500B990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Basierend auf Ihrer Bewertung in der Teilaufgabe b), welche Möglichkeit würden Sie hier wählen? Begründen Sie Ihre Entscheidung.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57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85B58-5D93-4EBF-8BCC-F869883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2DA7A-F3B6-4534-B0B4-5500B990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 startAt="3"/>
            </a:pPr>
            <a:r>
              <a:rPr lang="de-DE" dirty="0"/>
              <a:t>Basierend auf Ihrer Bewertung in der Teilaufgabe b), welche Möglichkeit würden Sie hier wählen? Begründen Sie Ihre Entscheidung.</a:t>
            </a:r>
          </a:p>
          <a:p>
            <a:pPr marL="514350" indent="-514350">
              <a:buAutoNum type="alphaLcParenR" startAt="3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KLT</a:t>
            </a:r>
          </a:p>
          <a:p>
            <a:r>
              <a:rPr lang="de-DE" dirty="0"/>
              <a:t>relativ wenig Aufwand beim Erstellen</a:t>
            </a:r>
          </a:p>
          <a:p>
            <a:r>
              <a:rPr lang="de-DE" dirty="0"/>
              <a:t>einfacher Datenaustausch mit dem Interaktions-Thread</a:t>
            </a:r>
          </a:p>
          <a:p>
            <a:r>
              <a:rPr lang="de-DE" dirty="0"/>
              <a:t>kein Implementieren von eigenen Scheduling-Algorithmen notwendig, da dies vom Betriebssystem erledigt wird</a:t>
            </a:r>
          </a:p>
          <a:p>
            <a:r>
              <a:rPr lang="de-DE" dirty="0"/>
              <a:t>Auf Multiprozessorsystemen echter Performance Gewinn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50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CBBB-51D6-4A6E-BC92-11F07747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C2BB2-7875-44D8-BA39-16DFE2EE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2"/>
            </a:pPr>
            <a:r>
              <a:rPr lang="de-DE" dirty="0"/>
              <a:t>Tragen Sie in eine Tabelle der folgenden Form die aus Ihrer Sicht benötigten Semaphoren ein, um den beschrieben Sachverhalt zu synchronisieren.</a:t>
            </a:r>
            <a:br>
              <a:rPr lang="de-DE" dirty="0"/>
            </a:br>
            <a:r>
              <a:rPr lang="de-DE" dirty="0"/>
              <a:t>Geben Sie zu jedem von Ihnen angedachten Semaphor einen Bezeichner, den Typ und eine kurze Beschreibung, wofür er verwendet werden soll, an.</a:t>
            </a:r>
            <a:br>
              <a:rPr lang="de-DE" dirty="0"/>
            </a:br>
            <a:r>
              <a:rPr lang="de-DE" dirty="0"/>
              <a:t>Die beiden Semaphoren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bestellwunsch</a:t>
            </a:r>
            <a:r>
              <a:rPr lang="de-DE" dirty="0"/>
              <a:t> und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getränk_fertig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sind bereits gegeben.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650166-9609-4E6D-84F5-9A25883F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8" y="5051108"/>
            <a:ext cx="11461204" cy="11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65835-DA41-4940-B9D2-842A3D5E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36845-5ABB-4C78-AC6F-A7D6DE67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 startAt="3"/>
            </a:pPr>
            <a:r>
              <a:rPr lang="de-DE" dirty="0"/>
              <a:t>Geben Sie in Pseudocode an, wie die benötigten Semaphore initialisiert werden müssen.</a:t>
            </a:r>
            <a:br>
              <a:rPr lang="de-DE" dirty="0"/>
            </a:br>
            <a:r>
              <a:rPr lang="de-DE" dirty="0"/>
              <a:t>Verwenden Sie dabei die Notation, die bei den gegebenen Semaphoren verwendet wurde:</a:t>
            </a:r>
          </a:p>
          <a:p>
            <a:pPr marL="514350" indent="-514350">
              <a:buAutoNum type="alphaLcParenR" startAt="3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B5F6F-E77B-4DE3-B7EC-0E011715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6" y="4001294"/>
            <a:ext cx="10979608" cy="10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741FA-D797-4CBB-BA87-A91250D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45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6BBBE-C3E6-4A9E-8ACD-C215212C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 startAt="4"/>
            </a:pPr>
            <a:r>
              <a:rPr lang="de-DE" dirty="0"/>
              <a:t>Vervollständigen Sie nun den Pseudocode für einen Gast, so dass auch mehrere Gäste stets synchronisiert werden.</a:t>
            </a:r>
            <a:br>
              <a:rPr lang="de-DE" dirty="0"/>
            </a:br>
            <a:r>
              <a:rPr lang="de-DE" dirty="0"/>
              <a:t>Dabei soll das Betreten bzw. Verlassen des Lokals durch die Gäste sowie deren Getränkebestellung simuliert werden.</a:t>
            </a:r>
            <a:br>
              <a:rPr lang="de-DE" dirty="0"/>
            </a:br>
            <a:r>
              <a:rPr lang="de-DE" dirty="0"/>
              <a:t>Beachten Sie, dass der Barkeeper immer nur einen Gast bedienen kann, was von Ihnen modelliert werden soll.</a:t>
            </a:r>
          </a:p>
          <a:p>
            <a:pPr marL="514350" indent="-514350">
              <a:buAutoNum type="alphaLcParenR" startAt="4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75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C2C5F-9B9C-4412-9905-DBF5927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84EC8F-5F4F-4981-9233-32B3EEA3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22511"/>
            <a:ext cx="11887200" cy="22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C2C5F-9B9C-4412-9905-DBF5927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84EC8F-5F4F-4981-9233-32B3EEA3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22511"/>
            <a:ext cx="11887200" cy="2212978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D51D48F-0116-4876-BDDE-441E46C9787D}"/>
              </a:ext>
            </a:extLst>
          </p:cNvPr>
          <p:cNvSpPr/>
          <p:nvPr/>
        </p:nvSpPr>
        <p:spPr>
          <a:xfrm>
            <a:off x="6248400" y="304800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2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C2C5F-9B9C-4412-9905-DBF5927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46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84EC8F-5F4F-4981-9233-32B3EEA3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22511"/>
            <a:ext cx="11887200" cy="2212978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D51D48F-0116-4876-BDDE-441E46C9787D}"/>
              </a:ext>
            </a:extLst>
          </p:cNvPr>
          <p:cNvSpPr/>
          <p:nvPr/>
        </p:nvSpPr>
        <p:spPr>
          <a:xfrm>
            <a:off x="6248400" y="304800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F0EEB74-53A3-484B-A7C0-EF3CC0209F59}"/>
              </a:ext>
            </a:extLst>
          </p:cNvPr>
          <p:cNvSpPr/>
          <p:nvPr/>
        </p:nvSpPr>
        <p:spPr>
          <a:xfrm>
            <a:off x="342900" y="4089400"/>
            <a:ext cx="406400" cy="304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Breitbild</PresentationFormat>
  <Paragraphs>115</Paragraphs>
  <Slides>38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Office</vt:lpstr>
      <vt:lpstr>Betriebssysteme Tutorium Gruppe 08</vt:lpstr>
      <vt:lpstr>Aufgabe 45 H)</vt:lpstr>
      <vt:lpstr>Aufgabe 45 H)</vt:lpstr>
      <vt:lpstr>Aufgabe 45 H)</vt:lpstr>
      <vt:lpstr>Aufgabe 45 H)</vt:lpstr>
      <vt:lpstr>Aufgabe 45 H)</vt:lpstr>
      <vt:lpstr>Aufgabe 46 H)</vt:lpstr>
      <vt:lpstr>Aufgabe 46 H)</vt:lpstr>
      <vt:lpstr>Aufgabe 46 H)</vt:lpstr>
      <vt:lpstr>PowerPoint-Präsentation</vt:lpstr>
      <vt:lpstr>PowerPoint-Präsentation</vt:lpstr>
      <vt:lpstr>Aufgabe 46 H)</vt:lpstr>
      <vt:lpstr>Aufgabe 46 H)</vt:lpstr>
      <vt:lpstr>Aufgabe 46 H)</vt:lpstr>
      <vt:lpstr>Aufgabe 47 T)</vt:lpstr>
      <vt:lpstr>Aufgabe 47 T)</vt:lpstr>
      <vt:lpstr>Aufgabe 48 T)</vt:lpstr>
      <vt:lpstr>Aufgabe 48 T)</vt:lpstr>
      <vt:lpstr>Aufgabe 48 T)</vt:lpstr>
      <vt:lpstr>Aufgabe 48 T)</vt:lpstr>
      <vt:lpstr>Aufgabe 48 T)</vt:lpstr>
      <vt:lpstr>Aufgabe 49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  <vt:lpstr>Aufgabe 48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12</cp:revision>
  <dcterms:created xsi:type="dcterms:W3CDTF">2020-01-08T12:02:30Z</dcterms:created>
  <dcterms:modified xsi:type="dcterms:W3CDTF">2020-01-09T12:41:04Z</dcterms:modified>
</cp:coreProperties>
</file>