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7" r:id="rId18"/>
    <p:sldId id="276" r:id="rId19"/>
    <p:sldId id="275" r:id="rId20"/>
    <p:sldId id="278" r:id="rId21"/>
    <p:sldId id="291" r:id="rId22"/>
    <p:sldId id="279" r:id="rId23"/>
    <p:sldId id="280" r:id="rId24"/>
    <p:sldId id="281" r:id="rId25"/>
    <p:sldId id="286" r:id="rId26"/>
    <p:sldId id="287" r:id="rId27"/>
    <p:sldId id="288" r:id="rId28"/>
    <p:sldId id="289" r:id="rId29"/>
    <p:sldId id="290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7D5A3-1CBA-40B2-9CA4-8CBEF0F7D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01A1E7-E88F-4450-A77D-DC97F333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87C1B-F099-49A3-A601-E4195579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887DD-11FC-4F3F-B88B-251EBB68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A5D542-EFA3-4005-8E24-5D24263F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7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E366-8F1C-4DE7-A448-CFB188F1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BD799F-17BA-4EE2-A838-3AC720B0A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D0226-2D4A-4A14-A88A-97B302CA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575A91-C627-4041-9560-4AC97A76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D0040-7764-4393-8476-84152B66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26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F727D7-A1CC-4D37-BFD2-459656E5B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715905-2818-4E57-9D26-CAA5A063A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AD9E76-FA60-4E8F-AD60-04EA2E93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6035B-B271-4CA6-BD10-409B72BC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C5EAB-838D-415C-A468-CAE57B5D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81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189A3-3507-45A4-A9FF-8FC2677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13483-EF8A-4F67-9AF0-218CB04D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C18EC-9D92-4F9D-92AB-0FAEE17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FEFA-B724-4751-8336-33430FC1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0A3EF-7D28-48A3-95DD-3CD88A36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9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24A5-6FC6-487F-9D6B-001582C4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1DFAE-4D08-45CC-B4BE-6F5CC1BD3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B6E7B-DA76-4FBC-8B6C-C973753B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EF032-90C9-467F-A571-5C588850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FA492-A29B-456C-A9D2-C2F9F226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9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5A855-DBCD-4F7F-981E-674ABBD2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B7D0C-3F33-45BE-B6D9-EADACA08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57F9C1-ED67-4B2A-AC30-9BC7F6C63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32A70-0AE3-4C10-BDD9-0F2A51AE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A178E-F49D-4CFD-B14D-73DDB076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009D9F-EFB4-44E6-81F9-720A3807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9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D6B99-0E89-4BAF-A88B-96C64D47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19365-D11C-40D6-9ED0-2D019041D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9A07A3-162A-4055-A9F6-13225321C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BF75A2-9FF1-467B-8FEF-8567C2703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5DEE3F-7748-4A3E-9F01-6B21269A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2C54E-2A35-4DAC-86DB-B1AA1A72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EEF524-4309-481C-9F7E-7A0EF3CA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BEF27D-A4F6-4338-AE7D-0CFB5F3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5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F2B5E-97E5-41C2-9D1A-2F3D0899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9BCE91-9FAB-4AE2-B8F5-E56ADF56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1AA838-FA7D-447D-92B7-2D8E2BE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C218FE-F4C3-44B9-9160-DFB12C73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A9A9D6-73D6-4635-B431-BEE33037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1517A8-74B3-40D1-8BF1-F23E761E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33F728-9B34-467A-B914-1185E31D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1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E8DBC-6631-45AD-B1D6-C0D96E62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BED6D-5C4C-426E-A0F6-46888D96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48EFC9-531C-4B22-AA76-A14C900F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9F8C2-16B2-4402-8AC5-6A79FEC4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217FC-3D56-476A-85D8-9D2D888D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622655-4112-4352-A2FF-C07E2DE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71224-288B-4ECB-895B-8F5B2877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0AADD4-3B43-48CE-8DC3-A1A2C172D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541BCA-9E30-455B-BD03-E878B25CB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59809F-0987-4671-B8BD-6C82E16D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B892DE-ECD6-4532-9B9C-77AA1ADA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57B65B-DEFA-4DA9-B672-E5F177D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2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759023-0CBF-4C51-BF36-04717C35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265FC0-E089-49B5-88F6-A83C3062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79483-E5B7-41D8-8267-D89FC27B9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3FC6-AE8D-4F15-A30B-9C4B1A0A03AD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622E9B-7F37-4776-AEF4-CE02560C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39F40-ED1A-41FF-8891-3B7F8631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B9B0A-9574-4BC6-B829-FC80D9ACA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3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BF54-FE07-4294-8825-57E4AF35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Betriebssysteme Tutorium</a:t>
            </a:r>
            <a:br>
              <a:rPr lang="de-DE" dirty="0"/>
            </a:br>
            <a:r>
              <a:rPr lang="de-DE" dirty="0"/>
              <a:t>Gruppe 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5CE5AC-E961-4452-BE49-57DC3D123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46922"/>
          </a:xfrm>
        </p:spPr>
        <p:txBody>
          <a:bodyPr/>
          <a:lstStyle/>
          <a:p>
            <a:r>
              <a:rPr lang="de-DE" dirty="0"/>
              <a:t>Julian Hager</a:t>
            </a:r>
          </a:p>
          <a:p>
            <a:r>
              <a:rPr lang="de-DE" dirty="0"/>
              <a:t>16.01.2020</a:t>
            </a:r>
          </a:p>
          <a:p>
            <a:r>
              <a:rPr lang="de-DE" dirty="0"/>
              <a:t>Blatt 10 H)</a:t>
            </a:r>
          </a:p>
          <a:p>
            <a:r>
              <a:rPr lang="de-DE" dirty="0"/>
              <a:t>Blatt 11 T)</a:t>
            </a:r>
          </a:p>
        </p:txBody>
      </p:sp>
    </p:spTree>
    <p:extLst>
      <p:ext uri="{BB962C8B-B14F-4D97-AF65-F5344CB8AC3E}">
        <p14:creationId xmlns:p14="http://schemas.microsoft.com/office/powerpoint/2010/main" val="168768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EB44E-7534-4315-A9AD-EB9715A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BBCA0-2B5D-4770-80A4-B398D59C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679187"/>
            <a:ext cx="7497917" cy="2686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1AF4A2-EB1C-4F2D-8E3A-06BF8F4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936291"/>
            <a:ext cx="7497916" cy="49217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22BFAD7-2BB2-4F7A-8318-32E70D2D6A92}"/>
              </a:ext>
            </a:extLst>
          </p:cNvPr>
          <p:cNvSpPr/>
          <p:nvPr/>
        </p:nvSpPr>
        <p:spPr>
          <a:xfrm>
            <a:off x="4358640" y="193629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DD0FCB6F-ED35-4B54-B5D7-25D77D9F7C21}"/>
              </a:ext>
            </a:extLst>
          </p:cNvPr>
          <p:cNvSpPr/>
          <p:nvPr/>
        </p:nvSpPr>
        <p:spPr>
          <a:xfrm>
            <a:off x="6258560" y="3377035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50CA6571-2B2F-4C70-A1E1-46047289214F}"/>
              </a:ext>
            </a:extLst>
          </p:cNvPr>
          <p:cNvSpPr/>
          <p:nvPr/>
        </p:nvSpPr>
        <p:spPr>
          <a:xfrm>
            <a:off x="6258560" y="448645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0A79028B-AE52-43CE-9758-8C4866A88170}"/>
              </a:ext>
            </a:extLst>
          </p:cNvPr>
          <p:cNvSpPr/>
          <p:nvPr/>
        </p:nvSpPr>
        <p:spPr>
          <a:xfrm>
            <a:off x="2448560" y="530941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DB9F196C-BA6C-42BC-8347-CAC4005EE3FF}"/>
              </a:ext>
            </a:extLst>
          </p:cNvPr>
          <p:cNvSpPr/>
          <p:nvPr/>
        </p:nvSpPr>
        <p:spPr>
          <a:xfrm>
            <a:off x="8117840" y="6364323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3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CCD7D-B057-4C46-A373-2C4FECC9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 </a:t>
            </a:r>
            <a:r>
              <a:rPr lang="de-DE" sz="1600" dirty="0"/>
              <a:t>didaktisch-wertvolle Reihenfolge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7D29C8-ADBB-4909-9549-48B9DD4B6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Ein mobiles Gerät verfüge über einen 1MB großen Speicher. Um diesen Speicher byteweise zu adressieren, benötigt man 20 Bit</a:t>
                </a:r>
              </a:p>
              <a:p>
                <a:pPr marL="0" indent="0">
                  <a:buNone/>
                </a:pPr>
                <a:r>
                  <a:rPr lang="de-DE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de-DE" dirty="0"/>
                  <a:t> Byte = 1.048.576 Byte = 1 MB)</a:t>
                </a:r>
              </a:p>
              <a:p>
                <a:pPr marL="514350" indent="-514350">
                  <a:buAutoNum type="alphaLcParenR"/>
                </a:pPr>
                <a:r>
                  <a:rPr lang="de-DE" dirty="0"/>
                  <a:t>Nacheinander sollen folgende Programme in den Speicher geladen werden:</a:t>
                </a:r>
                <a:br>
                  <a:rPr lang="de-DE" dirty="0"/>
                </a:br>
                <a:r>
                  <a:rPr lang="de-DE" dirty="0"/>
                  <a:t>P1: 100 KB 	P2: 220KB		P3: 250 KB 		P4: 60 KB</a:t>
                </a:r>
                <a:br>
                  <a:rPr lang="de-DE" dirty="0"/>
                </a:br>
                <a:r>
                  <a:rPr lang="de-DE" dirty="0"/>
                  <a:t>Zeichnen Sie den Buddy-Baum nach jeder Neubelegung. Tragen Sie auch die Zeiger auf die Freibereiche ein, und geben Sie für P1 bis P4 die Speicheradressen an.</a:t>
                </a:r>
              </a:p>
              <a:p>
                <a:pPr marL="0" indent="0">
                  <a:buNone/>
                </a:pPr>
                <a:r>
                  <a:rPr lang="de-DE" dirty="0"/>
                  <a:t>Hinweis: Es wird immer das am weitesten links stehende Segment gesplittet und der am weitesten links stehende Buddy belegt.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7D29C8-ADBB-4909-9549-48B9DD4B6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872" r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18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F0D99-5A5C-4615-BE24-F1E2B46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13CE5-98EA-451D-9BBC-142EFF65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2"/>
            </a:pPr>
            <a:r>
              <a:rPr lang="de-DE" dirty="0"/>
              <a:t>Die Programme aus Teilaufgabe a) benötigen insgesamt 630 KB Speicherplatz. Damit müssten noch 1024 – 630 = 394 KB nutzbar sein. Warum ist das im Beispiel nicht der Fall? Welcher Effekt kommt hier zum Tragen? Wie viel nutzbarer Speicherplatz steht dem Benutzer noch zur Verfügung?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99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F0D99-5A5C-4615-BE24-F1E2B46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13CE5-98EA-451D-9BBC-142EFF65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23815"/>
          </a:xfrm>
        </p:spPr>
        <p:txBody>
          <a:bodyPr/>
          <a:lstStyle/>
          <a:p>
            <a:pPr marL="514350" indent="-514350">
              <a:buAutoNum type="alphaLcParenR" startAt="2"/>
            </a:pPr>
            <a:r>
              <a:rPr lang="de-DE" dirty="0"/>
              <a:t>Die Programme aus Teilaufgabe a) benötigen insgesamt 630 KB Speicherplatz. Damit müssten noch 1024 – 630 = 394 KB nutzbar sein. Warum ist das im Beispiel nicht der Fall? Welcher Effekt kommt hier zum Tragen? Wie viel nutzbarer Speicherplatz steht dem Benutzer noch zur Verfügung?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 den belegten Segmenten entstehen </a:t>
            </a:r>
            <a:r>
              <a:rPr lang="de-DE" dirty="0" err="1"/>
              <a:t>unnutzbare</a:t>
            </a:r>
            <a:r>
              <a:rPr lang="de-DE" dirty="0"/>
              <a:t> Freibereiche, da die Prozesse die Segmente nicht voll ausfüllen. 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62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F0D99-5A5C-4615-BE24-F1E2B46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13CE5-98EA-451D-9BBC-142EFF65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23815"/>
          </a:xfrm>
        </p:spPr>
        <p:txBody>
          <a:bodyPr/>
          <a:lstStyle/>
          <a:p>
            <a:pPr marL="514350" indent="-514350">
              <a:buAutoNum type="alphaLcParenR" startAt="2"/>
            </a:pPr>
            <a:r>
              <a:rPr lang="de-DE" dirty="0"/>
              <a:t>Die Programme aus Teilaufgabe a) benötigen insgesamt 630 KB Speicherplatz. Damit müssten noch 1024 – 630 = 394 KB nutzbar sein. Warum ist das im Beispiel nicht der Fall? Welcher Effekt kommt hier zum Tragen? Wie viel nutzbarer Speicherplatz steht dem Benutzer noch zur Verfügung?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 den belegten Segmenten entstehen </a:t>
            </a:r>
            <a:r>
              <a:rPr lang="de-DE" dirty="0" err="1"/>
              <a:t>unnutzbare</a:t>
            </a:r>
            <a:r>
              <a:rPr lang="de-DE" dirty="0"/>
              <a:t> Freibereiche, da die Prozesse die Segmente nicht voll ausfüllen.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Interne Fragmentierung.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15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F0D99-5A5C-4615-BE24-F1E2B46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13CE5-98EA-451D-9BBC-142EFF65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23815"/>
          </a:xfrm>
        </p:spPr>
        <p:txBody>
          <a:bodyPr/>
          <a:lstStyle/>
          <a:p>
            <a:pPr marL="514350" indent="-514350">
              <a:buAutoNum type="alphaLcParenR" startAt="2"/>
            </a:pPr>
            <a:r>
              <a:rPr lang="de-DE" dirty="0"/>
              <a:t>Die Programme aus Teilaufgabe a) benötigen insgesamt 630 KB Speicherplatz. Damit müssten noch 1024 – 630 = 394 KB nutzbar sein. Warum ist das im Beispiel nicht der Fall? Welcher Effekt kommt hier zum Tragen? Wie viel nutzbarer Speicherplatz steht dem Benutzer noch zur Verfügung?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 den belegten Segmenten entstehen </a:t>
            </a:r>
            <a:r>
              <a:rPr lang="de-DE" dirty="0" err="1"/>
              <a:t>unnutzbare</a:t>
            </a:r>
            <a:r>
              <a:rPr lang="de-DE" dirty="0"/>
              <a:t> Freibereiche, da die Prozesse die Segmente nicht voll ausfüllen.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Interne Fragmentierung.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Insgesamt stehen noch 320 KB zur Verfügung.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86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E242D-837B-4D8D-8F28-236C825F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CFCE9-9186-44B8-9A0E-D10A7E50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Gegeben ist eine weitere Anfrage: P5: 280 KB</a:t>
            </a:r>
            <a:br>
              <a:rPr lang="de-DE" dirty="0"/>
            </a:br>
            <a:r>
              <a:rPr lang="de-DE" dirty="0"/>
              <a:t>Kann P5 noch zusätzlich in den Speicher gelegt werden? Falls ja, zeichnen Sie den Buddy-Baum nach der Belege-Operation. Falls nein, begründen Sie Ihre Antwort.</a:t>
            </a:r>
          </a:p>
        </p:txBody>
      </p:sp>
    </p:spTree>
    <p:extLst>
      <p:ext uri="{BB962C8B-B14F-4D97-AF65-F5344CB8AC3E}">
        <p14:creationId xmlns:p14="http://schemas.microsoft.com/office/powerpoint/2010/main" val="129613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E242D-837B-4D8D-8F28-236C825F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CFCE9-9186-44B8-9A0E-D10A7E50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Gegeben ist eine weitere Anfrage: P5: 280 KB</a:t>
            </a:r>
            <a:br>
              <a:rPr lang="de-DE" dirty="0"/>
            </a:br>
            <a:r>
              <a:rPr lang="de-DE" dirty="0"/>
              <a:t>Kann P5 noch zusätzlich in den Speicher gelegt werden? Falls ja, zeichnen Sie den Buddy-Baum nach der Belege-Operation. Falls nein, begründen Sie Ihre Antwort.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Nein.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63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E242D-837B-4D8D-8F28-236C825F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CFCE9-9186-44B8-9A0E-D10A7E50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Gegeben ist eine weitere Anfrage: P5: 280 KB</a:t>
            </a:r>
            <a:br>
              <a:rPr lang="de-DE" dirty="0"/>
            </a:br>
            <a:r>
              <a:rPr lang="de-DE" dirty="0"/>
              <a:t>Kann P5 noch zusätzlich in den Speicher gelegt werden? Falls ja, zeichnen Sie den Buddy-Baum nach der Belege-Operation. Falls nein, begründen Sie Ihre Antwort.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Insgesamt stehen noch 320 KB zur Verfügung.   (b)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51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E242D-837B-4D8D-8F28-236C825F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CFCE9-9186-44B8-9A0E-D10A7E50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Gegeben ist eine weitere Anfrage: P5: 280 KB</a:t>
            </a:r>
            <a:br>
              <a:rPr lang="de-DE" dirty="0"/>
            </a:br>
            <a:r>
              <a:rPr lang="de-DE" dirty="0"/>
              <a:t>Kann P5 noch zusätzlich in den Speicher gelegt werden? Falls ja, zeichnen Sie den Buddy-Baum nach der Belege-Operation. Falls nein, begründen Sie Ihre Antwort.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Insgesamt stehen noch 320 KB zur Verfügung.   (b)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Allerdings in zwei verschiedenen Segmenten. Der neue Prozess darf max. 256 KB groß sein.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91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8793B-616C-4BCB-B296-A8C14B9C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A3049-24D5-4312-94B8-365904CC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Apfelplantage: </a:t>
            </a:r>
          </a:p>
          <a:p>
            <a:r>
              <a:rPr lang="de-DE" dirty="0"/>
              <a:t>2 Feldarbeiter, hungrig: Essen 1 Apfelmus, Pflücken 2 Äpfel</a:t>
            </a:r>
          </a:p>
          <a:p>
            <a:r>
              <a:rPr lang="de-DE" dirty="0"/>
              <a:t>1 Koch, hungrig: Isst 1 Apfelmus, kocht aus 12 Äpfeln 8 Portionen Apfelmus</a:t>
            </a:r>
          </a:p>
          <a:p>
            <a:pPr marL="514350" indent="-514350">
              <a:buAutoNum type="alphaLcParenR"/>
            </a:pPr>
            <a:r>
              <a:rPr lang="de-DE" dirty="0"/>
              <a:t>Implementieren Sie den Konstruktor der Klasse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Lager</a:t>
            </a:r>
            <a:r>
              <a:rPr lang="de-DE" dirty="0"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AutoNum type="alphaLcParenR"/>
            </a:pPr>
            <a:r>
              <a:rPr lang="de-DE" dirty="0">
                <a:cs typeface="Courier New" panose="02070309020205020404" pitchFamily="49" charset="0"/>
              </a:rPr>
              <a:t>Implementieren Sie die Methode </a:t>
            </a:r>
            <a:br>
              <a:rPr lang="de-DE" dirty="0">
                <a:cs typeface="Courier New" panose="02070309020205020404" pitchFamily="49" charset="0"/>
              </a:rPr>
            </a:b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apfelmusEntnehmen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AutoNum type="alphaLcParenR"/>
            </a:pPr>
            <a:r>
              <a:rPr lang="de-DE" dirty="0">
                <a:cs typeface="Courier New" panose="02070309020205020404" pitchFamily="49" charset="0"/>
              </a:rPr>
              <a:t>Implementieren Sie die Methode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aepfelEntnehmen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AutoNum type="alphaLcParenR"/>
            </a:pPr>
            <a:r>
              <a:rPr lang="de-DE" dirty="0">
                <a:cs typeface="Courier New" panose="02070309020205020404" pitchFamily="49" charset="0"/>
              </a:rPr>
              <a:t>Vervollständigen Sie die Methode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apfelmusEinlagern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7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CDBD5-B229-4FBD-9453-FAC4B96A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6EF2B-9530-471F-9F9D-15B0179B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 startAt="4"/>
            </a:pPr>
            <a:r>
              <a:rPr lang="de-DE" dirty="0"/>
              <a:t>Beurteilen Sie aufgrund der Ergebnisse aus den vorigen Teilaufgaben die Anwendung des Buddy-Verfahrens im Hinblick auf die Speicherausnutzung. Worin liegt der wesentliche Vorteil im Vergleich zu einem System mit fester Speicherpartitionierung?</a:t>
            </a:r>
          </a:p>
          <a:p>
            <a:pPr marL="514350" indent="-514350">
              <a:buAutoNum type="alphaLcParenR" startAt="4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33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CDBD5-B229-4FBD-9453-FAC4B96A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6EF2B-9530-471F-9F9D-15B0179B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LcParenR" startAt="4"/>
            </a:pPr>
            <a:r>
              <a:rPr lang="de-DE" dirty="0"/>
              <a:t>Beurteilen Sie aufgrund der Ergebnisse aus den vorigen Teilaufgaben die Anwendung des Buddy-Verfahrens im Hinblick auf die Speicherausnutzung. Worin liegt der wesentliche Vorteil im Vergleich zu einem System mit fester Speicherpartitionierung?</a:t>
            </a:r>
          </a:p>
          <a:p>
            <a:pPr marL="514350" indent="-514350">
              <a:buAutoNum type="alphaLcParenR" startAt="4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Die Speichernutzung ist im Allgemeinen gut, solange die Prozesse nicht zu groß werden.</a:t>
            </a:r>
            <a:br>
              <a:rPr lang="de-DE" dirty="0"/>
            </a:br>
            <a:r>
              <a:rPr lang="de-DE" dirty="0"/>
              <a:t>Das Buddy-System kombiniert Vorteile fester Partitionierung (einfache Adressierung) mit Vorteilen dynamischer Partitionierung (mehr Flexibilität). Bei besonders vielen kleinen Prozessen kommt es zu weniger interner Fragmentierung als bei fester Partitionierung.</a:t>
            </a:r>
          </a:p>
        </p:txBody>
      </p:sp>
    </p:spTree>
    <p:extLst>
      <p:ext uri="{BB962C8B-B14F-4D97-AF65-F5344CB8AC3E}">
        <p14:creationId xmlns:p14="http://schemas.microsoft.com/office/powerpoint/2010/main" val="33614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6168D-61E2-4091-9347-BCEBAEA9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53 T) </a:t>
            </a:r>
            <a:r>
              <a:rPr lang="de-DE" sz="1600" dirty="0"/>
              <a:t>didaktisch-wertvolle Reihenfolge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D62F-3EC3-4A0C-8552-749ED388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Für die Bewertung und den Vergleich von Strategien zur Belegung und Freigabe zusammenhängender Speicherbereiche (Segmentierungsstrategien, nur relevant bei dynamischer Partitionierung) sind die folgenden Eigenschaften von Interesse:</a:t>
            </a:r>
          </a:p>
          <a:p>
            <a:r>
              <a:rPr lang="de-DE" dirty="0"/>
              <a:t>Die Ausnutzung des Speichers</a:t>
            </a:r>
          </a:p>
          <a:p>
            <a:r>
              <a:rPr lang="de-DE" dirty="0"/>
              <a:t>Die Art der Zerstückelung des Speichers, die damit verbundene Anzahl der Freibereiche und der Suchaufwand, sowie</a:t>
            </a:r>
          </a:p>
          <a:p>
            <a:r>
              <a:rPr lang="de-DE" dirty="0"/>
              <a:t>Der Aufwand zur Erstellung und Führung der Verwaltungsstrukturen.</a:t>
            </a:r>
          </a:p>
        </p:txBody>
      </p:sp>
    </p:spTree>
    <p:extLst>
      <p:ext uri="{BB962C8B-B14F-4D97-AF65-F5344CB8AC3E}">
        <p14:creationId xmlns:p14="http://schemas.microsoft.com/office/powerpoint/2010/main" val="361928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015CC-6170-4872-AD57-A80B26D7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925D7-BFE0-4457-9B37-5397641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Vergleichen Sie im Hinblick auf diese Eigenschaften die Strategien:</a:t>
            </a:r>
          </a:p>
          <a:p>
            <a:pPr marL="514350" indent="-514350">
              <a:buAutoNum type="alphaLcParenR"/>
            </a:pPr>
            <a:r>
              <a:rPr lang="de-DE" dirty="0"/>
              <a:t>First Fit,</a:t>
            </a:r>
          </a:p>
          <a:p>
            <a:pPr marL="514350" indent="-514350">
              <a:buAutoNum type="alphaLcParenR"/>
            </a:pPr>
            <a:r>
              <a:rPr lang="de-DE" dirty="0" err="1"/>
              <a:t>Rotating</a:t>
            </a:r>
            <a:r>
              <a:rPr lang="de-DE" dirty="0"/>
              <a:t> First Fit (= Next Fit)</a:t>
            </a:r>
          </a:p>
          <a:p>
            <a:pPr marL="514350" indent="-514350">
              <a:buAutoNum type="alphaLcParenR"/>
            </a:pPr>
            <a:r>
              <a:rPr lang="de-DE" dirty="0"/>
              <a:t>Best Fit</a:t>
            </a:r>
          </a:p>
          <a:p>
            <a:pPr marL="514350" indent="-514350">
              <a:buAutoNum type="alphaLcParenR"/>
            </a:pPr>
            <a:r>
              <a:rPr lang="de-DE" dirty="0" err="1"/>
              <a:t>Worst</a:t>
            </a:r>
            <a:r>
              <a:rPr lang="de-DE" dirty="0"/>
              <a:t> Fit</a:t>
            </a:r>
          </a:p>
        </p:txBody>
      </p:sp>
    </p:spTree>
    <p:extLst>
      <p:ext uri="{BB962C8B-B14F-4D97-AF65-F5344CB8AC3E}">
        <p14:creationId xmlns:p14="http://schemas.microsoft.com/office/powerpoint/2010/main" val="1801049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95FE9-6534-4D82-BF59-849F003B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05F60-49B7-4A5C-B100-D94A3F01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First Fit: Die Frei-Bereiche werden in einer Liste verwaltet. </a:t>
            </a:r>
            <a:br>
              <a:rPr lang="de-DE" dirty="0"/>
            </a:br>
            <a:r>
              <a:rPr lang="de-DE" dirty="0"/>
              <a:t>Beim Belegen eines Bereichs wird der erst beste, genügend große Bereich gewählt. Der restliche Teil-Frei-Bereich wird ein eigener Frei-Bereich.</a:t>
            </a:r>
            <a:br>
              <a:rPr lang="de-DE" dirty="0"/>
            </a:br>
            <a:r>
              <a:rPr lang="de-DE" dirty="0"/>
              <a:t>Verwaltung: Einfach. Suchaufwand in der Regel niedrig.</a:t>
            </a:r>
            <a:br>
              <a:rPr lang="de-DE" dirty="0"/>
            </a:br>
            <a:r>
              <a:rPr lang="de-DE" dirty="0"/>
              <a:t>Aber: Im Verlauf der Lebensdauer des Systems sammeln sich unbrauchbare kleine Bereiche am Kopf der Liste an, die jedes mal geprüft werden müssen.</a:t>
            </a:r>
            <a:br>
              <a:rPr lang="de-DE" dirty="0"/>
            </a:br>
            <a:r>
              <a:rPr lang="de-DE" dirty="0"/>
              <a:t>Nutzung des Speichers ist also ineffizient.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150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5B2A7-CF42-4AFE-8CBD-0616CBA6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D78A6-559C-4DA2-A602-1224E98C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2"/>
            </a:pPr>
            <a:r>
              <a:rPr lang="de-DE" dirty="0" err="1"/>
              <a:t>Rotating</a:t>
            </a:r>
            <a:r>
              <a:rPr lang="de-DE" dirty="0"/>
              <a:t> First Fit:</a:t>
            </a:r>
            <a:br>
              <a:rPr lang="de-DE" dirty="0"/>
            </a:br>
            <a:r>
              <a:rPr lang="de-DE" dirty="0"/>
              <a:t>Wie First Fit mit einem Zeiger, der den zuletzt eingefügten Bereich markiert. Von dort aus wird die nächste Suche begonnen.</a:t>
            </a:r>
            <a:br>
              <a:rPr lang="de-DE" dirty="0"/>
            </a:br>
            <a:r>
              <a:rPr lang="de-DE" dirty="0"/>
              <a:t>Auch hier: Erzeugung kleiner Frei-Bereich, aber durch das Rotieren nur in abgeschwächter Form.</a:t>
            </a:r>
          </a:p>
        </p:txBody>
      </p:sp>
    </p:spTree>
    <p:extLst>
      <p:ext uri="{BB962C8B-B14F-4D97-AF65-F5344CB8AC3E}">
        <p14:creationId xmlns:p14="http://schemas.microsoft.com/office/powerpoint/2010/main" val="247084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C41FD-8EEF-4532-9253-ACB54D57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E09A8-B6A0-40A6-81C2-93B941E2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Best Fit:</a:t>
            </a:r>
            <a:br>
              <a:rPr lang="de-DE" dirty="0"/>
            </a:br>
            <a:r>
              <a:rPr lang="de-DE" dirty="0"/>
              <a:t>Wiederum Frei-Bereichs-Liste. Durchsuchen der gesamten Liste nach dem am besten passenden Bereich.</a:t>
            </a:r>
            <a:br>
              <a:rPr lang="de-DE" dirty="0"/>
            </a:br>
            <a:r>
              <a:rPr lang="de-DE" dirty="0"/>
              <a:t>Dadurch noch höhere Gefahr des Auftretens von unbrauchbaren Frei-Bereichen.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Sortiert man die Liste nach Größe der Bereiche:</a:t>
            </a:r>
            <a:br>
              <a:rPr lang="de-DE" dirty="0"/>
            </a:br>
            <a:r>
              <a:rPr lang="de-DE" dirty="0"/>
              <a:t>Höherer Aufwand beim Einfügen eines belegten Bereichs in die Liste.</a:t>
            </a:r>
            <a:br>
              <a:rPr lang="de-DE" dirty="0"/>
            </a:br>
            <a:r>
              <a:rPr lang="de-DE" dirty="0"/>
              <a:t>Niedrigerer Aufwand beim Belegen eines passenden Bereichs.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012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FBC2-A9E8-4809-9B4F-D459457D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86DC1-EBBC-4893-9F32-EA86D483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4"/>
            </a:pPr>
            <a:r>
              <a:rPr lang="de-DE" dirty="0" err="1"/>
              <a:t>Worst</a:t>
            </a:r>
            <a:r>
              <a:rPr lang="de-DE" dirty="0"/>
              <a:t> Fit:</a:t>
            </a:r>
            <a:br>
              <a:rPr lang="de-DE" dirty="0"/>
            </a:br>
            <a:r>
              <a:rPr lang="de-DE" dirty="0"/>
              <a:t>Gegenteil zu Best Fit. Belege möglichst große Bereiche um kleine Frei-Bereiche zu vermeiden.</a:t>
            </a:r>
            <a:br>
              <a:rPr lang="de-DE" dirty="0"/>
            </a:br>
            <a:r>
              <a:rPr lang="de-DE" dirty="0"/>
              <a:t>Suchaufwand identisch wie bei Best Fit.</a:t>
            </a:r>
          </a:p>
          <a:p>
            <a:pPr marL="514350" indent="-514350">
              <a:buAutoNum type="alphaLcParenR" startAt="4"/>
            </a:pPr>
            <a:endParaRPr lang="de-DE" dirty="0"/>
          </a:p>
          <a:p>
            <a:pPr marL="514350" indent="-514350">
              <a:buAutoNum type="alphaLcParenR" startAt="4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55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FBC2-A9E8-4809-9B4F-D459457D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86DC1-EBBC-4893-9F32-EA86D483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4"/>
            </a:pPr>
            <a:r>
              <a:rPr lang="de-DE" dirty="0" err="1"/>
              <a:t>Worst</a:t>
            </a:r>
            <a:r>
              <a:rPr lang="de-DE" dirty="0"/>
              <a:t> Fit:</a:t>
            </a:r>
            <a:br>
              <a:rPr lang="de-DE" dirty="0"/>
            </a:br>
            <a:r>
              <a:rPr lang="de-DE" dirty="0"/>
              <a:t>Gegenteil zu Best Fit. Belege möglichst große Bereiche um kleine Frei-Bereiche zu vermeiden.</a:t>
            </a:r>
            <a:br>
              <a:rPr lang="de-DE" dirty="0"/>
            </a:br>
            <a:r>
              <a:rPr lang="de-DE" dirty="0"/>
              <a:t>Suchaufwand identisch wie bei Best Fit.</a:t>
            </a:r>
          </a:p>
          <a:p>
            <a:pPr marL="514350" indent="-514350">
              <a:buAutoNum type="alphaLcParenR" startAt="4"/>
            </a:pPr>
            <a:endParaRPr lang="de-DE" dirty="0"/>
          </a:p>
          <a:p>
            <a:pPr marL="514350" indent="-514350">
              <a:buAutoNum type="alphaLcParenR" startAt="4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Fragmentierung ?</a:t>
            </a:r>
          </a:p>
          <a:p>
            <a:pPr marL="514350" indent="-514350">
              <a:buAutoNum type="alphaLcParenR" startAt="4"/>
            </a:pPr>
            <a:endParaRPr lang="de-DE" dirty="0"/>
          </a:p>
          <a:p>
            <a:pPr marL="514350" indent="-514350">
              <a:buAutoNum type="alphaLcParenR" startAt="4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297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FBC2-A9E8-4809-9B4F-D459457D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53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86DC1-EBBC-4893-9F32-EA86D483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5495"/>
          </a:xfrm>
        </p:spPr>
        <p:txBody>
          <a:bodyPr>
            <a:normAutofit/>
          </a:bodyPr>
          <a:lstStyle/>
          <a:p>
            <a:pPr marL="514350" indent="-514350">
              <a:buAutoNum type="alphaLcParenR" startAt="4"/>
            </a:pPr>
            <a:r>
              <a:rPr lang="de-DE" dirty="0" err="1"/>
              <a:t>Worst</a:t>
            </a:r>
            <a:r>
              <a:rPr lang="de-DE" dirty="0"/>
              <a:t> Fit:</a:t>
            </a:r>
            <a:br>
              <a:rPr lang="de-DE" dirty="0"/>
            </a:br>
            <a:r>
              <a:rPr lang="de-DE" dirty="0"/>
              <a:t>Gegenteil zu Best Fit. Belege möglichst große Bereiche um kleine Frei-Bereiche zu vermeiden.</a:t>
            </a:r>
            <a:br>
              <a:rPr lang="de-DE" dirty="0"/>
            </a:br>
            <a:r>
              <a:rPr lang="de-DE" dirty="0"/>
              <a:t>Suchaufwand identisch wie bei Best Fit.</a:t>
            </a:r>
          </a:p>
          <a:p>
            <a:pPr marL="514350" indent="-514350">
              <a:buAutoNum type="alphaLcParenR" startAt="4"/>
            </a:pPr>
            <a:endParaRPr lang="de-DE" dirty="0"/>
          </a:p>
          <a:p>
            <a:pPr marL="514350" indent="-514350">
              <a:buAutoNum type="alphaLcParenR" startAt="4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Fragmentierung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Bei allen Strategien tritt externe Fragmentierung, aber keine interne Fragmentierung auf, da nur so viel Speicher belegt wird, wie tatsächlich gebraucht wird.</a:t>
            </a:r>
          </a:p>
          <a:p>
            <a:pPr marL="514350" indent="-514350">
              <a:buAutoNum type="alphaLcParenR" startAt="4"/>
            </a:pPr>
            <a:endParaRPr lang="de-DE" dirty="0"/>
          </a:p>
          <a:p>
            <a:pPr marL="514350" indent="-514350">
              <a:buAutoNum type="alphaLcParenR" startAt="4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56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90E4E-0ED9-4D67-B1A2-6A677D3A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2A5F5-4D94-46A9-99A9-C1E8C4A9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5"/>
            </a:pPr>
            <a:r>
              <a:rPr lang="de-DE" dirty="0"/>
              <a:t>Welche andere Semantik hat der </a:t>
            </a:r>
            <a:r>
              <a:rPr lang="de-DE" dirty="0" err="1"/>
              <a:t>notify</a:t>
            </a:r>
            <a:r>
              <a:rPr lang="de-DE" dirty="0"/>
              <a:t>()-Befehl im Vergleich zum </a:t>
            </a:r>
            <a:r>
              <a:rPr lang="de-DE" dirty="0" err="1"/>
              <a:t>notifyAll</a:t>
            </a:r>
            <a:r>
              <a:rPr lang="de-DE" dirty="0"/>
              <a:t>()-Befehl und welche Änderung im Ablauf würde sich potenziell ergeben, wenn </a:t>
            </a:r>
            <a:r>
              <a:rPr lang="de-DE" dirty="0" err="1"/>
              <a:t>notify</a:t>
            </a:r>
            <a:r>
              <a:rPr lang="de-DE" dirty="0"/>
              <a:t>() anstelle von </a:t>
            </a:r>
            <a:r>
              <a:rPr lang="de-DE" dirty="0" err="1"/>
              <a:t>notifyAll</a:t>
            </a:r>
            <a:r>
              <a:rPr lang="de-DE" dirty="0"/>
              <a:t>()  aufgerufen werden würde?</a:t>
            </a:r>
          </a:p>
        </p:txBody>
      </p:sp>
    </p:spTree>
    <p:extLst>
      <p:ext uri="{BB962C8B-B14F-4D97-AF65-F5344CB8AC3E}">
        <p14:creationId xmlns:p14="http://schemas.microsoft.com/office/powerpoint/2010/main" val="1118729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CEEB0-E998-43BD-8A41-47ACF28B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52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45E53-A044-45B4-BD3A-863ECF66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Vergleichen Sie die folgenden grundlegenden Konzepte zur Speicherverwaltung. Geben Sie für jedes System an, wie </a:t>
            </a:r>
            <a:r>
              <a:rPr lang="de-DE" b="1" dirty="0"/>
              <a:t>Partitionierung</a:t>
            </a:r>
            <a:r>
              <a:rPr lang="de-DE" dirty="0"/>
              <a:t>, </a:t>
            </a:r>
            <a:r>
              <a:rPr lang="de-DE" b="1" dirty="0"/>
              <a:t>Freigabe und Belegung</a:t>
            </a:r>
            <a:r>
              <a:rPr lang="de-DE" dirty="0"/>
              <a:t> von Speicherbereichen umgesetzt werden, welche unterschiedlichen </a:t>
            </a:r>
            <a:r>
              <a:rPr lang="de-DE" b="1" dirty="0"/>
              <a:t>Strategien</a:t>
            </a:r>
            <a:r>
              <a:rPr lang="de-DE" dirty="0"/>
              <a:t> jeweils innerhalb eines Konzeptes zum Tragen kommen und welche </a:t>
            </a:r>
            <a:r>
              <a:rPr lang="de-DE" b="1" dirty="0"/>
              <a:t>Arten der Fragmentierung</a:t>
            </a:r>
            <a:r>
              <a:rPr lang="de-DE" dirty="0"/>
              <a:t> auftreten können.</a:t>
            </a:r>
          </a:p>
          <a:p>
            <a:pPr marL="514350" indent="-514350">
              <a:buAutoNum type="alphaLcParenR"/>
            </a:pPr>
            <a:r>
              <a:rPr lang="de-DE" dirty="0"/>
              <a:t>Statische Speicherpartitionierung</a:t>
            </a:r>
          </a:p>
          <a:p>
            <a:pPr marL="514350" indent="-514350">
              <a:buAutoNum type="alphaLcParenR"/>
            </a:pPr>
            <a:r>
              <a:rPr lang="de-DE" dirty="0"/>
              <a:t>Dynamische Speicherpartitionierung</a:t>
            </a:r>
          </a:p>
          <a:p>
            <a:pPr marL="514350" indent="-514350">
              <a:buAutoNum type="alphaLcParenR"/>
            </a:pPr>
            <a:r>
              <a:rPr lang="de-DE" dirty="0"/>
              <a:t>Buddy-Systeme</a:t>
            </a:r>
          </a:p>
        </p:txBody>
      </p:sp>
    </p:spTree>
    <p:extLst>
      <p:ext uri="{BB962C8B-B14F-4D97-AF65-F5344CB8AC3E}">
        <p14:creationId xmlns:p14="http://schemas.microsoft.com/office/powerpoint/2010/main" val="142843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E1F02-7951-4FE4-8F4E-1FFF240C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52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2B5A61-2D55-4C63-8BF0-DD2B7CEE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Statische Partitionierung</a:t>
            </a:r>
          </a:p>
          <a:p>
            <a:r>
              <a:rPr lang="de-DE" dirty="0"/>
              <a:t>Partitionierung in feste Blöcke gleichbleibender Größe.</a:t>
            </a:r>
          </a:p>
          <a:p>
            <a:r>
              <a:rPr lang="de-DE" dirty="0"/>
              <a:t>Freigabe und Belegung durch </a:t>
            </a:r>
            <a:r>
              <a:rPr lang="de-DE" dirty="0" err="1"/>
              <a:t>Paging</a:t>
            </a:r>
            <a:r>
              <a:rPr lang="de-DE" dirty="0"/>
              <a:t>: Daten werden in Seiten gehalten, die bei Bedarf in die entsprechenden Seitenrahmen (Frames) im Speicher geladen werden.</a:t>
            </a:r>
          </a:p>
          <a:p>
            <a:r>
              <a:rPr lang="de-DE" dirty="0" err="1"/>
              <a:t>Pagingstrategien</a:t>
            </a:r>
            <a:r>
              <a:rPr lang="de-DE" dirty="0"/>
              <a:t>: z.B. FIFO, LIFO, LRU, LFU,…</a:t>
            </a:r>
          </a:p>
          <a:p>
            <a:r>
              <a:rPr lang="de-DE" dirty="0"/>
              <a:t>Interne Fragmentierung möglich.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14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841BA-0D18-45DC-81A6-6019188B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52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637B1-8253-4F34-B8D4-85B13C38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2"/>
            </a:pPr>
            <a:r>
              <a:rPr lang="de-DE" dirty="0"/>
              <a:t>Dynamische Partitionierung</a:t>
            </a:r>
          </a:p>
          <a:p>
            <a:r>
              <a:rPr lang="de-DE" dirty="0"/>
              <a:t>Partitionierung in Blöcke variabler Größe.</a:t>
            </a:r>
          </a:p>
          <a:p>
            <a:r>
              <a:rPr lang="de-DE" dirty="0"/>
              <a:t>Freigabe und Belegung indem Daten in einen zusammengehörenden Speicherbereich geladen werden, der genauso groß ist, wie die Daten.</a:t>
            </a:r>
          </a:p>
          <a:p>
            <a:r>
              <a:rPr lang="de-DE" dirty="0"/>
              <a:t>Strategien zum Finden der passenden Lücken: </a:t>
            </a:r>
            <a:br>
              <a:rPr lang="de-DE" dirty="0"/>
            </a:br>
            <a:r>
              <a:rPr lang="de-DE" dirty="0"/>
              <a:t>First Fit, Next Fit, Best Fit,…</a:t>
            </a:r>
          </a:p>
          <a:p>
            <a:r>
              <a:rPr lang="de-DE" dirty="0"/>
              <a:t>Externe Fragmentierung möglich.</a:t>
            </a:r>
          </a:p>
          <a:p>
            <a:endParaRPr lang="de-DE" dirty="0"/>
          </a:p>
          <a:p>
            <a:pPr marL="514350" indent="-514350">
              <a:buAutoNum type="alphaLcParenR" startAt="2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067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F43D1-5CDE-4312-9400-49AC36B4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52 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4DDC37-DA8C-45F4-B694-F0B23C719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R" startAt="3"/>
                </a:pPr>
                <a:r>
                  <a:rPr lang="de-DE" dirty="0"/>
                  <a:t>Buddy-Verfahren</a:t>
                </a:r>
              </a:p>
              <a:p>
                <a:r>
                  <a:rPr lang="de-DE" dirty="0"/>
                  <a:t>Partitionierung in nach Bedarf in binär adressierbare Speicherbereiche der Größe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mit festgelegter Mindestgröße.</a:t>
                </a:r>
                <a:br>
                  <a:rPr lang="de-DE" dirty="0"/>
                </a:br>
                <a:r>
                  <a:rPr lang="de-DE" dirty="0"/>
                  <a:t>Halb-dynamisch durch Teilen und  Zusammenfügen von Speicherbereichen.</a:t>
                </a:r>
              </a:p>
              <a:p>
                <a:r>
                  <a:rPr lang="de-DE" dirty="0"/>
                  <a:t>Verwaltung mit Hilfe von Freibereich-Listen.</a:t>
                </a:r>
              </a:p>
              <a:p>
                <a:r>
                  <a:rPr lang="de-DE" dirty="0"/>
                  <a:t>Interne und externe Fragmentierung möglich.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4DDC37-DA8C-45F4-B694-F0B23C719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63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90E4E-0ED9-4D67-B1A2-6A677D3A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2A5F5-4D94-46A9-99A9-C1E8C4A9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5"/>
            </a:pPr>
            <a:r>
              <a:rPr lang="de-DE" dirty="0"/>
              <a:t>Welche andere Semantik hat der </a:t>
            </a:r>
            <a:r>
              <a:rPr lang="de-DE" dirty="0" err="1"/>
              <a:t>notify</a:t>
            </a:r>
            <a:r>
              <a:rPr lang="de-DE" dirty="0"/>
              <a:t>()-Befehl im Vergleich zum </a:t>
            </a:r>
            <a:r>
              <a:rPr lang="de-DE" dirty="0" err="1"/>
              <a:t>notifyAll</a:t>
            </a:r>
            <a:r>
              <a:rPr lang="de-DE" dirty="0"/>
              <a:t>()-Befehl und welche Änderung im Ablauf würde sich potenziell ergeben, wenn </a:t>
            </a:r>
            <a:r>
              <a:rPr lang="de-DE" dirty="0" err="1"/>
              <a:t>notify</a:t>
            </a:r>
            <a:r>
              <a:rPr lang="de-DE" dirty="0"/>
              <a:t>() anstelle von </a:t>
            </a:r>
            <a:r>
              <a:rPr lang="de-DE" dirty="0" err="1"/>
              <a:t>notifyAll</a:t>
            </a:r>
            <a:r>
              <a:rPr lang="de-DE" dirty="0"/>
              <a:t>()  aufgerufen werden würde?</a:t>
            </a:r>
          </a:p>
          <a:p>
            <a:pPr marL="514350" indent="-514350">
              <a:buAutoNum type="alphaLcParenR" startAt="5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notify</a:t>
            </a:r>
            <a:r>
              <a:rPr lang="de-DE" dirty="0"/>
              <a:t>() weckt einen beliebigen Thread, </a:t>
            </a:r>
            <a:r>
              <a:rPr lang="de-DE" dirty="0" err="1"/>
              <a:t>notifyAll</a:t>
            </a:r>
            <a:r>
              <a:rPr lang="de-DE" dirty="0"/>
              <a:t>() weckt alle Threads.</a:t>
            </a:r>
            <a:br>
              <a:rPr lang="de-DE" dirty="0"/>
            </a:br>
            <a:r>
              <a:rPr lang="de-DE" dirty="0"/>
              <a:t>Wenn nur </a:t>
            </a:r>
            <a:r>
              <a:rPr lang="de-DE" dirty="0" err="1"/>
              <a:t>notify</a:t>
            </a:r>
            <a:r>
              <a:rPr lang="de-DE" dirty="0"/>
              <a:t>() aufgerufen wird, kann es unter Umständen dazu kommen, dass nicht der wartende Koch, sondern ein Feldarbeiter geweckt wird. (Dieser kann eventuell auch nichts machen &gt; Deadlock)</a:t>
            </a:r>
          </a:p>
        </p:txBody>
      </p:sp>
    </p:spTree>
    <p:extLst>
      <p:ext uri="{BB962C8B-B14F-4D97-AF65-F5344CB8AC3E}">
        <p14:creationId xmlns:p14="http://schemas.microsoft.com/office/powerpoint/2010/main" val="410589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EB44E-7534-4315-A9AD-EB9715A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BBCA0-2B5D-4770-80A4-B398D59C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679187"/>
            <a:ext cx="7497917" cy="2686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1AF4A2-EB1C-4F2D-8E3A-06BF8F4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936291"/>
            <a:ext cx="7497916" cy="49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EB44E-7534-4315-A9AD-EB9715A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BBCA0-2B5D-4770-80A4-B398D59C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679187"/>
            <a:ext cx="7497917" cy="2686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1AF4A2-EB1C-4F2D-8E3A-06BF8F4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936291"/>
            <a:ext cx="7497916" cy="49217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22BFAD7-2BB2-4F7A-8318-32E70D2D6A92}"/>
              </a:ext>
            </a:extLst>
          </p:cNvPr>
          <p:cNvSpPr/>
          <p:nvPr/>
        </p:nvSpPr>
        <p:spPr>
          <a:xfrm>
            <a:off x="4358640" y="193629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5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EB44E-7534-4315-A9AD-EB9715A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BBCA0-2B5D-4770-80A4-B398D59C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679187"/>
            <a:ext cx="7497917" cy="2686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1AF4A2-EB1C-4F2D-8E3A-06BF8F4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936291"/>
            <a:ext cx="7497916" cy="49217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22BFAD7-2BB2-4F7A-8318-32E70D2D6A92}"/>
              </a:ext>
            </a:extLst>
          </p:cNvPr>
          <p:cNvSpPr/>
          <p:nvPr/>
        </p:nvSpPr>
        <p:spPr>
          <a:xfrm>
            <a:off x="4358640" y="193629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DD0FCB6F-ED35-4B54-B5D7-25D77D9F7C21}"/>
              </a:ext>
            </a:extLst>
          </p:cNvPr>
          <p:cNvSpPr/>
          <p:nvPr/>
        </p:nvSpPr>
        <p:spPr>
          <a:xfrm>
            <a:off x="6258560" y="3377035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EB44E-7534-4315-A9AD-EB9715A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BBCA0-2B5D-4770-80A4-B398D59C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679187"/>
            <a:ext cx="7497917" cy="2686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1AF4A2-EB1C-4F2D-8E3A-06BF8F4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936291"/>
            <a:ext cx="7497916" cy="49217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22BFAD7-2BB2-4F7A-8318-32E70D2D6A92}"/>
              </a:ext>
            </a:extLst>
          </p:cNvPr>
          <p:cNvSpPr/>
          <p:nvPr/>
        </p:nvSpPr>
        <p:spPr>
          <a:xfrm>
            <a:off x="4358640" y="193629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DD0FCB6F-ED35-4B54-B5D7-25D77D9F7C21}"/>
              </a:ext>
            </a:extLst>
          </p:cNvPr>
          <p:cNvSpPr/>
          <p:nvPr/>
        </p:nvSpPr>
        <p:spPr>
          <a:xfrm>
            <a:off x="6258560" y="3377035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50CA6571-2B2F-4C70-A1E1-46047289214F}"/>
              </a:ext>
            </a:extLst>
          </p:cNvPr>
          <p:cNvSpPr/>
          <p:nvPr/>
        </p:nvSpPr>
        <p:spPr>
          <a:xfrm>
            <a:off x="6258560" y="448645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7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EB44E-7534-4315-A9AD-EB9715A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BBCA0-2B5D-4770-80A4-B398D59C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679187"/>
            <a:ext cx="7497917" cy="2686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1AF4A2-EB1C-4F2D-8E3A-06BF8F4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936291"/>
            <a:ext cx="7497916" cy="4921709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722BFAD7-2BB2-4F7A-8318-32E70D2D6A92}"/>
              </a:ext>
            </a:extLst>
          </p:cNvPr>
          <p:cNvSpPr/>
          <p:nvPr/>
        </p:nvSpPr>
        <p:spPr>
          <a:xfrm>
            <a:off x="4358640" y="193629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DD0FCB6F-ED35-4B54-B5D7-25D77D9F7C21}"/>
              </a:ext>
            </a:extLst>
          </p:cNvPr>
          <p:cNvSpPr/>
          <p:nvPr/>
        </p:nvSpPr>
        <p:spPr>
          <a:xfrm>
            <a:off x="6258560" y="3377035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50CA6571-2B2F-4C70-A1E1-46047289214F}"/>
              </a:ext>
            </a:extLst>
          </p:cNvPr>
          <p:cNvSpPr/>
          <p:nvPr/>
        </p:nvSpPr>
        <p:spPr>
          <a:xfrm>
            <a:off x="6258560" y="448645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0A79028B-AE52-43CE-9758-8C4866A88170}"/>
              </a:ext>
            </a:extLst>
          </p:cNvPr>
          <p:cNvSpPr/>
          <p:nvPr/>
        </p:nvSpPr>
        <p:spPr>
          <a:xfrm>
            <a:off x="2448560" y="5309411"/>
            <a:ext cx="243840" cy="257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2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Breitbild</PresentationFormat>
  <Paragraphs>116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Betriebssysteme Tutorium Gruppe 08</vt:lpstr>
      <vt:lpstr>Aufgabe 50 H)</vt:lpstr>
      <vt:lpstr>Aufgabe 50 H)</vt:lpstr>
      <vt:lpstr>Aufgabe 50 H)</vt:lpstr>
      <vt:lpstr>Aufgabe 51 H)</vt:lpstr>
      <vt:lpstr>Aufgabe 51 H)</vt:lpstr>
      <vt:lpstr>Aufgabe 51 H)</vt:lpstr>
      <vt:lpstr>Aufgabe 51 H)</vt:lpstr>
      <vt:lpstr>Aufgabe 51 H)</vt:lpstr>
      <vt:lpstr>Aufgabe 51 H)</vt:lpstr>
      <vt:lpstr>Aufgabe 54 T) didaktisch-wertvolle Reihenfolge</vt:lpstr>
      <vt:lpstr>Aufgabe 54 T)</vt:lpstr>
      <vt:lpstr>Aufgabe 54 T)</vt:lpstr>
      <vt:lpstr>Aufgabe 54 T)</vt:lpstr>
      <vt:lpstr>Aufgabe 54 T)</vt:lpstr>
      <vt:lpstr>Aufgabe 54 T)</vt:lpstr>
      <vt:lpstr>Aufgabe 54 T)</vt:lpstr>
      <vt:lpstr>Aufgabe 54 T)</vt:lpstr>
      <vt:lpstr>Aufgabe 54 T)</vt:lpstr>
      <vt:lpstr>Aufgabe 54 T)</vt:lpstr>
      <vt:lpstr>Aufgabe 54 T)</vt:lpstr>
      <vt:lpstr>Aufgabe 53 T) didaktisch-wertvolle Reihenfolge</vt:lpstr>
      <vt:lpstr>Aufgabe 53 T)</vt:lpstr>
      <vt:lpstr>Aufgabe 53 T)</vt:lpstr>
      <vt:lpstr>Aufgabe 53 T)</vt:lpstr>
      <vt:lpstr>Aufgabe 53 T)</vt:lpstr>
      <vt:lpstr>Aufgabe 53 T)</vt:lpstr>
      <vt:lpstr>Aufgabe 53 T)</vt:lpstr>
      <vt:lpstr>Aufgabe 53 T)</vt:lpstr>
      <vt:lpstr>Aufgabe 52 T)</vt:lpstr>
      <vt:lpstr>Aufgabe 52 T)</vt:lpstr>
      <vt:lpstr>Aufgabe 52 T)</vt:lpstr>
      <vt:lpstr>Aufgabe 52 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Tutorium Gruppe 08</dc:title>
  <dc:creator>Julian Hager</dc:creator>
  <cp:lastModifiedBy>Julian Hager</cp:lastModifiedBy>
  <cp:revision>15</cp:revision>
  <dcterms:created xsi:type="dcterms:W3CDTF">2020-01-15T11:52:11Z</dcterms:created>
  <dcterms:modified xsi:type="dcterms:W3CDTF">2020-01-16T14:42:53Z</dcterms:modified>
</cp:coreProperties>
</file>