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7" r:id="rId14"/>
    <p:sldId id="259" r:id="rId15"/>
    <p:sldId id="258" r:id="rId16"/>
    <p:sldId id="261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4E225-EC1F-4E8D-ACA4-99F01D973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0A8EA-D162-47E3-802B-15B6373F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7C9DF-1527-42AA-B12B-62C6E39A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A8ADE8-96CE-4A42-B8B0-84C7197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9A4E9-C904-4598-B606-06756A1C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B2CEA-3595-464F-8CE8-9D1ABEDE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44FECB-6C8C-49A0-9C94-419B87B3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4CB06-AA9F-40A9-823D-C1165DB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2E089-21A5-4DFD-9719-ABF37FAE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BE422-C93E-47FA-B607-212F1A8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825FFE-195C-43B9-87EB-2901BCA34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5B1349-70B0-48E9-81AA-661368BAA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6350B-B237-425B-BDA6-19CCB5D7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618AD-D7CF-4E69-BCD5-4633A481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70317-A2FF-4600-9297-A59DA75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FD216-2BB7-458C-B801-16C17611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CBC25-FEF6-45BB-8D99-3DAE4D0B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4ACF0-8F7F-45A3-9762-3E5CFA60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9A31E-466D-4BD2-9048-C4BBF7E1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A1D32-11B2-480F-B3CD-7C8D31CE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9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ED1AE-866F-4246-B6D0-387B3C29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D3FEE-6D63-40C1-8BBA-204CB2F6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9FA34-F512-49D8-B177-827EAEC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3A98E-51E6-4EAE-8178-DBA68F5D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A635D-1F22-40B1-8C37-8E6B0C6D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0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61E2E-C4AC-4C9D-9100-AF99C846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8B985-D1E9-45D8-8658-04CF9EEC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0CD1A3-42ED-4A29-973B-6579D396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BFAFCA-AD63-4505-B8A8-67F1E32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BAE599-287B-40AA-BF3F-153ADC1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135F4-48FF-4A81-A6CE-F9DD56DB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65ADB-FF08-4B0B-A98A-A06CD54E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13F77-9246-4E64-B3E8-53E55954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97EDA1-D7D4-4F58-A2D0-76B89C14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294F9-3B2E-431E-8017-5D335C50C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6170A1-E0F2-4CB3-8F60-7514A8D6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D8F122-5F40-4398-8EF6-9B7DD66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7EE1FF-7EBE-4185-9C85-63A353B6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4D0D2B-F445-4FE4-8D55-1F299CBA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0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81444-1802-4658-8084-6AA2449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E0F5CF-DE95-41F6-AF7D-1070A2C8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BF8871-C9E6-457B-AC58-27C1D1D5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61218D-5277-478A-94CE-D96C3076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9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C2A8BD-719A-4C82-87F8-D8D6445D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FD256B-67C8-4C11-8042-2B2CDC50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23572D-74D4-42AF-8DC2-871AA562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00AB-936E-41FF-94DE-7D311E05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F7E71-17FD-40EA-93C7-BD19A412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7D2C71-589B-436E-8DDE-86B4F981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B110EE-95BD-466F-9656-1BDF3CC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BE907-8D75-438D-ABE7-4576216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5694D-7B6C-4F6D-B32F-8B637C52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3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BAE20-F3A8-489C-A193-55E94C3B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583971-EBFB-463F-8413-414216D71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1E02AA-C485-4F95-86DE-AF57187F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CD84D-8EAB-411C-BF35-0E093D64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F562DC-B6F5-4ECA-BE4E-26DF4252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F3DC6-F795-4F31-9F11-DC5A4865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E1F64D-8C5C-4099-8FD0-C99E059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A7121-FAB9-4523-8C9C-93CCCA70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C3E43-A059-4A90-9CF6-2F8C6A4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14E8-DF0C-4FD7-848A-14583F6533C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1F175-C421-4BCB-B9CF-9ED9B037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0AA08-2D81-4142-BBBA-FB95A041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36BF-D03E-4F9F-A379-8DBE729A4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74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B34FF-3ABB-4DDE-9244-BB4B5E3E7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113A22-B733-4914-8F1E-3948457F0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r>
              <a:rPr lang="de-DE" dirty="0"/>
              <a:t>Julian Hager</a:t>
            </a:r>
          </a:p>
          <a:p>
            <a:r>
              <a:rPr lang="de-DE" dirty="0"/>
              <a:t>23.01.2020</a:t>
            </a:r>
          </a:p>
          <a:p>
            <a:r>
              <a:rPr lang="de-DE" dirty="0"/>
              <a:t>Blatt 11 H)</a:t>
            </a:r>
          </a:p>
          <a:p>
            <a:r>
              <a:rPr lang="de-DE" dirty="0"/>
              <a:t>Blatt 12 T)</a:t>
            </a:r>
          </a:p>
        </p:txBody>
      </p:sp>
    </p:spTree>
    <p:extLst>
      <p:ext uri="{BB962C8B-B14F-4D97-AF65-F5344CB8AC3E}">
        <p14:creationId xmlns:p14="http://schemas.microsoft.com/office/powerpoint/2010/main" val="180010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0C823E3-F39B-4F81-B569-1A801C988592}"/>
              </a:ext>
            </a:extLst>
          </p:cNvPr>
          <p:cNvSpPr/>
          <p:nvPr/>
        </p:nvSpPr>
        <p:spPr>
          <a:xfrm>
            <a:off x="3860800" y="1690688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8D75DD5-203D-4960-9F5C-B5425591FC43}"/>
              </a:ext>
            </a:extLst>
          </p:cNvPr>
          <p:cNvSpPr/>
          <p:nvPr/>
        </p:nvSpPr>
        <p:spPr>
          <a:xfrm>
            <a:off x="1635760" y="268458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EE93ED55-5CC3-49B8-A1B3-2FE81A748830}"/>
              </a:ext>
            </a:extLst>
          </p:cNvPr>
          <p:cNvSpPr/>
          <p:nvPr/>
        </p:nvSpPr>
        <p:spPr>
          <a:xfrm>
            <a:off x="6319520" y="3684176"/>
            <a:ext cx="274320" cy="249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6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0C823E3-F39B-4F81-B569-1A801C988592}"/>
              </a:ext>
            </a:extLst>
          </p:cNvPr>
          <p:cNvSpPr/>
          <p:nvPr/>
        </p:nvSpPr>
        <p:spPr>
          <a:xfrm>
            <a:off x="3860800" y="1690688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8D75DD5-203D-4960-9F5C-B5425591FC43}"/>
              </a:ext>
            </a:extLst>
          </p:cNvPr>
          <p:cNvSpPr/>
          <p:nvPr/>
        </p:nvSpPr>
        <p:spPr>
          <a:xfrm>
            <a:off x="1635760" y="268458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EE93ED55-5CC3-49B8-A1B3-2FE81A748830}"/>
              </a:ext>
            </a:extLst>
          </p:cNvPr>
          <p:cNvSpPr/>
          <p:nvPr/>
        </p:nvSpPr>
        <p:spPr>
          <a:xfrm>
            <a:off x="6319520" y="3684176"/>
            <a:ext cx="274320" cy="249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4978A94E-3154-48F3-A072-14946CE2EF3B}"/>
              </a:ext>
            </a:extLst>
          </p:cNvPr>
          <p:cNvSpPr/>
          <p:nvPr/>
        </p:nvSpPr>
        <p:spPr>
          <a:xfrm>
            <a:off x="6035040" y="565321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4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0C823E3-F39B-4F81-B569-1A801C988592}"/>
              </a:ext>
            </a:extLst>
          </p:cNvPr>
          <p:cNvSpPr/>
          <p:nvPr/>
        </p:nvSpPr>
        <p:spPr>
          <a:xfrm>
            <a:off x="3860800" y="1690688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8D75DD5-203D-4960-9F5C-B5425591FC43}"/>
              </a:ext>
            </a:extLst>
          </p:cNvPr>
          <p:cNvSpPr/>
          <p:nvPr/>
        </p:nvSpPr>
        <p:spPr>
          <a:xfrm>
            <a:off x="1635760" y="268458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EE93ED55-5CC3-49B8-A1B3-2FE81A748830}"/>
              </a:ext>
            </a:extLst>
          </p:cNvPr>
          <p:cNvSpPr/>
          <p:nvPr/>
        </p:nvSpPr>
        <p:spPr>
          <a:xfrm>
            <a:off x="6319520" y="3684176"/>
            <a:ext cx="274320" cy="249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4978A94E-3154-48F3-A072-14946CE2EF3B}"/>
              </a:ext>
            </a:extLst>
          </p:cNvPr>
          <p:cNvSpPr/>
          <p:nvPr/>
        </p:nvSpPr>
        <p:spPr>
          <a:xfrm>
            <a:off x="6035040" y="565321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1AAED969-AF62-4949-B82D-B7DA46F31EE1}"/>
              </a:ext>
            </a:extLst>
          </p:cNvPr>
          <p:cNvSpPr/>
          <p:nvPr/>
        </p:nvSpPr>
        <p:spPr>
          <a:xfrm>
            <a:off x="8128000" y="6355715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3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147E-0F34-4264-91FC-9FBC69A8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58 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CB2A758-C15B-4B61-A4C5-942F37E3D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5606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5 Pages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={0, 1, 2, 3, 4}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3 Seitenrahmen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𝐹𝑟𝑎𝑚𝑒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Folgende Zugriffe auf die Seiten: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4  2  0  3  4  2  1  4  2  0  3  1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Dokumentieren Sie die Speicherzugriffe nach folgenden Strategien tabellarisch und ermitteln Sie je die Anzahl der auftretenden Seitenfehler.</a:t>
                </a:r>
              </a:p>
              <a:p>
                <a:pPr marL="514350" indent="-514350">
                  <a:buAutoNum type="alphaLcParenR"/>
                </a:pPr>
                <a:r>
                  <a:rPr lang="de-DE" dirty="0"/>
                  <a:t>LRU</a:t>
                </a:r>
              </a:p>
              <a:p>
                <a:pPr marL="514350" indent="-514350">
                  <a:buAutoNum type="alphaLcParenR"/>
                </a:pPr>
                <a:r>
                  <a:rPr lang="de-DE" dirty="0"/>
                  <a:t>LFU</a:t>
                </a:r>
              </a:p>
              <a:p>
                <a:pPr marL="514350" indent="-514350">
                  <a:buAutoNum type="alphaLcParenR"/>
                </a:pPr>
                <a:r>
                  <a:rPr lang="de-DE" dirty="0"/>
                  <a:t>OPT, Was macht die Ausführung überhaupt erst möglich?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CB2A758-C15B-4B61-A4C5-942F37E3D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560695"/>
              </a:xfrm>
              <a:blipFill>
                <a:blip r:embed="rId2"/>
                <a:stretch>
                  <a:fillRect l="-1217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69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7D0DA-04F9-44F4-ADCE-18A6FB95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6B745-C85B-43E1-A273-87E5AB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Second-Chance-Algorithmus mit folgender zugrunde liegender Datenstruktur:</a:t>
            </a:r>
          </a:p>
          <a:p>
            <a:pPr marL="514350" indent="-514350">
              <a:buAutoNum type="alphaLcParenR"/>
            </a:pPr>
            <a:r>
              <a:rPr lang="de-DE" dirty="0"/>
              <a:t>Geben Sie in natürlicher Sprache die </a:t>
            </a:r>
            <a:br>
              <a:rPr lang="de-DE" dirty="0"/>
            </a:br>
            <a:r>
              <a:rPr lang="de-DE" dirty="0"/>
              <a:t>Arbeitsweise des Second-Chance-Alg. An.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Eine Seite mit der Nummer 10 soll in den </a:t>
            </a:r>
            <a:br>
              <a:rPr lang="de-DE" dirty="0"/>
            </a:br>
            <a:r>
              <a:rPr lang="de-DE" dirty="0"/>
              <a:t>Hauptspeicher geladen werden. Welche Seite</a:t>
            </a:r>
            <a:br>
              <a:rPr lang="de-DE" dirty="0"/>
            </a:br>
            <a:r>
              <a:rPr lang="de-DE" dirty="0"/>
              <a:t>wird verdrängt?</a:t>
            </a:r>
          </a:p>
          <a:p>
            <a:pPr marL="514350" indent="-514350">
              <a:buAutoNum type="alphaLcParenR"/>
            </a:pPr>
            <a:r>
              <a:rPr lang="de-DE" dirty="0"/>
              <a:t>Skizzieren Sie die Datenstruktur nach dem Ersetzen.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ECACE6-9CF0-4FD0-80FC-7B792A98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80" y="2402882"/>
            <a:ext cx="3119120" cy="2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3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CFA9F-DE80-42A2-A8EC-2DC299D9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9226C-1493-4003-9583-5B5A7715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5255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Für jede Seite im Hauptspeicher wird ein Use-Bit mitgeführt.</a:t>
            </a:r>
            <a:br>
              <a:rPr lang="de-DE" dirty="0"/>
            </a:br>
            <a:r>
              <a:rPr lang="de-DE" dirty="0"/>
              <a:t>Beim Zugriff auf die Seite wird das Use-Bit auf 1 gesetzt.</a:t>
            </a:r>
            <a:br>
              <a:rPr lang="de-DE" dirty="0"/>
            </a:br>
            <a:r>
              <a:rPr lang="de-DE" dirty="0"/>
              <a:t>Soll nun eine Seite eingelagert werden, die nicht bereits im Hauptspeicher geladen ist, so wird nach der ersten Seite gesucht, deren Use-Bit auf 0 steht. Hierzu fängt man bei der Seite an, auf die der Zeiger gerade zeigt.</a:t>
            </a:r>
            <a:br>
              <a:rPr lang="de-DE" dirty="0"/>
            </a:br>
            <a:r>
              <a:rPr lang="de-DE" dirty="0"/>
              <a:t>Findet man ein Use-Bit auf 1, so wird es zu 0 geändert und weitergesucht. Die Seite wird dann in den Rahmen der ersten 0 eingelagert und dessen Use-Bit auf 1 gesetzt.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Unterschied zum Clock-Algorithmus:</a:t>
            </a:r>
            <a:br>
              <a:rPr lang="de-DE" dirty="0"/>
            </a:br>
            <a:r>
              <a:rPr lang="de-DE" dirty="0"/>
              <a:t>Beim Clock-A. wird nach dem Einfügen der Zeiger noch erhöht.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5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7D0DA-04F9-44F4-ADCE-18A6FB95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6B745-C85B-43E1-A273-87E5AB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Second-Chance-Algorithmus mit folgender zugrunde liegender Datenstruktur:</a:t>
            </a:r>
          </a:p>
          <a:p>
            <a:pPr marL="514350" indent="-514350">
              <a:buAutoNum type="alphaLcParenR"/>
            </a:pPr>
            <a:r>
              <a:rPr lang="de-DE" dirty="0"/>
              <a:t>Geben Sie in natürlicher Sprache die </a:t>
            </a:r>
            <a:br>
              <a:rPr lang="de-DE" dirty="0"/>
            </a:br>
            <a:r>
              <a:rPr lang="de-DE" dirty="0"/>
              <a:t>Arbeitsweise des Second-Chance-Alg. An.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Eine Seite mit der Nummer 10 soll in den </a:t>
            </a:r>
            <a:br>
              <a:rPr lang="de-DE" dirty="0"/>
            </a:br>
            <a:r>
              <a:rPr lang="de-DE" dirty="0"/>
              <a:t>Hauptspeicher geladen werden. Welche Seite</a:t>
            </a:r>
            <a:br>
              <a:rPr lang="de-DE" dirty="0"/>
            </a:br>
            <a:r>
              <a:rPr lang="de-DE" dirty="0"/>
              <a:t>wird verdrängt?</a:t>
            </a:r>
          </a:p>
          <a:p>
            <a:pPr marL="514350" indent="-514350">
              <a:buAutoNum type="alphaLcParenR"/>
            </a:pPr>
            <a:r>
              <a:rPr lang="de-DE" dirty="0"/>
              <a:t>Skizzieren Sie die Datenstruktur nach dem Ersetzen.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ECACE6-9CF0-4FD0-80FC-7B792A98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80" y="2402882"/>
            <a:ext cx="3119120" cy="2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EA00-8A6C-40B0-A363-AA2D9F8B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6663C-FA0A-4D4D-B0EB-E225F163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4"/>
            </a:pPr>
            <a:r>
              <a:rPr lang="de-DE" dirty="0"/>
              <a:t>Was passiert, wenn die Use-Bits aller Seiten auf 1 gesetzt sind und ein Zugriff auf eine nicht im Hauptspeicher befindliche Seite erfolgt?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r>
              <a:rPr lang="de-DE" dirty="0"/>
              <a:t>Wie könnte der Second-Chance-Algorithmus verbessert werden, sodass er LRU besser approximiert?</a:t>
            </a:r>
          </a:p>
        </p:txBody>
      </p:sp>
    </p:spTree>
    <p:extLst>
      <p:ext uri="{BB962C8B-B14F-4D97-AF65-F5344CB8AC3E}">
        <p14:creationId xmlns:p14="http://schemas.microsoft.com/office/powerpoint/2010/main" val="84477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2F244-E98A-4D95-B024-16906AE2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34E13-A65A-45E4-BC87-82D7F15F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256 MByte großer Speicher. Minimale Buddy-Größe von 8 MB.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Wie viele Bits benötigt man mindestens, um diesen Speicher byteweise zu adressieren?</a:t>
            </a:r>
          </a:p>
          <a:p>
            <a:pPr marL="514350" indent="-514350">
              <a:buAutoNum type="alphaLcParenR"/>
            </a:pPr>
            <a:r>
              <a:rPr lang="de-DE" dirty="0"/>
              <a:t>Nacheinander sollen die folgenden Programme geladen werden:</a:t>
            </a:r>
            <a:br>
              <a:rPr lang="de-DE" dirty="0"/>
            </a:br>
            <a:r>
              <a:rPr lang="de-DE" dirty="0"/>
              <a:t>- P1: 10 MByte</a:t>
            </a:r>
            <a:br>
              <a:rPr lang="de-DE" dirty="0"/>
            </a:br>
            <a:r>
              <a:rPr lang="de-DE" dirty="0"/>
              <a:t>- P2: 50 MByte</a:t>
            </a:r>
            <a:br>
              <a:rPr lang="de-DE" dirty="0"/>
            </a:br>
            <a:r>
              <a:rPr lang="de-DE" dirty="0"/>
              <a:t>- P3: 60 MByte</a:t>
            </a:r>
            <a:br>
              <a:rPr lang="de-DE" dirty="0"/>
            </a:br>
            <a:r>
              <a:rPr lang="de-DE" dirty="0"/>
              <a:t>- P4: 10 MByte</a:t>
            </a:r>
            <a:br>
              <a:rPr lang="de-DE" dirty="0"/>
            </a:br>
            <a:r>
              <a:rPr lang="de-DE" dirty="0"/>
              <a:t>Zeichen Sie nach jedem Schritt die Buddy-Bäume.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617105-1C8A-46CC-A5C8-365543BD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84" y="183755"/>
            <a:ext cx="3000375" cy="13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9E115-6F87-4949-AF5D-D37B38C3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D319B-3A2B-44E5-8E35-C7F3501E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47335"/>
          </a:xfrm>
        </p:spPr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Die Programme aus b) benötigen insgesamt 130 MByte Speicherplatz. Damit müssten noch 256 – 130 = 126 MByte Speicher nutzbar sein. Warum ist das im Beispiel nicht der Fall? Welcher Effekt kommt hier zum Tragen? Wieviel nutzbarer Speicherplatz stehen noch zur </a:t>
            </a:r>
            <a:r>
              <a:rPr lang="de-DE"/>
              <a:t>Verfügung?</a:t>
            </a:r>
            <a:endParaRPr lang="de-DE" dirty="0"/>
          </a:p>
          <a:p>
            <a:pPr marL="514350" indent="-514350">
              <a:buAutoNum type="alphaLcParenR" startAt="3"/>
            </a:pPr>
            <a:r>
              <a:rPr lang="de-DE" dirty="0"/>
              <a:t>- P5: 95 MByte</a:t>
            </a:r>
            <a:br>
              <a:rPr lang="de-DE" dirty="0"/>
            </a:br>
            <a:r>
              <a:rPr lang="de-DE" dirty="0"/>
              <a:t>Kann P5 noch zusätzlich in den Speicher geladen werden?</a:t>
            </a:r>
            <a:br>
              <a:rPr lang="de-DE" dirty="0"/>
            </a:br>
            <a:r>
              <a:rPr lang="de-DE" dirty="0"/>
              <a:t>Inkl. Begründung bzw. Buddy-Baum.</a:t>
            </a:r>
            <a:br>
              <a:rPr lang="de-DE" dirty="0"/>
            </a:br>
            <a:endParaRPr lang="de-DE" dirty="0"/>
          </a:p>
          <a:p>
            <a:pPr marL="514350" indent="-514350">
              <a:buAutoNum type="alphaLcParenR" startAt="3"/>
            </a:pPr>
            <a:r>
              <a:rPr lang="de-DE" dirty="0"/>
              <a:t>Nun terminieren erst P4 dann P1. Geben Sie den aktualisierten Baum nach jeder Prozessterminierung an.</a:t>
            </a:r>
          </a:p>
        </p:txBody>
      </p:sp>
    </p:spTree>
    <p:extLst>
      <p:ext uri="{BB962C8B-B14F-4D97-AF65-F5344CB8AC3E}">
        <p14:creationId xmlns:p14="http://schemas.microsoft.com/office/powerpoint/2010/main" val="15810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185A8-2F15-4692-AB45-4D7710D3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E495C-07EF-4606-A434-B1FFE26D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64 MByte verfügbarer  Arbeitsspeicher soll komplett als physischer Speicher verwendet werden.</a:t>
            </a:r>
          </a:p>
          <a:p>
            <a:pPr marL="0" indent="0">
              <a:buNone/>
            </a:pPr>
            <a:r>
              <a:rPr lang="de-DE" dirty="0"/>
              <a:t>Seitenrahmen haben die Größe 16 </a:t>
            </a:r>
            <a:r>
              <a:rPr lang="de-DE" dirty="0" err="1"/>
              <a:t>KByte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Adressen des Hintergrundspeichers sind 28 Bit lang.</a:t>
            </a:r>
          </a:p>
          <a:p>
            <a:pPr marL="0" indent="0">
              <a:buNone/>
            </a:pPr>
            <a:r>
              <a:rPr lang="de-DE" dirty="0"/>
              <a:t>Die kleinste adressierbare Einheit sind 1 Byte.</a:t>
            </a:r>
          </a:p>
          <a:p>
            <a:pPr marL="514350" indent="-514350">
              <a:buAutoNum type="alphaLcParenR"/>
            </a:pPr>
            <a:r>
              <a:rPr lang="de-DE" dirty="0"/>
              <a:t>Wie viele Bits benötigen Sie zur Adressierung eines Wortes innerhalb einer Seite? Wie bezeichnet man diesen Teil der Adresse?</a:t>
            </a:r>
          </a:p>
          <a:p>
            <a:pPr marL="514350" indent="-514350">
              <a:buAutoNum type="alphaLcParenR"/>
            </a:pPr>
            <a:r>
              <a:rPr lang="de-DE" dirty="0"/>
              <a:t>Wie viele Bits benötigen Sie zur Adressierung einer physischen Seite?</a:t>
            </a:r>
          </a:p>
        </p:txBody>
      </p:sp>
    </p:spTree>
    <p:extLst>
      <p:ext uri="{BB962C8B-B14F-4D97-AF65-F5344CB8AC3E}">
        <p14:creationId xmlns:p14="http://schemas.microsoft.com/office/powerpoint/2010/main" val="28814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185A8-2F15-4692-AB45-4D7710D3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E495C-07EF-4606-A434-B1FFE26D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64 MByte verfügbarer  Arbeitsspeicher soll komplett als physischer Speicher verwendet werden.</a:t>
            </a:r>
          </a:p>
          <a:p>
            <a:pPr marL="0" indent="0">
              <a:buNone/>
            </a:pPr>
            <a:r>
              <a:rPr lang="de-DE" dirty="0"/>
              <a:t>Seitenrahmen haben die Größe 16 </a:t>
            </a:r>
            <a:r>
              <a:rPr lang="de-DE" dirty="0" err="1"/>
              <a:t>KByte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Adressen des Hintergrundspeichers sind 28 Bit lang.</a:t>
            </a:r>
          </a:p>
          <a:p>
            <a:pPr marL="0" indent="0">
              <a:buNone/>
            </a:pPr>
            <a:r>
              <a:rPr lang="de-DE" dirty="0"/>
              <a:t>Die kleinste adressierbare Einheit ist 1 Byte.</a:t>
            </a:r>
          </a:p>
          <a:p>
            <a:pPr marL="514350" indent="-514350">
              <a:buAutoNum type="alphaLcParenR" startAt="3"/>
            </a:pPr>
            <a:r>
              <a:rPr lang="de-DE" dirty="0"/>
              <a:t>Wie viele virtuelle Seiten können Sie maximal adressieren?</a:t>
            </a:r>
          </a:p>
          <a:p>
            <a:pPr marL="514350" indent="-514350">
              <a:buAutoNum type="alphaLcParenR" startAt="3"/>
            </a:pPr>
            <a:r>
              <a:rPr lang="de-DE" dirty="0"/>
              <a:t>Wie groß (in MByte) muss der Hintergrundspeicher mindestens sein, um den maximal adressierbaren virtuellen Speicher zur Verfügung stellen zu können? </a:t>
            </a:r>
          </a:p>
        </p:txBody>
      </p:sp>
    </p:spTree>
    <p:extLst>
      <p:ext uri="{BB962C8B-B14F-4D97-AF65-F5344CB8AC3E}">
        <p14:creationId xmlns:p14="http://schemas.microsoft.com/office/powerpoint/2010/main" val="21291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185A8-2F15-4692-AB45-4D7710D3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E495C-07EF-4606-A434-B1FFE26D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64 MByte verfügbarer  Arbeitsspeicher soll komplett als physischer Speicher verwendet werden.</a:t>
            </a:r>
          </a:p>
          <a:p>
            <a:pPr marL="0" indent="0">
              <a:buNone/>
            </a:pPr>
            <a:r>
              <a:rPr lang="de-DE" dirty="0"/>
              <a:t>Seitenrahmen haben die Größe 16 </a:t>
            </a:r>
            <a:r>
              <a:rPr lang="de-DE" dirty="0" err="1"/>
              <a:t>KByte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Adressen des Hintergrundspeichers sind 28 Bit lang.</a:t>
            </a:r>
          </a:p>
          <a:p>
            <a:pPr marL="0" indent="0">
              <a:buNone/>
            </a:pPr>
            <a:r>
              <a:rPr lang="de-DE" dirty="0"/>
              <a:t>Die kleinste adressierbare Einheit ist 1 Byte.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lphaLcParenR" startAt="5"/>
            </a:pPr>
            <a:r>
              <a:rPr lang="de-DE" dirty="0"/>
              <a:t>Welche Art der Fragmentierung beobachtet man bei der Anwendung von </a:t>
            </a:r>
            <a:r>
              <a:rPr lang="de-DE" dirty="0" err="1"/>
              <a:t>Paging</a:t>
            </a:r>
            <a:r>
              <a:rPr lang="de-DE" dirty="0"/>
              <a:t>? Erklären Sie diesen Sachverhalt.</a:t>
            </a:r>
          </a:p>
        </p:txBody>
      </p:sp>
    </p:spTree>
    <p:extLst>
      <p:ext uri="{BB962C8B-B14F-4D97-AF65-F5344CB8AC3E}">
        <p14:creationId xmlns:p14="http://schemas.microsoft.com/office/powerpoint/2010/main" val="257460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0C823E3-F39B-4F81-B569-1A801C988592}"/>
              </a:ext>
            </a:extLst>
          </p:cNvPr>
          <p:cNvSpPr/>
          <p:nvPr/>
        </p:nvSpPr>
        <p:spPr>
          <a:xfrm>
            <a:off x="3860800" y="1690688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4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3EE2-E8A6-42A1-97CA-74CD020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57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79154D-FB7C-4E5D-9FE3-0D5334F8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1410677"/>
            <a:ext cx="8622030" cy="25478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E6C11-3E81-4DFA-B02A-38216C4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0" y="3958496"/>
            <a:ext cx="8622030" cy="2700983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0C823E3-F39B-4F81-B569-1A801C988592}"/>
              </a:ext>
            </a:extLst>
          </p:cNvPr>
          <p:cNvSpPr/>
          <p:nvPr/>
        </p:nvSpPr>
        <p:spPr>
          <a:xfrm>
            <a:off x="3860800" y="1690688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28D75DD5-203D-4960-9F5C-B5425591FC43}"/>
              </a:ext>
            </a:extLst>
          </p:cNvPr>
          <p:cNvSpPr/>
          <p:nvPr/>
        </p:nvSpPr>
        <p:spPr>
          <a:xfrm>
            <a:off x="1635760" y="2684586"/>
            <a:ext cx="284480" cy="2743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7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68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Betriebssysteme Tutorium Gruppe 08</vt:lpstr>
      <vt:lpstr>Aufgabe 55 H)</vt:lpstr>
      <vt:lpstr>Aufgabe 55 H)</vt:lpstr>
      <vt:lpstr>Aufgabe 56 H)</vt:lpstr>
      <vt:lpstr>Aufgabe 56 H)</vt:lpstr>
      <vt:lpstr>Aufgabe 56 H)</vt:lpstr>
      <vt:lpstr>Aufgabe 57 H)</vt:lpstr>
      <vt:lpstr>Aufgabe 57 H)</vt:lpstr>
      <vt:lpstr>Aufgabe 57 H)</vt:lpstr>
      <vt:lpstr>Aufgabe 57 H)</vt:lpstr>
      <vt:lpstr>Aufgabe 57 H)</vt:lpstr>
      <vt:lpstr>Aufgabe 57 H)</vt:lpstr>
      <vt:lpstr>Aufgabe 58 T)</vt:lpstr>
      <vt:lpstr>Aufgabe 59 T)</vt:lpstr>
      <vt:lpstr>Aufgabe 59 T)</vt:lpstr>
      <vt:lpstr>Aufgabe 59 T)</vt:lpstr>
      <vt:lpstr>Aufgabe 59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13</cp:revision>
  <dcterms:created xsi:type="dcterms:W3CDTF">2020-01-23T09:13:44Z</dcterms:created>
  <dcterms:modified xsi:type="dcterms:W3CDTF">2020-01-23T12:23:56Z</dcterms:modified>
</cp:coreProperties>
</file>