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3.xml" ContentType="application/vnd.openxmlformats-officedocument.presentationml.notesSlide+xml"/>
  <Override PartName="/ppt/tags/tag5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4.xml" ContentType="application/vnd.openxmlformats-officedocument.presentationml.notesSlide+xml"/>
  <Override PartName="/ppt/tags/tag6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81" r:id="rId3"/>
    <p:sldId id="289" r:id="rId4"/>
    <p:sldId id="287" r:id="rId5"/>
    <p:sldId id="319" r:id="rId6"/>
    <p:sldId id="258" r:id="rId7"/>
    <p:sldId id="300" r:id="rId8"/>
    <p:sldId id="293" r:id="rId9"/>
    <p:sldId id="295" r:id="rId10"/>
    <p:sldId id="320" r:id="rId11"/>
    <p:sldId id="313" r:id="rId12"/>
    <p:sldId id="298" r:id="rId13"/>
    <p:sldId id="311" r:id="rId14"/>
    <p:sldId id="312" r:id="rId15"/>
    <p:sldId id="321" r:id="rId16"/>
    <p:sldId id="322" r:id="rId17"/>
    <p:sldId id="316" r:id="rId18"/>
    <p:sldId id="315" r:id="rId19"/>
    <p:sldId id="323" r:id="rId20"/>
    <p:sldId id="326" r:id="rId21"/>
    <p:sldId id="327" r:id="rId22"/>
    <p:sldId id="328" r:id="rId23"/>
    <p:sldId id="329" r:id="rId24"/>
    <p:sldId id="330" r:id="rId25"/>
    <p:sldId id="331" r:id="rId26"/>
    <p:sldId id="27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747" autoAdjust="0"/>
  </p:normalViewPr>
  <p:slideViewPr>
    <p:cSldViewPr>
      <p:cViewPr>
        <p:scale>
          <a:sx n="70" d="100"/>
          <a:sy n="70" d="100"/>
        </p:scale>
        <p:origin x="-15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ED6D1-5E01-439A-878E-F50F26F2B0DC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A94005ED-A4A9-41F5-8ABB-C7B26AA5EE27}">
      <dgm:prSet phldrT="[Text]" custT="1"/>
      <dgm:spPr/>
      <dgm:t>
        <a:bodyPr/>
        <a:lstStyle/>
        <a:p>
          <a:r>
            <a:rPr lang="en-US" altLang="zh-CN" sz="2000" dirty="0" smtClean="0"/>
            <a:t>Garlic, Onion, and Coffee Beans are blended separately. </a:t>
          </a:r>
          <a:r>
            <a:rPr lang="en-US" sz="2000" dirty="0" smtClean="0"/>
            <a:t>The lime is squeezed to extract the juice.</a:t>
          </a:r>
          <a:r>
            <a:rPr lang="en-US" altLang="zh-CN" sz="2000" dirty="0" smtClean="0"/>
            <a:t> They are then made into 50% extracts.</a:t>
          </a:r>
          <a:endParaRPr lang="en-SG" sz="2000" dirty="0"/>
        </a:p>
      </dgm:t>
    </dgm:pt>
    <dgm:pt modelId="{AF3C21AA-70F8-419B-8C2F-54242C3C9D89}" type="parTrans" cxnId="{676B8725-B9F6-4AD8-915E-28555250984F}">
      <dgm:prSet/>
      <dgm:spPr/>
      <dgm:t>
        <a:bodyPr/>
        <a:lstStyle/>
        <a:p>
          <a:endParaRPr lang="en-SG"/>
        </a:p>
      </dgm:t>
    </dgm:pt>
    <dgm:pt modelId="{5655C025-71F2-47B0-9506-8590678781AB}" type="sibTrans" cxnId="{676B8725-B9F6-4AD8-915E-28555250984F}">
      <dgm:prSet/>
      <dgm:spPr/>
      <dgm:t>
        <a:bodyPr/>
        <a:lstStyle/>
        <a:p>
          <a:endParaRPr lang="en-SG"/>
        </a:p>
      </dgm:t>
    </dgm:pt>
    <dgm:pt modelId="{03B64CCB-5F75-4312-AB5F-2357268DB11D}">
      <dgm:prSet phldrT="[Text]" custT="1"/>
      <dgm:spPr/>
      <dgm:t>
        <a:bodyPr/>
        <a:lstStyle/>
        <a:p>
          <a:r>
            <a:rPr lang="en-US" sz="2000" dirty="0" smtClean="0"/>
            <a:t>The blended coffee with water is centrifuged.  All the extracts are then filtered to extract any solid residue left in them. </a:t>
          </a:r>
          <a:endParaRPr lang="en-SG" sz="2000" dirty="0"/>
        </a:p>
      </dgm:t>
    </dgm:pt>
    <dgm:pt modelId="{988FA7AA-41C1-4406-AD5A-52B3F5C0054B}" type="parTrans" cxnId="{64584B89-58C1-4B35-9446-2D64A798257C}">
      <dgm:prSet/>
      <dgm:spPr/>
      <dgm:t>
        <a:bodyPr/>
        <a:lstStyle/>
        <a:p>
          <a:endParaRPr lang="en-SG"/>
        </a:p>
      </dgm:t>
    </dgm:pt>
    <dgm:pt modelId="{1B6C5302-B1BA-4980-9C9F-7BD7E3690F96}" type="sibTrans" cxnId="{64584B89-58C1-4B35-9446-2D64A798257C}">
      <dgm:prSet/>
      <dgm:spPr/>
      <dgm:t>
        <a:bodyPr/>
        <a:lstStyle/>
        <a:p>
          <a:endParaRPr lang="en-SG"/>
        </a:p>
      </dgm:t>
    </dgm:pt>
    <dgm:pt modelId="{FA6E220D-DC31-4768-BD70-553034C4AED6}">
      <dgm:prSet phldrT="[Text]" custT="1"/>
      <dgm:spPr/>
      <dgm:t>
        <a:bodyPr/>
        <a:lstStyle/>
        <a:p>
          <a:r>
            <a:rPr lang="en-US" sz="2000" dirty="0" smtClean="0"/>
            <a:t>The food is cut into pieces.  For garlic and onion, the skin is peeled off. The limes are cut into half. </a:t>
          </a:r>
          <a:endParaRPr lang="en-SG" sz="2000" dirty="0"/>
        </a:p>
      </dgm:t>
    </dgm:pt>
    <dgm:pt modelId="{E281EC9B-ED63-4366-B460-7A288613BE0F}" type="parTrans" cxnId="{B774F974-80C4-4D71-8042-A9DF81D6F336}">
      <dgm:prSet/>
      <dgm:spPr/>
      <dgm:t>
        <a:bodyPr/>
        <a:lstStyle/>
        <a:p>
          <a:endParaRPr lang="en-SG"/>
        </a:p>
      </dgm:t>
    </dgm:pt>
    <dgm:pt modelId="{97473766-61B7-4F0B-8BBC-5ADF4530B39A}" type="sibTrans" cxnId="{B774F974-80C4-4D71-8042-A9DF81D6F336}">
      <dgm:prSet/>
      <dgm:spPr/>
      <dgm:t>
        <a:bodyPr/>
        <a:lstStyle/>
        <a:p>
          <a:endParaRPr lang="en-SG"/>
        </a:p>
      </dgm:t>
    </dgm:pt>
    <dgm:pt modelId="{7583B892-25A7-49A6-8EC9-AD6A10C9805C}">
      <dgm:prSet phldrT="[Text]" custT="1"/>
      <dgm:spPr/>
      <dgm:t>
        <a:bodyPr/>
        <a:lstStyle/>
        <a:p>
          <a:r>
            <a:rPr lang="en-US" sz="2000" dirty="0" smtClean="0"/>
            <a:t>The liquefied food extracts are then frozen </a:t>
          </a:r>
          <a:endParaRPr lang="en-SG" sz="2000" dirty="0"/>
        </a:p>
      </dgm:t>
    </dgm:pt>
    <dgm:pt modelId="{88CE5BB8-6295-43CD-ABFA-025D82447DD0}" type="parTrans" cxnId="{633A2854-13F0-40A1-A2E5-0A29E70771E6}">
      <dgm:prSet/>
      <dgm:spPr/>
      <dgm:t>
        <a:bodyPr/>
        <a:lstStyle/>
        <a:p>
          <a:endParaRPr lang="en-SG"/>
        </a:p>
      </dgm:t>
    </dgm:pt>
    <dgm:pt modelId="{070B302F-48CD-4E8B-8455-43C422AD0B60}" type="sibTrans" cxnId="{633A2854-13F0-40A1-A2E5-0A29E70771E6}">
      <dgm:prSet/>
      <dgm:spPr/>
      <dgm:t>
        <a:bodyPr/>
        <a:lstStyle/>
        <a:p>
          <a:endParaRPr lang="en-SG"/>
        </a:p>
      </dgm:t>
    </dgm:pt>
    <dgm:pt modelId="{31EC5A58-7AE0-4E18-92BD-A5C991EC4CF4}" type="pres">
      <dgm:prSet presAssocID="{875ED6D1-5E01-439A-878E-F50F26F2B0DC}" presName="linearFlow" presStyleCnt="0">
        <dgm:presLayoutVars>
          <dgm:resizeHandles val="exact"/>
        </dgm:presLayoutVars>
      </dgm:prSet>
      <dgm:spPr/>
    </dgm:pt>
    <dgm:pt modelId="{854A3830-3655-4013-8A37-63B4844587CF}" type="pres">
      <dgm:prSet presAssocID="{FA6E220D-DC31-4768-BD70-553034C4AED6}" presName="node" presStyleLbl="node1" presStyleIdx="0" presStyleCnt="4" custScaleX="23214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3876C21-C2E8-462E-8C1D-425E55DCD9E9}" type="pres">
      <dgm:prSet presAssocID="{97473766-61B7-4F0B-8BBC-5ADF4530B39A}" presName="sibTrans" presStyleLbl="sibTrans2D1" presStyleIdx="0" presStyleCnt="3"/>
      <dgm:spPr/>
      <dgm:t>
        <a:bodyPr/>
        <a:lstStyle/>
        <a:p>
          <a:endParaRPr lang="en-SG"/>
        </a:p>
      </dgm:t>
    </dgm:pt>
    <dgm:pt modelId="{3D389631-3686-4728-813D-3F449817B8C8}" type="pres">
      <dgm:prSet presAssocID="{97473766-61B7-4F0B-8BBC-5ADF4530B39A}" presName="connectorText" presStyleLbl="sibTrans2D1" presStyleIdx="0" presStyleCnt="3"/>
      <dgm:spPr/>
      <dgm:t>
        <a:bodyPr/>
        <a:lstStyle/>
        <a:p>
          <a:endParaRPr lang="en-SG"/>
        </a:p>
      </dgm:t>
    </dgm:pt>
    <dgm:pt modelId="{87A6369B-B64E-4B19-B8A1-BA40DAB2CB34}" type="pres">
      <dgm:prSet presAssocID="{A94005ED-A4A9-41F5-8ABB-C7B26AA5EE27}" presName="node" presStyleLbl="node1" presStyleIdx="1" presStyleCnt="4" custScaleX="233618" custLinFactNeighborX="-32357" custLinFactNeighborY="-81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A052930-734F-4FD9-A699-C4CA57ED24B1}" type="pres">
      <dgm:prSet presAssocID="{5655C025-71F2-47B0-9506-8590678781AB}" presName="sibTrans" presStyleLbl="sibTrans2D1" presStyleIdx="1" presStyleCnt="3"/>
      <dgm:spPr/>
      <dgm:t>
        <a:bodyPr/>
        <a:lstStyle/>
        <a:p>
          <a:endParaRPr lang="en-SG"/>
        </a:p>
      </dgm:t>
    </dgm:pt>
    <dgm:pt modelId="{407BF05D-61FA-4454-A9A0-8AF13FD2DA33}" type="pres">
      <dgm:prSet presAssocID="{5655C025-71F2-47B0-9506-8590678781AB}" presName="connectorText" presStyleLbl="sibTrans2D1" presStyleIdx="1" presStyleCnt="3"/>
      <dgm:spPr/>
      <dgm:t>
        <a:bodyPr/>
        <a:lstStyle/>
        <a:p>
          <a:endParaRPr lang="en-SG"/>
        </a:p>
      </dgm:t>
    </dgm:pt>
    <dgm:pt modelId="{2E7136BA-BE30-46E8-AA06-36E25756FA02}" type="pres">
      <dgm:prSet presAssocID="{03B64CCB-5F75-4312-AB5F-2357268DB11D}" presName="node" presStyleLbl="node1" presStyleIdx="2" presStyleCnt="4" custScaleX="23361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BCCEF06-AE5F-487E-B897-3D58D521CD14}" type="pres">
      <dgm:prSet presAssocID="{1B6C5302-B1BA-4980-9C9F-7BD7E3690F96}" presName="sibTrans" presStyleLbl="sibTrans2D1" presStyleIdx="2" presStyleCnt="3"/>
      <dgm:spPr/>
      <dgm:t>
        <a:bodyPr/>
        <a:lstStyle/>
        <a:p>
          <a:endParaRPr lang="en-SG"/>
        </a:p>
      </dgm:t>
    </dgm:pt>
    <dgm:pt modelId="{52671884-6E96-4A4E-A0BB-AFED45C5804E}" type="pres">
      <dgm:prSet presAssocID="{1B6C5302-B1BA-4980-9C9F-7BD7E3690F96}" presName="connectorText" presStyleLbl="sibTrans2D1" presStyleIdx="2" presStyleCnt="3"/>
      <dgm:spPr/>
      <dgm:t>
        <a:bodyPr/>
        <a:lstStyle/>
        <a:p>
          <a:endParaRPr lang="en-SG"/>
        </a:p>
      </dgm:t>
    </dgm:pt>
    <dgm:pt modelId="{BB82B621-E7A3-401F-ABA2-3497025601EF}" type="pres">
      <dgm:prSet presAssocID="{7583B892-25A7-49A6-8EC9-AD6A10C9805C}" presName="node" presStyleLbl="node1" presStyleIdx="3" presStyleCnt="4" custScaleX="233618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105F67A-5F0D-4FC1-81B4-2A95C4E0C344}" type="presOf" srcId="{A94005ED-A4A9-41F5-8ABB-C7B26AA5EE27}" destId="{87A6369B-B64E-4B19-B8A1-BA40DAB2CB34}" srcOrd="0" destOrd="0" presId="urn:microsoft.com/office/officeart/2005/8/layout/process2"/>
    <dgm:cxn modelId="{633A2854-13F0-40A1-A2E5-0A29E70771E6}" srcId="{875ED6D1-5E01-439A-878E-F50F26F2B0DC}" destId="{7583B892-25A7-49A6-8EC9-AD6A10C9805C}" srcOrd="3" destOrd="0" parTransId="{88CE5BB8-6295-43CD-ABFA-025D82447DD0}" sibTransId="{070B302F-48CD-4E8B-8455-43C422AD0B60}"/>
    <dgm:cxn modelId="{595D13FF-6BEC-4F82-959D-D4C5E40DC136}" type="presOf" srcId="{97473766-61B7-4F0B-8BBC-5ADF4530B39A}" destId="{3D389631-3686-4728-813D-3F449817B8C8}" srcOrd="1" destOrd="0" presId="urn:microsoft.com/office/officeart/2005/8/layout/process2"/>
    <dgm:cxn modelId="{6C7A4837-37A8-4EF0-8B4B-003EA406D13E}" type="presOf" srcId="{5655C025-71F2-47B0-9506-8590678781AB}" destId="{407BF05D-61FA-4454-A9A0-8AF13FD2DA33}" srcOrd="1" destOrd="0" presId="urn:microsoft.com/office/officeart/2005/8/layout/process2"/>
    <dgm:cxn modelId="{52768242-9509-4AF0-BFE0-BA8CA7C55B47}" type="presOf" srcId="{5655C025-71F2-47B0-9506-8590678781AB}" destId="{0A052930-734F-4FD9-A699-C4CA57ED24B1}" srcOrd="0" destOrd="0" presId="urn:microsoft.com/office/officeart/2005/8/layout/process2"/>
    <dgm:cxn modelId="{64584B89-58C1-4B35-9446-2D64A798257C}" srcId="{875ED6D1-5E01-439A-878E-F50F26F2B0DC}" destId="{03B64CCB-5F75-4312-AB5F-2357268DB11D}" srcOrd="2" destOrd="0" parTransId="{988FA7AA-41C1-4406-AD5A-52B3F5C0054B}" sibTransId="{1B6C5302-B1BA-4980-9C9F-7BD7E3690F96}"/>
    <dgm:cxn modelId="{E52F9A4A-C0C1-44C2-B6FC-14ED6D6B5533}" type="presOf" srcId="{1B6C5302-B1BA-4980-9C9F-7BD7E3690F96}" destId="{7BCCEF06-AE5F-487E-B897-3D58D521CD14}" srcOrd="0" destOrd="0" presId="urn:microsoft.com/office/officeart/2005/8/layout/process2"/>
    <dgm:cxn modelId="{94E837FC-1CBB-42AE-8E8C-DAEF01A7B687}" type="presOf" srcId="{FA6E220D-DC31-4768-BD70-553034C4AED6}" destId="{854A3830-3655-4013-8A37-63B4844587CF}" srcOrd="0" destOrd="0" presId="urn:microsoft.com/office/officeart/2005/8/layout/process2"/>
    <dgm:cxn modelId="{676B8725-B9F6-4AD8-915E-28555250984F}" srcId="{875ED6D1-5E01-439A-878E-F50F26F2B0DC}" destId="{A94005ED-A4A9-41F5-8ABB-C7B26AA5EE27}" srcOrd="1" destOrd="0" parTransId="{AF3C21AA-70F8-419B-8C2F-54242C3C9D89}" sibTransId="{5655C025-71F2-47B0-9506-8590678781AB}"/>
    <dgm:cxn modelId="{EB4F9A53-3306-4FE0-B9E6-F1424E266D12}" type="presOf" srcId="{875ED6D1-5E01-439A-878E-F50F26F2B0DC}" destId="{31EC5A58-7AE0-4E18-92BD-A5C991EC4CF4}" srcOrd="0" destOrd="0" presId="urn:microsoft.com/office/officeart/2005/8/layout/process2"/>
    <dgm:cxn modelId="{AC037B7F-BDB7-4A9B-9899-CED61CEF6F4C}" type="presOf" srcId="{1B6C5302-B1BA-4980-9C9F-7BD7E3690F96}" destId="{52671884-6E96-4A4E-A0BB-AFED45C5804E}" srcOrd="1" destOrd="0" presId="urn:microsoft.com/office/officeart/2005/8/layout/process2"/>
    <dgm:cxn modelId="{3C32D9B2-402E-449D-9836-7C0159A3A138}" type="presOf" srcId="{97473766-61B7-4F0B-8BBC-5ADF4530B39A}" destId="{B3876C21-C2E8-462E-8C1D-425E55DCD9E9}" srcOrd="0" destOrd="0" presId="urn:microsoft.com/office/officeart/2005/8/layout/process2"/>
    <dgm:cxn modelId="{29D233DE-BFA2-4116-BE66-2063E68E72B9}" type="presOf" srcId="{03B64CCB-5F75-4312-AB5F-2357268DB11D}" destId="{2E7136BA-BE30-46E8-AA06-36E25756FA02}" srcOrd="0" destOrd="0" presId="urn:microsoft.com/office/officeart/2005/8/layout/process2"/>
    <dgm:cxn modelId="{6E082D1A-3211-4FF4-BDCA-BCE7515678EC}" type="presOf" srcId="{7583B892-25A7-49A6-8EC9-AD6A10C9805C}" destId="{BB82B621-E7A3-401F-ABA2-3497025601EF}" srcOrd="0" destOrd="0" presId="urn:microsoft.com/office/officeart/2005/8/layout/process2"/>
    <dgm:cxn modelId="{B774F974-80C4-4D71-8042-A9DF81D6F336}" srcId="{875ED6D1-5E01-439A-878E-F50F26F2B0DC}" destId="{FA6E220D-DC31-4768-BD70-553034C4AED6}" srcOrd="0" destOrd="0" parTransId="{E281EC9B-ED63-4366-B460-7A288613BE0F}" sibTransId="{97473766-61B7-4F0B-8BBC-5ADF4530B39A}"/>
    <dgm:cxn modelId="{630DE445-4DF4-4DFC-8475-B4455910DB8E}" type="presParOf" srcId="{31EC5A58-7AE0-4E18-92BD-A5C991EC4CF4}" destId="{854A3830-3655-4013-8A37-63B4844587CF}" srcOrd="0" destOrd="0" presId="urn:microsoft.com/office/officeart/2005/8/layout/process2"/>
    <dgm:cxn modelId="{BDD4ED15-D1BD-4CCF-8067-85402BE789E3}" type="presParOf" srcId="{31EC5A58-7AE0-4E18-92BD-A5C991EC4CF4}" destId="{B3876C21-C2E8-462E-8C1D-425E55DCD9E9}" srcOrd="1" destOrd="0" presId="urn:microsoft.com/office/officeart/2005/8/layout/process2"/>
    <dgm:cxn modelId="{66C1854D-8FD3-48EC-86F8-B20CA94BCADE}" type="presParOf" srcId="{B3876C21-C2E8-462E-8C1D-425E55DCD9E9}" destId="{3D389631-3686-4728-813D-3F449817B8C8}" srcOrd="0" destOrd="0" presId="urn:microsoft.com/office/officeart/2005/8/layout/process2"/>
    <dgm:cxn modelId="{38CFE98C-053B-43D1-8C4B-5737FFD84EEF}" type="presParOf" srcId="{31EC5A58-7AE0-4E18-92BD-A5C991EC4CF4}" destId="{87A6369B-B64E-4B19-B8A1-BA40DAB2CB34}" srcOrd="2" destOrd="0" presId="urn:microsoft.com/office/officeart/2005/8/layout/process2"/>
    <dgm:cxn modelId="{EA747DF2-299B-4182-A2C7-431B02A67637}" type="presParOf" srcId="{31EC5A58-7AE0-4E18-92BD-A5C991EC4CF4}" destId="{0A052930-734F-4FD9-A699-C4CA57ED24B1}" srcOrd="3" destOrd="0" presId="urn:microsoft.com/office/officeart/2005/8/layout/process2"/>
    <dgm:cxn modelId="{7A718972-7F02-421A-9B34-5AB5F18371C5}" type="presParOf" srcId="{0A052930-734F-4FD9-A699-C4CA57ED24B1}" destId="{407BF05D-61FA-4454-A9A0-8AF13FD2DA33}" srcOrd="0" destOrd="0" presId="urn:microsoft.com/office/officeart/2005/8/layout/process2"/>
    <dgm:cxn modelId="{2A8D4E54-5E3A-4C80-9CC3-495B44AB46B2}" type="presParOf" srcId="{31EC5A58-7AE0-4E18-92BD-A5C991EC4CF4}" destId="{2E7136BA-BE30-46E8-AA06-36E25756FA02}" srcOrd="4" destOrd="0" presId="urn:microsoft.com/office/officeart/2005/8/layout/process2"/>
    <dgm:cxn modelId="{D6518719-8C6A-4CDD-AD86-9C6C52F793C4}" type="presParOf" srcId="{31EC5A58-7AE0-4E18-92BD-A5C991EC4CF4}" destId="{7BCCEF06-AE5F-487E-B897-3D58D521CD14}" srcOrd="5" destOrd="0" presId="urn:microsoft.com/office/officeart/2005/8/layout/process2"/>
    <dgm:cxn modelId="{24E451C4-6D9E-4CA2-AD84-ABD0FA7CD4EC}" type="presParOf" srcId="{7BCCEF06-AE5F-487E-B897-3D58D521CD14}" destId="{52671884-6E96-4A4E-A0BB-AFED45C5804E}" srcOrd="0" destOrd="0" presId="urn:microsoft.com/office/officeart/2005/8/layout/process2"/>
    <dgm:cxn modelId="{FFF8BE52-D71C-41D5-AAF5-0AA044151E9D}" type="presParOf" srcId="{31EC5A58-7AE0-4E18-92BD-A5C991EC4CF4}" destId="{BB82B621-E7A3-401F-ABA2-3497025601E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5ED6D1-5E01-439A-878E-F50F26F2B0DC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84FA095E-E63D-45E4-B8E2-F45864DB3570}">
      <dgm:prSet phldrT="[Text]" custT="1"/>
      <dgm:spPr/>
      <dgm:t>
        <a:bodyPr/>
        <a:lstStyle/>
        <a:p>
          <a:r>
            <a:rPr lang="en-US" sz="2000" dirty="0" smtClean="0"/>
            <a:t>Micro-organisms used:  </a:t>
          </a:r>
          <a:r>
            <a:rPr lang="en-US" sz="2000" i="1" dirty="0" err="1" smtClean="0"/>
            <a:t>E.coli</a:t>
          </a:r>
          <a:r>
            <a:rPr lang="en-US" sz="2000" i="1" dirty="0" smtClean="0"/>
            <a:t>,</a:t>
          </a:r>
          <a:r>
            <a:rPr lang="en-US" sz="2000" dirty="0" smtClean="0"/>
            <a:t> </a:t>
          </a:r>
          <a:r>
            <a:rPr lang="en-US" sz="2000" i="1" dirty="0" smtClean="0"/>
            <a:t>M. </a:t>
          </a:r>
          <a:r>
            <a:rPr lang="en-US" sz="2000" i="1" dirty="0" err="1" smtClean="0"/>
            <a:t>luetus</a:t>
          </a:r>
          <a:r>
            <a:rPr lang="en-US" sz="2000" dirty="0" smtClean="0"/>
            <a:t> and </a:t>
          </a:r>
          <a:r>
            <a:rPr lang="en-US" sz="2000" i="1" dirty="0" smtClean="0"/>
            <a:t>Yeast</a:t>
          </a:r>
          <a:endParaRPr lang="en-SG" sz="2000" dirty="0"/>
        </a:p>
      </dgm:t>
    </dgm:pt>
    <dgm:pt modelId="{2A2DEC7E-1C1F-44FC-9CEB-75DEBEF85AD9}" type="parTrans" cxnId="{04024953-1F51-4B28-AE7D-27FAE57E7C65}">
      <dgm:prSet/>
      <dgm:spPr/>
      <dgm:t>
        <a:bodyPr/>
        <a:lstStyle/>
        <a:p>
          <a:endParaRPr lang="en-SG"/>
        </a:p>
      </dgm:t>
    </dgm:pt>
    <dgm:pt modelId="{929C8CB6-48C0-43FA-9EFB-F92D921694E7}" type="sibTrans" cxnId="{04024953-1F51-4B28-AE7D-27FAE57E7C65}">
      <dgm:prSet/>
      <dgm:spPr/>
      <dgm:t>
        <a:bodyPr/>
        <a:lstStyle/>
        <a:p>
          <a:endParaRPr lang="en-SG"/>
        </a:p>
      </dgm:t>
    </dgm:pt>
    <dgm:pt modelId="{C1DDEC37-A3D8-4642-B10D-175182054971}">
      <dgm:prSet custT="1"/>
      <dgm:spPr/>
      <dgm:t>
        <a:bodyPr/>
        <a:lstStyle/>
        <a:p>
          <a:r>
            <a:rPr lang="en-US" sz="2000" dirty="0" smtClean="0"/>
            <a:t>The bacteria is then swabbed on the agar plates,  and food samples are introduced on small paper discs.  The bacteria is then left in the incubator to grow overnight</a:t>
          </a:r>
          <a:endParaRPr lang="en-SG" sz="2000" dirty="0"/>
        </a:p>
      </dgm:t>
    </dgm:pt>
    <dgm:pt modelId="{67A92479-3E4A-4F1D-89A1-C073DFEA1B86}" type="parTrans" cxnId="{69639286-3971-4791-A90F-7B41AD619376}">
      <dgm:prSet/>
      <dgm:spPr/>
      <dgm:t>
        <a:bodyPr/>
        <a:lstStyle/>
        <a:p>
          <a:endParaRPr lang="en-SG"/>
        </a:p>
      </dgm:t>
    </dgm:pt>
    <dgm:pt modelId="{D8F53479-3D1A-4429-A295-C3A41E818E67}" type="sibTrans" cxnId="{69639286-3971-4791-A90F-7B41AD619376}">
      <dgm:prSet/>
      <dgm:spPr/>
      <dgm:t>
        <a:bodyPr/>
        <a:lstStyle/>
        <a:p>
          <a:endParaRPr lang="en-SG"/>
        </a:p>
      </dgm:t>
    </dgm:pt>
    <dgm:pt modelId="{4A169B69-BA7C-4DCB-ABC1-B72356DC6009}">
      <dgm:prSet custT="1"/>
      <dgm:spPr/>
      <dgm:t>
        <a:bodyPr/>
        <a:lstStyle/>
        <a:p>
          <a:r>
            <a:rPr lang="en-US" sz="2000" dirty="0" smtClean="0"/>
            <a:t>The bacteria are placed in the centrifuge tube with Nutrient Broth,  and placed in the orbital shaker for overnight culture</a:t>
          </a:r>
          <a:endParaRPr lang="en-SG" sz="2000" dirty="0"/>
        </a:p>
      </dgm:t>
    </dgm:pt>
    <dgm:pt modelId="{533FCB99-6FFE-42AC-8248-1E89C8F60FE9}" type="parTrans" cxnId="{4C28A9A6-C91C-4894-9D78-7960737A6687}">
      <dgm:prSet/>
      <dgm:spPr/>
      <dgm:t>
        <a:bodyPr/>
        <a:lstStyle/>
        <a:p>
          <a:endParaRPr lang="en-SG"/>
        </a:p>
      </dgm:t>
    </dgm:pt>
    <dgm:pt modelId="{238E7804-F146-4B8A-AC4F-250A3CB75E90}" type="sibTrans" cxnId="{4C28A9A6-C91C-4894-9D78-7960737A6687}">
      <dgm:prSet/>
      <dgm:spPr/>
      <dgm:t>
        <a:bodyPr/>
        <a:lstStyle/>
        <a:p>
          <a:endParaRPr lang="en-SG"/>
        </a:p>
      </dgm:t>
    </dgm:pt>
    <dgm:pt modelId="{72D4AE98-11F1-47D9-8483-F2426D115F58}">
      <dgm:prSet custT="1"/>
      <dgm:spPr/>
      <dgm:t>
        <a:bodyPr/>
        <a:lstStyle/>
        <a:p>
          <a:r>
            <a:rPr lang="en-US" sz="2000" dirty="0" smtClean="0"/>
            <a:t> The next day, the agar plates are removed from the incubator.  The diameter of the zone of inhibition is then measured and recorded</a:t>
          </a:r>
          <a:endParaRPr lang="en-SG" sz="2000" dirty="0"/>
        </a:p>
      </dgm:t>
    </dgm:pt>
    <dgm:pt modelId="{5773C2E1-2D9C-4276-831A-874D9321A23B}" type="sibTrans" cxnId="{C18877CF-90B5-4F88-B1C2-22DA5A2C4F57}">
      <dgm:prSet/>
      <dgm:spPr/>
      <dgm:t>
        <a:bodyPr/>
        <a:lstStyle/>
        <a:p>
          <a:endParaRPr lang="en-SG"/>
        </a:p>
      </dgm:t>
    </dgm:pt>
    <dgm:pt modelId="{52AB0F56-0072-46F2-9D10-42F94273D1AF}" type="parTrans" cxnId="{C18877CF-90B5-4F88-B1C2-22DA5A2C4F57}">
      <dgm:prSet/>
      <dgm:spPr/>
      <dgm:t>
        <a:bodyPr/>
        <a:lstStyle/>
        <a:p>
          <a:endParaRPr lang="en-SG"/>
        </a:p>
      </dgm:t>
    </dgm:pt>
    <dgm:pt modelId="{BE458B0E-9257-487E-BBDB-ADEEBBCDE682}">
      <dgm:prSet custT="1"/>
      <dgm:spPr/>
      <dgm:t>
        <a:bodyPr/>
        <a:lstStyle/>
        <a:p>
          <a:r>
            <a:rPr lang="en-US" sz="2000" dirty="0" smtClean="0"/>
            <a:t>The food substance which produced </a:t>
          </a:r>
          <a:r>
            <a:rPr lang="en-US" sz="2000" smtClean="0"/>
            <a:t>the largest </a:t>
          </a:r>
          <a:r>
            <a:rPr lang="en-US" sz="2000" dirty="0" smtClean="0"/>
            <a:t>zone of inhibition is the best anti-bacteria food  </a:t>
          </a:r>
          <a:endParaRPr lang="en-SG" sz="2000" dirty="0"/>
        </a:p>
      </dgm:t>
    </dgm:pt>
    <dgm:pt modelId="{0E57DA11-AD41-4E98-8B45-E83D0EC0ED56}" type="parTrans" cxnId="{193C99CD-98E9-4197-801C-394627720414}">
      <dgm:prSet/>
      <dgm:spPr/>
      <dgm:t>
        <a:bodyPr/>
        <a:lstStyle/>
        <a:p>
          <a:endParaRPr lang="en-SG"/>
        </a:p>
      </dgm:t>
    </dgm:pt>
    <dgm:pt modelId="{1ADCA1D9-E7E5-44C4-B159-1EDD222BBBEF}" type="sibTrans" cxnId="{193C99CD-98E9-4197-801C-394627720414}">
      <dgm:prSet/>
      <dgm:spPr/>
      <dgm:t>
        <a:bodyPr/>
        <a:lstStyle/>
        <a:p>
          <a:endParaRPr lang="en-SG"/>
        </a:p>
      </dgm:t>
    </dgm:pt>
    <dgm:pt modelId="{31EC5A58-7AE0-4E18-92BD-A5C991EC4CF4}" type="pres">
      <dgm:prSet presAssocID="{875ED6D1-5E01-439A-878E-F50F26F2B0DC}" presName="linearFlow" presStyleCnt="0">
        <dgm:presLayoutVars>
          <dgm:resizeHandles val="exact"/>
        </dgm:presLayoutVars>
      </dgm:prSet>
      <dgm:spPr/>
    </dgm:pt>
    <dgm:pt modelId="{71473914-69A3-4DFC-8B8F-E72857037153}" type="pres">
      <dgm:prSet presAssocID="{84FA095E-E63D-45E4-B8E2-F45864DB3570}" presName="node" presStyleLbl="node1" presStyleIdx="0" presStyleCnt="5" custScaleX="31084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C688FEC-ABE3-4C02-9FBB-692D32A2FBB4}" type="pres">
      <dgm:prSet presAssocID="{929C8CB6-48C0-43FA-9EFB-F92D921694E7}" presName="sibTrans" presStyleLbl="sibTrans2D1" presStyleIdx="0" presStyleCnt="4"/>
      <dgm:spPr/>
      <dgm:t>
        <a:bodyPr/>
        <a:lstStyle/>
        <a:p>
          <a:endParaRPr lang="en-SG"/>
        </a:p>
      </dgm:t>
    </dgm:pt>
    <dgm:pt modelId="{170C0E3B-0E0B-4051-B32F-ED67C42FD574}" type="pres">
      <dgm:prSet presAssocID="{929C8CB6-48C0-43FA-9EFB-F92D921694E7}" presName="connectorText" presStyleLbl="sibTrans2D1" presStyleIdx="0" presStyleCnt="4"/>
      <dgm:spPr/>
      <dgm:t>
        <a:bodyPr/>
        <a:lstStyle/>
        <a:p>
          <a:endParaRPr lang="en-SG"/>
        </a:p>
      </dgm:t>
    </dgm:pt>
    <dgm:pt modelId="{4BA2EF10-3707-4CB6-9444-E01A164FE19A}" type="pres">
      <dgm:prSet presAssocID="{4A169B69-BA7C-4DCB-ABC1-B72356DC6009}" presName="node" presStyleLbl="node1" presStyleIdx="1" presStyleCnt="5" custScaleX="310847" custLinFactNeighborY="655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20EC94B-F65A-4C6A-B768-9D1193C444F1}" type="pres">
      <dgm:prSet presAssocID="{238E7804-F146-4B8A-AC4F-250A3CB75E90}" presName="sibTrans" presStyleLbl="sibTrans2D1" presStyleIdx="1" presStyleCnt="4"/>
      <dgm:spPr/>
      <dgm:t>
        <a:bodyPr/>
        <a:lstStyle/>
        <a:p>
          <a:endParaRPr lang="en-SG"/>
        </a:p>
      </dgm:t>
    </dgm:pt>
    <dgm:pt modelId="{3BF5C805-7586-4F9C-A551-FD3B7704A846}" type="pres">
      <dgm:prSet presAssocID="{238E7804-F146-4B8A-AC4F-250A3CB75E90}" presName="connectorText" presStyleLbl="sibTrans2D1" presStyleIdx="1" presStyleCnt="4"/>
      <dgm:spPr/>
      <dgm:t>
        <a:bodyPr/>
        <a:lstStyle/>
        <a:p>
          <a:endParaRPr lang="en-SG"/>
        </a:p>
      </dgm:t>
    </dgm:pt>
    <dgm:pt modelId="{84AF4C99-8A7E-4F62-82ED-04E03DEDDC34}" type="pres">
      <dgm:prSet presAssocID="{C1DDEC37-A3D8-4642-B10D-175182054971}" presName="node" presStyleLbl="node1" presStyleIdx="2" presStyleCnt="5" custScaleX="31084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10CC95F-B78B-4460-A4BA-7CC0E4E078F2}" type="pres">
      <dgm:prSet presAssocID="{D8F53479-3D1A-4429-A295-C3A41E818E67}" presName="sibTrans" presStyleLbl="sibTrans2D1" presStyleIdx="2" presStyleCnt="4"/>
      <dgm:spPr/>
      <dgm:t>
        <a:bodyPr/>
        <a:lstStyle/>
        <a:p>
          <a:endParaRPr lang="en-SG"/>
        </a:p>
      </dgm:t>
    </dgm:pt>
    <dgm:pt modelId="{245E3111-4181-47D7-A2C6-4438B90570E6}" type="pres">
      <dgm:prSet presAssocID="{D8F53479-3D1A-4429-A295-C3A41E818E67}" presName="connectorText" presStyleLbl="sibTrans2D1" presStyleIdx="2" presStyleCnt="4"/>
      <dgm:spPr/>
      <dgm:t>
        <a:bodyPr/>
        <a:lstStyle/>
        <a:p>
          <a:endParaRPr lang="en-SG"/>
        </a:p>
      </dgm:t>
    </dgm:pt>
    <dgm:pt modelId="{086A4EF3-4BF7-4161-A464-745017ED5A1C}" type="pres">
      <dgm:prSet presAssocID="{72D4AE98-11F1-47D9-8483-F2426D115F58}" presName="node" presStyleLbl="node1" presStyleIdx="3" presStyleCnt="5" custScaleX="310847" custLinFactNeighborX="-548" custLinFactNeighborY="107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A5F6F96-D484-4675-A2C4-626113528DDD}" type="pres">
      <dgm:prSet presAssocID="{5773C2E1-2D9C-4276-831A-874D9321A23B}" presName="sibTrans" presStyleLbl="sibTrans2D1" presStyleIdx="3" presStyleCnt="4"/>
      <dgm:spPr/>
      <dgm:t>
        <a:bodyPr/>
        <a:lstStyle/>
        <a:p>
          <a:endParaRPr lang="en-SG"/>
        </a:p>
      </dgm:t>
    </dgm:pt>
    <dgm:pt modelId="{499289BD-82F6-452F-A768-6E9EBCBED3A5}" type="pres">
      <dgm:prSet presAssocID="{5773C2E1-2D9C-4276-831A-874D9321A23B}" presName="connectorText" presStyleLbl="sibTrans2D1" presStyleIdx="3" presStyleCnt="4"/>
      <dgm:spPr/>
      <dgm:t>
        <a:bodyPr/>
        <a:lstStyle/>
        <a:p>
          <a:endParaRPr lang="en-SG"/>
        </a:p>
      </dgm:t>
    </dgm:pt>
    <dgm:pt modelId="{E389FB26-550B-4072-B9AD-FB14CA332468}" type="pres">
      <dgm:prSet presAssocID="{BE458B0E-9257-487E-BBDB-ADEEBBCDE682}" presName="node" presStyleLbl="node1" presStyleIdx="4" presStyleCnt="5" custScaleX="31084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9639286-3971-4791-A90F-7B41AD619376}" srcId="{875ED6D1-5E01-439A-878E-F50F26F2B0DC}" destId="{C1DDEC37-A3D8-4642-B10D-175182054971}" srcOrd="2" destOrd="0" parTransId="{67A92479-3E4A-4F1D-89A1-C073DFEA1B86}" sibTransId="{D8F53479-3D1A-4429-A295-C3A41E818E67}"/>
    <dgm:cxn modelId="{52C2C613-8EB7-47C5-B502-2726C82B8F0D}" type="presOf" srcId="{D8F53479-3D1A-4429-A295-C3A41E818E67}" destId="{210CC95F-B78B-4460-A4BA-7CC0E4E078F2}" srcOrd="0" destOrd="0" presId="urn:microsoft.com/office/officeart/2005/8/layout/process2"/>
    <dgm:cxn modelId="{C18877CF-90B5-4F88-B1C2-22DA5A2C4F57}" srcId="{875ED6D1-5E01-439A-878E-F50F26F2B0DC}" destId="{72D4AE98-11F1-47D9-8483-F2426D115F58}" srcOrd="3" destOrd="0" parTransId="{52AB0F56-0072-46F2-9D10-42F94273D1AF}" sibTransId="{5773C2E1-2D9C-4276-831A-874D9321A23B}"/>
    <dgm:cxn modelId="{C43990FF-436B-4CF6-89F2-2E28A840E712}" type="presOf" srcId="{4A169B69-BA7C-4DCB-ABC1-B72356DC6009}" destId="{4BA2EF10-3707-4CB6-9444-E01A164FE19A}" srcOrd="0" destOrd="0" presId="urn:microsoft.com/office/officeart/2005/8/layout/process2"/>
    <dgm:cxn modelId="{BC7C0A08-5488-4D94-B568-4523EB3F4B8C}" type="presOf" srcId="{929C8CB6-48C0-43FA-9EFB-F92D921694E7}" destId="{4C688FEC-ABE3-4C02-9FBB-692D32A2FBB4}" srcOrd="0" destOrd="0" presId="urn:microsoft.com/office/officeart/2005/8/layout/process2"/>
    <dgm:cxn modelId="{FF7AB6D0-F66D-423F-9321-8EF8A888BF8E}" type="presOf" srcId="{BE458B0E-9257-487E-BBDB-ADEEBBCDE682}" destId="{E389FB26-550B-4072-B9AD-FB14CA332468}" srcOrd="0" destOrd="0" presId="urn:microsoft.com/office/officeart/2005/8/layout/process2"/>
    <dgm:cxn modelId="{46F6B11D-EDA7-44B2-BAC3-9842E4DF4449}" type="presOf" srcId="{5773C2E1-2D9C-4276-831A-874D9321A23B}" destId="{5A5F6F96-D484-4675-A2C4-626113528DDD}" srcOrd="0" destOrd="0" presId="urn:microsoft.com/office/officeart/2005/8/layout/process2"/>
    <dgm:cxn modelId="{E10EE110-D996-4F61-A936-EE39920DFEF5}" type="presOf" srcId="{929C8CB6-48C0-43FA-9EFB-F92D921694E7}" destId="{170C0E3B-0E0B-4051-B32F-ED67C42FD574}" srcOrd="1" destOrd="0" presId="urn:microsoft.com/office/officeart/2005/8/layout/process2"/>
    <dgm:cxn modelId="{174B5BD6-CEEE-4E73-A889-CC975607F4F8}" type="presOf" srcId="{875ED6D1-5E01-439A-878E-F50F26F2B0DC}" destId="{31EC5A58-7AE0-4E18-92BD-A5C991EC4CF4}" srcOrd="0" destOrd="0" presId="urn:microsoft.com/office/officeart/2005/8/layout/process2"/>
    <dgm:cxn modelId="{DCA5CE1F-7801-4874-86C6-2052B39FE1A0}" type="presOf" srcId="{84FA095E-E63D-45E4-B8E2-F45864DB3570}" destId="{71473914-69A3-4DFC-8B8F-E72857037153}" srcOrd="0" destOrd="0" presId="urn:microsoft.com/office/officeart/2005/8/layout/process2"/>
    <dgm:cxn modelId="{4C28A9A6-C91C-4894-9D78-7960737A6687}" srcId="{875ED6D1-5E01-439A-878E-F50F26F2B0DC}" destId="{4A169B69-BA7C-4DCB-ABC1-B72356DC6009}" srcOrd="1" destOrd="0" parTransId="{533FCB99-6FFE-42AC-8248-1E89C8F60FE9}" sibTransId="{238E7804-F146-4B8A-AC4F-250A3CB75E90}"/>
    <dgm:cxn modelId="{193C99CD-98E9-4197-801C-394627720414}" srcId="{875ED6D1-5E01-439A-878E-F50F26F2B0DC}" destId="{BE458B0E-9257-487E-BBDB-ADEEBBCDE682}" srcOrd="4" destOrd="0" parTransId="{0E57DA11-AD41-4E98-8B45-E83D0EC0ED56}" sibTransId="{1ADCA1D9-E7E5-44C4-B159-1EDD222BBBEF}"/>
    <dgm:cxn modelId="{B5D90FD0-E7B9-4D8D-8E04-4A97CB092C0E}" type="presOf" srcId="{238E7804-F146-4B8A-AC4F-250A3CB75E90}" destId="{420EC94B-F65A-4C6A-B768-9D1193C444F1}" srcOrd="0" destOrd="0" presId="urn:microsoft.com/office/officeart/2005/8/layout/process2"/>
    <dgm:cxn modelId="{CF4E1450-019C-41B3-A9B7-C7BAD24B01F9}" type="presOf" srcId="{5773C2E1-2D9C-4276-831A-874D9321A23B}" destId="{499289BD-82F6-452F-A768-6E9EBCBED3A5}" srcOrd="1" destOrd="0" presId="urn:microsoft.com/office/officeart/2005/8/layout/process2"/>
    <dgm:cxn modelId="{8A28E940-3C2A-41F4-88F2-BADC70770B19}" type="presOf" srcId="{238E7804-F146-4B8A-AC4F-250A3CB75E90}" destId="{3BF5C805-7586-4F9C-A551-FD3B7704A846}" srcOrd="1" destOrd="0" presId="urn:microsoft.com/office/officeart/2005/8/layout/process2"/>
    <dgm:cxn modelId="{91EDF787-6D10-49AF-804F-4DF15C11A9D8}" type="presOf" srcId="{C1DDEC37-A3D8-4642-B10D-175182054971}" destId="{84AF4C99-8A7E-4F62-82ED-04E03DEDDC34}" srcOrd="0" destOrd="0" presId="urn:microsoft.com/office/officeart/2005/8/layout/process2"/>
    <dgm:cxn modelId="{C20FA2AC-8745-4192-B6F3-6A4A1A55E8CC}" type="presOf" srcId="{72D4AE98-11F1-47D9-8483-F2426D115F58}" destId="{086A4EF3-4BF7-4161-A464-745017ED5A1C}" srcOrd="0" destOrd="0" presId="urn:microsoft.com/office/officeart/2005/8/layout/process2"/>
    <dgm:cxn modelId="{A545B8F2-CA43-4D06-B754-8D25A66E4A3C}" type="presOf" srcId="{D8F53479-3D1A-4429-A295-C3A41E818E67}" destId="{245E3111-4181-47D7-A2C6-4438B90570E6}" srcOrd="1" destOrd="0" presId="urn:microsoft.com/office/officeart/2005/8/layout/process2"/>
    <dgm:cxn modelId="{04024953-1F51-4B28-AE7D-27FAE57E7C65}" srcId="{875ED6D1-5E01-439A-878E-F50F26F2B0DC}" destId="{84FA095E-E63D-45E4-B8E2-F45864DB3570}" srcOrd="0" destOrd="0" parTransId="{2A2DEC7E-1C1F-44FC-9CEB-75DEBEF85AD9}" sibTransId="{929C8CB6-48C0-43FA-9EFB-F92D921694E7}"/>
    <dgm:cxn modelId="{8571E329-CF5E-48DC-909F-4F916A0D80EE}" type="presParOf" srcId="{31EC5A58-7AE0-4E18-92BD-A5C991EC4CF4}" destId="{71473914-69A3-4DFC-8B8F-E72857037153}" srcOrd="0" destOrd="0" presId="urn:microsoft.com/office/officeart/2005/8/layout/process2"/>
    <dgm:cxn modelId="{E2DD1BCF-4ED0-4194-9F8A-76E14A3E9108}" type="presParOf" srcId="{31EC5A58-7AE0-4E18-92BD-A5C991EC4CF4}" destId="{4C688FEC-ABE3-4C02-9FBB-692D32A2FBB4}" srcOrd="1" destOrd="0" presId="urn:microsoft.com/office/officeart/2005/8/layout/process2"/>
    <dgm:cxn modelId="{5CCB8B4C-710C-4050-B3EE-DA9B147F451D}" type="presParOf" srcId="{4C688FEC-ABE3-4C02-9FBB-692D32A2FBB4}" destId="{170C0E3B-0E0B-4051-B32F-ED67C42FD574}" srcOrd="0" destOrd="0" presId="urn:microsoft.com/office/officeart/2005/8/layout/process2"/>
    <dgm:cxn modelId="{14BA805C-E662-4123-B66E-2996AC8AE391}" type="presParOf" srcId="{31EC5A58-7AE0-4E18-92BD-A5C991EC4CF4}" destId="{4BA2EF10-3707-4CB6-9444-E01A164FE19A}" srcOrd="2" destOrd="0" presId="urn:microsoft.com/office/officeart/2005/8/layout/process2"/>
    <dgm:cxn modelId="{6B3D6AB0-A730-46B8-84C9-CF2967294AB6}" type="presParOf" srcId="{31EC5A58-7AE0-4E18-92BD-A5C991EC4CF4}" destId="{420EC94B-F65A-4C6A-B768-9D1193C444F1}" srcOrd="3" destOrd="0" presId="urn:microsoft.com/office/officeart/2005/8/layout/process2"/>
    <dgm:cxn modelId="{65D96355-B44B-4A06-B953-8934CF18CC2F}" type="presParOf" srcId="{420EC94B-F65A-4C6A-B768-9D1193C444F1}" destId="{3BF5C805-7586-4F9C-A551-FD3B7704A846}" srcOrd="0" destOrd="0" presId="urn:microsoft.com/office/officeart/2005/8/layout/process2"/>
    <dgm:cxn modelId="{305ECD91-50DC-47E5-B863-68237BFE5655}" type="presParOf" srcId="{31EC5A58-7AE0-4E18-92BD-A5C991EC4CF4}" destId="{84AF4C99-8A7E-4F62-82ED-04E03DEDDC34}" srcOrd="4" destOrd="0" presId="urn:microsoft.com/office/officeart/2005/8/layout/process2"/>
    <dgm:cxn modelId="{2C8215D0-F9A9-4B52-B87D-4B6E6B7E01A3}" type="presParOf" srcId="{31EC5A58-7AE0-4E18-92BD-A5C991EC4CF4}" destId="{210CC95F-B78B-4460-A4BA-7CC0E4E078F2}" srcOrd="5" destOrd="0" presId="urn:microsoft.com/office/officeart/2005/8/layout/process2"/>
    <dgm:cxn modelId="{F55C4B47-AC44-4622-8B9A-281FDDA55C32}" type="presParOf" srcId="{210CC95F-B78B-4460-A4BA-7CC0E4E078F2}" destId="{245E3111-4181-47D7-A2C6-4438B90570E6}" srcOrd="0" destOrd="0" presId="urn:microsoft.com/office/officeart/2005/8/layout/process2"/>
    <dgm:cxn modelId="{5D0D6143-CF1F-4F24-80CB-995AA51C6A48}" type="presParOf" srcId="{31EC5A58-7AE0-4E18-92BD-A5C991EC4CF4}" destId="{086A4EF3-4BF7-4161-A464-745017ED5A1C}" srcOrd="6" destOrd="0" presId="urn:microsoft.com/office/officeart/2005/8/layout/process2"/>
    <dgm:cxn modelId="{E0A151BD-15CE-4BD6-9B07-5DE4F1BAA284}" type="presParOf" srcId="{31EC5A58-7AE0-4E18-92BD-A5C991EC4CF4}" destId="{5A5F6F96-D484-4675-A2C4-626113528DDD}" srcOrd="7" destOrd="0" presId="urn:microsoft.com/office/officeart/2005/8/layout/process2"/>
    <dgm:cxn modelId="{892220CF-E772-429D-8D99-234E2DE09FAD}" type="presParOf" srcId="{5A5F6F96-D484-4675-A2C4-626113528DDD}" destId="{499289BD-82F6-452F-A768-6E9EBCBED3A5}" srcOrd="0" destOrd="0" presId="urn:microsoft.com/office/officeart/2005/8/layout/process2"/>
    <dgm:cxn modelId="{9444E667-6EE6-4D1A-89D3-70E3F67DF06C}" type="presParOf" srcId="{31EC5A58-7AE0-4E18-92BD-A5C991EC4CF4}" destId="{E389FB26-550B-4072-B9AD-FB14CA33246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5ED6D1-5E01-439A-878E-F50F26F2B0DC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4FA095E-E63D-45E4-B8E2-F45864DB3570}">
      <dgm:prSet phldrT="[Text]" custT="1"/>
      <dgm:spPr/>
      <dgm:t>
        <a:bodyPr/>
        <a:lstStyle/>
        <a:p>
          <a:r>
            <a:rPr lang="en-US" sz="2000" i="0" dirty="0" smtClean="0"/>
            <a:t>The micro organisms are adjusted to a concentration of 1</a:t>
          </a:r>
          <a:r>
            <a:rPr lang="en-US" sz="2000" dirty="0" smtClean="0"/>
            <a:t>0</a:t>
          </a:r>
          <a:r>
            <a:rPr lang="en-US" sz="2000" baseline="30000" dirty="0" smtClean="0"/>
            <a:t>7 </a:t>
          </a:r>
          <a:r>
            <a:rPr lang="en-US" sz="2000" dirty="0" smtClean="0"/>
            <a:t>CFU/ml</a:t>
          </a:r>
          <a:endParaRPr lang="en-SG" sz="2000" i="0" dirty="0"/>
        </a:p>
      </dgm:t>
    </dgm:pt>
    <dgm:pt modelId="{2A2DEC7E-1C1F-44FC-9CEB-75DEBEF85AD9}" type="parTrans" cxnId="{04024953-1F51-4B28-AE7D-27FAE57E7C65}">
      <dgm:prSet/>
      <dgm:spPr/>
      <dgm:t>
        <a:bodyPr/>
        <a:lstStyle/>
        <a:p>
          <a:endParaRPr lang="en-SG"/>
        </a:p>
      </dgm:t>
    </dgm:pt>
    <dgm:pt modelId="{929C8CB6-48C0-43FA-9EFB-F92D921694E7}" type="sibTrans" cxnId="{04024953-1F51-4B28-AE7D-27FAE57E7C65}">
      <dgm:prSet/>
      <dgm:spPr/>
      <dgm:t>
        <a:bodyPr/>
        <a:lstStyle/>
        <a:p>
          <a:endParaRPr lang="en-SG"/>
        </a:p>
      </dgm:t>
    </dgm:pt>
    <dgm:pt modelId="{C1DDEC37-A3D8-4642-B10D-175182054971}">
      <dgm:prSet custT="1"/>
      <dgm:spPr/>
      <dgm:t>
        <a:bodyPr/>
        <a:lstStyle/>
        <a:p>
          <a:r>
            <a:rPr lang="en-US" sz="2000" dirty="0" smtClean="0"/>
            <a:t>The food extracts are then introduced in liquid suspensions</a:t>
          </a:r>
          <a:endParaRPr lang="en-SG" sz="2000" dirty="0"/>
        </a:p>
      </dgm:t>
    </dgm:pt>
    <dgm:pt modelId="{67A92479-3E4A-4F1D-89A1-C073DFEA1B86}" type="parTrans" cxnId="{69639286-3971-4791-A90F-7B41AD619376}">
      <dgm:prSet/>
      <dgm:spPr/>
      <dgm:t>
        <a:bodyPr/>
        <a:lstStyle/>
        <a:p>
          <a:endParaRPr lang="en-SG"/>
        </a:p>
      </dgm:t>
    </dgm:pt>
    <dgm:pt modelId="{D8F53479-3D1A-4429-A295-C3A41E818E67}" type="sibTrans" cxnId="{69639286-3971-4791-A90F-7B41AD619376}">
      <dgm:prSet/>
      <dgm:spPr/>
      <dgm:t>
        <a:bodyPr/>
        <a:lstStyle/>
        <a:p>
          <a:endParaRPr lang="en-SG"/>
        </a:p>
      </dgm:t>
    </dgm:pt>
    <dgm:pt modelId="{72D4AE98-11F1-47D9-8483-F2426D115F58}">
      <dgm:prSet custT="1"/>
      <dgm:spPr/>
      <dgm:t>
        <a:bodyPr/>
        <a:lstStyle/>
        <a:p>
          <a:r>
            <a:rPr lang="en-US" sz="2000" dirty="0" smtClean="0"/>
            <a:t>Every 20 minutes,  a sample of each mixture is plated and incubated</a:t>
          </a:r>
          <a:endParaRPr lang="en-SG" sz="2000" dirty="0"/>
        </a:p>
      </dgm:t>
    </dgm:pt>
    <dgm:pt modelId="{5773C2E1-2D9C-4276-831A-874D9321A23B}" type="sibTrans" cxnId="{C18877CF-90B5-4F88-B1C2-22DA5A2C4F57}">
      <dgm:prSet/>
      <dgm:spPr/>
      <dgm:t>
        <a:bodyPr/>
        <a:lstStyle/>
        <a:p>
          <a:endParaRPr lang="en-SG"/>
        </a:p>
      </dgm:t>
    </dgm:pt>
    <dgm:pt modelId="{52AB0F56-0072-46F2-9D10-42F94273D1AF}" type="parTrans" cxnId="{C18877CF-90B5-4F88-B1C2-22DA5A2C4F57}">
      <dgm:prSet/>
      <dgm:spPr/>
      <dgm:t>
        <a:bodyPr/>
        <a:lstStyle/>
        <a:p>
          <a:endParaRPr lang="en-SG"/>
        </a:p>
      </dgm:t>
    </dgm:pt>
    <dgm:pt modelId="{FE2FBB4E-E7F8-4816-B2E4-BB4506A995F9}">
      <dgm:prSet custT="1"/>
      <dgm:spPr/>
      <dgm:t>
        <a:bodyPr/>
        <a:lstStyle/>
        <a:p>
          <a:r>
            <a:rPr lang="en-US" sz="2000" dirty="0" smtClean="0"/>
            <a:t>After overnight incubation,  the plates are removed from the incubator. The resultant colony number is then recorded</a:t>
          </a:r>
          <a:endParaRPr lang="en-SG" sz="2000" dirty="0"/>
        </a:p>
      </dgm:t>
    </dgm:pt>
    <dgm:pt modelId="{C84EEA77-53F5-446D-A851-C069DABC8B40}" type="parTrans" cxnId="{E80302D0-0533-497D-89B5-7A730954B635}">
      <dgm:prSet/>
      <dgm:spPr/>
      <dgm:t>
        <a:bodyPr/>
        <a:lstStyle/>
        <a:p>
          <a:endParaRPr lang="en-SG"/>
        </a:p>
      </dgm:t>
    </dgm:pt>
    <dgm:pt modelId="{16157701-86FD-409F-9FD6-47066C6B43FA}" type="sibTrans" cxnId="{E80302D0-0533-497D-89B5-7A730954B635}">
      <dgm:prSet/>
      <dgm:spPr/>
      <dgm:t>
        <a:bodyPr/>
        <a:lstStyle/>
        <a:p>
          <a:endParaRPr lang="en-SG"/>
        </a:p>
      </dgm:t>
    </dgm:pt>
    <dgm:pt modelId="{31EC5A58-7AE0-4E18-92BD-A5C991EC4CF4}" type="pres">
      <dgm:prSet presAssocID="{875ED6D1-5E01-439A-878E-F50F26F2B0D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71473914-69A3-4DFC-8B8F-E72857037153}" type="pres">
      <dgm:prSet presAssocID="{84FA095E-E63D-45E4-B8E2-F45864DB3570}" presName="node" presStyleLbl="node1" presStyleIdx="0" presStyleCnt="4" custScaleX="34538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C688FEC-ABE3-4C02-9FBB-692D32A2FBB4}" type="pres">
      <dgm:prSet presAssocID="{929C8CB6-48C0-43FA-9EFB-F92D921694E7}" presName="sibTrans" presStyleLbl="sibTrans2D1" presStyleIdx="0" presStyleCnt="3"/>
      <dgm:spPr/>
      <dgm:t>
        <a:bodyPr/>
        <a:lstStyle/>
        <a:p>
          <a:endParaRPr lang="en-SG"/>
        </a:p>
      </dgm:t>
    </dgm:pt>
    <dgm:pt modelId="{170C0E3B-0E0B-4051-B32F-ED67C42FD574}" type="pres">
      <dgm:prSet presAssocID="{929C8CB6-48C0-43FA-9EFB-F92D921694E7}" presName="connectorText" presStyleLbl="sibTrans2D1" presStyleIdx="0" presStyleCnt="3"/>
      <dgm:spPr/>
      <dgm:t>
        <a:bodyPr/>
        <a:lstStyle/>
        <a:p>
          <a:endParaRPr lang="en-SG"/>
        </a:p>
      </dgm:t>
    </dgm:pt>
    <dgm:pt modelId="{84AF4C99-8A7E-4F62-82ED-04E03DEDDC34}" type="pres">
      <dgm:prSet presAssocID="{C1DDEC37-A3D8-4642-B10D-175182054971}" presName="node" presStyleLbl="node1" presStyleIdx="1" presStyleCnt="4" custScaleX="345385" custLinFactNeighborX="-430" custLinFactNeighborY="-884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10CC95F-B78B-4460-A4BA-7CC0E4E078F2}" type="pres">
      <dgm:prSet presAssocID="{D8F53479-3D1A-4429-A295-C3A41E818E67}" presName="sibTrans" presStyleLbl="sibTrans2D1" presStyleIdx="1" presStyleCnt="3"/>
      <dgm:spPr/>
      <dgm:t>
        <a:bodyPr/>
        <a:lstStyle/>
        <a:p>
          <a:endParaRPr lang="en-SG"/>
        </a:p>
      </dgm:t>
    </dgm:pt>
    <dgm:pt modelId="{245E3111-4181-47D7-A2C6-4438B90570E6}" type="pres">
      <dgm:prSet presAssocID="{D8F53479-3D1A-4429-A295-C3A41E818E67}" presName="connectorText" presStyleLbl="sibTrans2D1" presStyleIdx="1" presStyleCnt="3"/>
      <dgm:spPr/>
      <dgm:t>
        <a:bodyPr/>
        <a:lstStyle/>
        <a:p>
          <a:endParaRPr lang="en-SG"/>
        </a:p>
      </dgm:t>
    </dgm:pt>
    <dgm:pt modelId="{086A4EF3-4BF7-4161-A464-745017ED5A1C}" type="pres">
      <dgm:prSet presAssocID="{72D4AE98-11F1-47D9-8483-F2426D115F58}" presName="node" presStyleLbl="node1" presStyleIdx="2" presStyleCnt="4" custScaleX="345385" custLinFactNeighborX="-1203" custLinFactNeighborY="1802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945029D-0685-4880-AF63-DD52ABD06855}" type="pres">
      <dgm:prSet presAssocID="{5773C2E1-2D9C-4276-831A-874D9321A23B}" presName="sibTrans" presStyleLbl="sibTrans2D1" presStyleIdx="2" presStyleCnt="3"/>
      <dgm:spPr/>
      <dgm:t>
        <a:bodyPr/>
        <a:lstStyle/>
        <a:p>
          <a:endParaRPr lang="en-SG"/>
        </a:p>
      </dgm:t>
    </dgm:pt>
    <dgm:pt modelId="{3DF50810-E2F0-4682-A353-8D41E78FA029}" type="pres">
      <dgm:prSet presAssocID="{5773C2E1-2D9C-4276-831A-874D9321A23B}" presName="connectorText" presStyleLbl="sibTrans2D1" presStyleIdx="2" presStyleCnt="3"/>
      <dgm:spPr/>
      <dgm:t>
        <a:bodyPr/>
        <a:lstStyle/>
        <a:p>
          <a:endParaRPr lang="en-SG"/>
        </a:p>
      </dgm:t>
    </dgm:pt>
    <dgm:pt modelId="{B74D0DDA-A91B-4B2A-8D61-CEBC191ED60E}" type="pres">
      <dgm:prSet presAssocID="{FE2FBB4E-E7F8-4816-B2E4-BB4506A995F9}" presName="node" presStyleLbl="node1" presStyleIdx="3" presStyleCnt="4" custScaleX="345385" custScaleY="168023" custLinFactNeighborX="-644" custLinFactNeighborY="1209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9639286-3971-4791-A90F-7B41AD619376}" srcId="{875ED6D1-5E01-439A-878E-F50F26F2B0DC}" destId="{C1DDEC37-A3D8-4642-B10D-175182054971}" srcOrd="1" destOrd="0" parTransId="{67A92479-3E4A-4F1D-89A1-C073DFEA1B86}" sibTransId="{D8F53479-3D1A-4429-A295-C3A41E818E67}"/>
    <dgm:cxn modelId="{38866510-2A90-41F7-BF44-27D506A61377}" type="presOf" srcId="{C1DDEC37-A3D8-4642-B10D-175182054971}" destId="{84AF4C99-8A7E-4F62-82ED-04E03DEDDC34}" srcOrd="0" destOrd="0" presId="urn:microsoft.com/office/officeart/2005/8/layout/process2"/>
    <dgm:cxn modelId="{FE775027-9E0A-4A81-9C0D-608CE096EB8A}" type="presOf" srcId="{5773C2E1-2D9C-4276-831A-874D9321A23B}" destId="{3DF50810-E2F0-4682-A353-8D41E78FA029}" srcOrd="1" destOrd="0" presId="urn:microsoft.com/office/officeart/2005/8/layout/process2"/>
    <dgm:cxn modelId="{E80302D0-0533-497D-89B5-7A730954B635}" srcId="{875ED6D1-5E01-439A-878E-F50F26F2B0DC}" destId="{FE2FBB4E-E7F8-4816-B2E4-BB4506A995F9}" srcOrd="3" destOrd="0" parTransId="{C84EEA77-53F5-446D-A851-C069DABC8B40}" sibTransId="{16157701-86FD-409F-9FD6-47066C6B43FA}"/>
    <dgm:cxn modelId="{90A155B1-11E5-4919-B21C-1D46A0907C8B}" type="presOf" srcId="{D8F53479-3D1A-4429-A295-C3A41E818E67}" destId="{245E3111-4181-47D7-A2C6-4438B90570E6}" srcOrd="1" destOrd="0" presId="urn:microsoft.com/office/officeart/2005/8/layout/process2"/>
    <dgm:cxn modelId="{CF7120E5-E170-40E0-B065-B429C3AF4383}" type="presOf" srcId="{875ED6D1-5E01-439A-878E-F50F26F2B0DC}" destId="{31EC5A58-7AE0-4E18-92BD-A5C991EC4CF4}" srcOrd="0" destOrd="0" presId="urn:microsoft.com/office/officeart/2005/8/layout/process2"/>
    <dgm:cxn modelId="{292BD9DF-9AD2-455C-A4B8-2124D61CA76A}" type="presOf" srcId="{72D4AE98-11F1-47D9-8483-F2426D115F58}" destId="{086A4EF3-4BF7-4161-A464-745017ED5A1C}" srcOrd="0" destOrd="0" presId="urn:microsoft.com/office/officeart/2005/8/layout/process2"/>
    <dgm:cxn modelId="{62544A45-9E59-4ED7-BE34-08F6E89A4E35}" type="presOf" srcId="{84FA095E-E63D-45E4-B8E2-F45864DB3570}" destId="{71473914-69A3-4DFC-8B8F-E72857037153}" srcOrd="0" destOrd="0" presId="urn:microsoft.com/office/officeart/2005/8/layout/process2"/>
    <dgm:cxn modelId="{58943B84-0871-4153-A203-9DD5A9B367FD}" type="presOf" srcId="{929C8CB6-48C0-43FA-9EFB-F92D921694E7}" destId="{170C0E3B-0E0B-4051-B32F-ED67C42FD574}" srcOrd="1" destOrd="0" presId="urn:microsoft.com/office/officeart/2005/8/layout/process2"/>
    <dgm:cxn modelId="{04024953-1F51-4B28-AE7D-27FAE57E7C65}" srcId="{875ED6D1-5E01-439A-878E-F50F26F2B0DC}" destId="{84FA095E-E63D-45E4-B8E2-F45864DB3570}" srcOrd="0" destOrd="0" parTransId="{2A2DEC7E-1C1F-44FC-9CEB-75DEBEF85AD9}" sibTransId="{929C8CB6-48C0-43FA-9EFB-F92D921694E7}"/>
    <dgm:cxn modelId="{D2458271-98A9-4FC3-9A07-D7E60C7C930A}" type="presOf" srcId="{D8F53479-3D1A-4429-A295-C3A41E818E67}" destId="{210CC95F-B78B-4460-A4BA-7CC0E4E078F2}" srcOrd="0" destOrd="0" presId="urn:microsoft.com/office/officeart/2005/8/layout/process2"/>
    <dgm:cxn modelId="{2F7D6A72-0214-4DCE-82C3-2014192429D6}" type="presOf" srcId="{929C8CB6-48C0-43FA-9EFB-F92D921694E7}" destId="{4C688FEC-ABE3-4C02-9FBB-692D32A2FBB4}" srcOrd="0" destOrd="0" presId="urn:microsoft.com/office/officeart/2005/8/layout/process2"/>
    <dgm:cxn modelId="{C18877CF-90B5-4F88-B1C2-22DA5A2C4F57}" srcId="{875ED6D1-5E01-439A-878E-F50F26F2B0DC}" destId="{72D4AE98-11F1-47D9-8483-F2426D115F58}" srcOrd="2" destOrd="0" parTransId="{52AB0F56-0072-46F2-9D10-42F94273D1AF}" sibTransId="{5773C2E1-2D9C-4276-831A-874D9321A23B}"/>
    <dgm:cxn modelId="{19FF06AC-B4AE-4116-AC35-58C2C79CE8AB}" type="presOf" srcId="{5773C2E1-2D9C-4276-831A-874D9321A23B}" destId="{3945029D-0685-4880-AF63-DD52ABD06855}" srcOrd="0" destOrd="0" presId="urn:microsoft.com/office/officeart/2005/8/layout/process2"/>
    <dgm:cxn modelId="{5DABAB71-C565-4235-93B8-7FD73550AC0C}" type="presOf" srcId="{FE2FBB4E-E7F8-4816-B2E4-BB4506A995F9}" destId="{B74D0DDA-A91B-4B2A-8D61-CEBC191ED60E}" srcOrd="0" destOrd="0" presId="urn:microsoft.com/office/officeart/2005/8/layout/process2"/>
    <dgm:cxn modelId="{4EC633C5-BE10-4BEF-9D1C-8978C2A377AA}" type="presParOf" srcId="{31EC5A58-7AE0-4E18-92BD-A5C991EC4CF4}" destId="{71473914-69A3-4DFC-8B8F-E72857037153}" srcOrd="0" destOrd="0" presId="urn:microsoft.com/office/officeart/2005/8/layout/process2"/>
    <dgm:cxn modelId="{F467DCA2-9F7F-4CE4-899B-2042B5E9F898}" type="presParOf" srcId="{31EC5A58-7AE0-4E18-92BD-A5C991EC4CF4}" destId="{4C688FEC-ABE3-4C02-9FBB-692D32A2FBB4}" srcOrd="1" destOrd="0" presId="urn:microsoft.com/office/officeart/2005/8/layout/process2"/>
    <dgm:cxn modelId="{730A60BE-42BE-45FD-A380-389615CB2A76}" type="presParOf" srcId="{4C688FEC-ABE3-4C02-9FBB-692D32A2FBB4}" destId="{170C0E3B-0E0B-4051-B32F-ED67C42FD574}" srcOrd="0" destOrd="0" presId="urn:microsoft.com/office/officeart/2005/8/layout/process2"/>
    <dgm:cxn modelId="{45C78F5A-ED93-44A9-9948-F3DE8018E492}" type="presParOf" srcId="{31EC5A58-7AE0-4E18-92BD-A5C991EC4CF4}" destId="{84AF4C99-8A7E-4F62-82ED-04E03DEDDC34}" srcOrd="2" destOrd="0" presId="urn:microsoft.com/office/officeart/2005/8/layout/process2"/>
    <dgm:cxn modelId="{18452BBA-88F3-4C67-BF16-6F783E1081C9}" type="presParOf" srcId="{31EC5A58-7AE0-4E18-92BD-A5C991EC4CF4}" destId="{210CC95F-B78B-4460-A4BA-7CC0E4E078F2}" srcOrd="3" destOrd="0" presId="urn:microsoft.com/office/officeart/2005/8/layout/process2"/>
    <dgm:cxn modelId="{444CB3E3-72CB-4176-AB9D-C10417B950DA}" type="presParOf" srcId="{210CC95F-B78B-4460-A4BA-7CC0E4E078F2}" destId="{245E3111-4181-47D7-A2C6-4438B90570E6}" srcOrd="0" destOrd="0" presId="urn:microsoft.com/office/officeart/2005/8/layout/process2"/>
    <dgm:cxn modelId="{97CBC328-0C39-484F-B936-80D7C6E7C10A}" type="presParOf" srcId="{31EC5A58-7AE0-4E18-92BD-A5C991EC4CF4}" destId="{086A4EF3-4BF7-4161-A464-745017ED5A1C}" srcOrd="4" destOrd="0" presId="urn:microsoft.com/office/officeart/2005/8/layout/process2"/>
    <dgm:cxn modelId="{47534004-5731-4C8C-9DDA-056BA64F7F9C}" type="presParOf" srcId="{31EC5A58-7AE0-4E18-92BD-A5C991EC4CF4}" destId="{3945029D-0685-4880-AF63-DD52ABD06855}" srcOrd="5" destOrd="0" presId="urn:microsoft.com/office/officeart/2005/8/layout/process2"/>
    <dgm:cxn modelId="{2D7E7E4B-2601-4E70-90B2-0E579533C1DA}" type="presParOf" srcId="{3945029D-0685-4880-AF63-DD52ABD06855}" destId="{3DF50810-E2F0-4682-A353-8D41E78FA029}" srcOrd="0" destOrd="0" presId="urn:microsoft.com/office/officeart/2005/8/layout/process2"/>
    <dgm:cxn modelId="{061CF12B-4C68-46D2-A609-9C904933FF95}" type="presParOf" srcId="{31EC5A58-7AE0-4E18-92BD-A5C991EC4CF4}" destId="{B74D0DDA-A91B-4B2A-8D61-CEBC191ED60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5ED6D1-5E01-439A-878E-F50F26F2B0DC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84FA095E-E63D-45E4-B8E2-F45864DB3570}">
      <dgm:prSet phldrT="[Text]" custT="1"/>
      <dgm:spPr/>
      <dgm:t>
        <a:bodyPr/>
        <a:lstStyle/>
        <a:p>
          <a:r>
            <a:rPr lang="en-US" sz="2000" dirty="0" smtClean="0"/>
            <a:t>The water samples taken before are unfrozen. Using a pipette,  a fixed amount of each type of water is then introduced onto 5 agar plates each</a:t>
          </a:r>
          <a:endParaRPr lang="en-SG" sz="2000" dirty="0"/>
        </a:p>
      </dgm:t>
    </dgm:pt>
    <dgm:pt modelId="{2A2DEC7E-1C1F-44FC-9CEB-75DEBEF85AD9}" type="parTrans" cxnId="{04024953-1F51-4B28-AE7D-27FAE57E7C65}">
      <dgm:prSet/>
      <dgm:spPr/>
      <dgm:t>
        <a:bodyPr/>
        <a:lstStyle/>
        <a:p>
          <a:endParaRPr lang="en-SG"/>
        </a:p>
      </dgm:t>
    </dgm:pt>
    <dgm:pt modelId="{929C8CB6-48C0-43FA-9EFB-F92D921694E7}" type="sibTrans" cxnId="{04024953-1F51-4B28-AE7D-27FAE57E7C65}">
      <dgm:prSet/>
      <dgm:spPr/>
      <dgm:t>
        <a:bodyPr/>
        <a:lstStyle/>
        <a:p>
          <a:endParaRPr lang="en-SG"/>
        </a:p>
      </dgm:t>
    </dgm:pt>
    <dgm:pt modelId="{C1DDEC37-A3D8-4642-B10D-175182054971}">
      <dgm:prSet custT="1"/>
      <dgm:spPr/>
      <dgm:t>
        <a:bodyPr/>
        <a:lstStyle/>
        <a:p>
          <a:r>
            <a:rPr lang="en-US" sz="2000" dirty="0" smtClean="0"/>
            <a:t>The</a:t>
          </a:r>
          <a:r>
            <a:rPr lang="en-US" sz="2000" baseline="0" dirty="0" smtClean="0"/>
            <a:t> bacteria is then left to grow</a:t>
          </a:r>
          <a:endParaRPr lang="en-SG" sz="2000" dirty="0"/>
        </a:p>
      </dgm:t>
    </dgm:pt>
    <dgm:pt modelId="{67A92479-3E4A-4F1D-89A1-C073DFEA1B86}" type="parTrans" cxnId="{69639286-3971-4791-A90F-7B41AD619376}">
      <dgm:prSet/>
      <dgm:spPr/>
      <dgm:t>
        <a:bodyPr/>
        <a:lstStyle/>
        <a:p>
          <a:endParaRPr lang="en-SG"/>
        </a:p>
      </dgm:t>
    </dgm:pt>
    <dgm:pt modelId="{D8F53479-3D1A-4429-A295-C3A41E818E67}" type="sibTrans" cxnId="{69639286-3971-4791-A90F-7B41AD619376}">
      <dgm:prSet/>
      <dgm:spPr/>
      <dgm:t>
        <a:bodyPr/>
        <a:lstStyle/>
        <a:p>
          <a:endParaRPr lang="en-SG"/>
        </a:p>
      </dgm:t>
    </dgm:pt>
    <dgm:pt modelId="{4A169B69-BA7C-4DCB-ABC1-B72356DC6009}">
      <dgm:prSet custT="1"/>
      <dgm:spPr/>
      <dgm:t>
        <a:bodyPr/>
        <a:lstStyle/>
        <a:p>
          <a:r>
            <a:rPr lang="en-US" sz="2000" dirty="0" smtClean="0"/>
            <a:t>Each type of food extract, and with a control (sterile water) are introduced on to 3 different agar plates containing different types of water. They are then mixed with the water </a:t>
          </a:r>
          <a:endParaRPr lang="en-SG" sz="2000" dirty="0"/>
        </a:p>
      </dgm:t>
    </dgm:pt>
    <dgm:pt modelId="{533FCB99-6FFE-42AC-8248-1E89C8F60FE9}" type="parTrans" cxnId="{4C28A9A6-C91C-4894-9D78-7960737A6687}">
      <dgm:prSet/>
      <dgm:spPr/>
      <dgm:t>
        <a:bodyPr/>
        <a:lstStyle/>
        <a:p>
          <a:endParaRPr lang="en-SG"/>
        </a:p>
      </dgm:t>
    </dgm:pt>
    <dgm:pt modelId="{238E7804-F146-4B8A-AC4F-250A3CB75E90}" type="sibTrans" cxnId="{4C28A9A6-C91C-4894-9D78-7960737A6687}">
      <dgm:prSet/>
      <dgm:spPr/>
      <dgm:t>
        <a:bodyPr/>
        <a:lstStyle/>
        <a:p>
          <a:endParaRPr lang="en-SG"/>
        </a:p>
      </dgm:t>
    </dgm:pt>
    <dgm:pt modelId="{72D4AE98-11F1-47D9-8483-F2426D115F58}">
      <dgm:prSet custT="1"/>
      <dgm:spPr/>
      <dgm:t>
        <a:bodyPr/>
        <a:lstStyle/>
        <a:p>
          <a:r>
            <a:rPr lang="en-US" sz="2000" dirty="0" smtClean="0"/>
            <a:t> After a few days, the plates are removed. The  results (amount of bacteria in each plate) are then compared with those done with </a:t>
          </a:r>
          <a:r>
            <a:rPr lang="en-US" sz="2000" i="1" dirty="0" err="1" smtClean="0"/>
            <a:t>E.coli</a:t>
          </a:r>
          <a:r>
            <a:rPr lang="en-US" sz="2000" i="1" dirty="0" smtClean="0"/>
            <a:t>,  </a:t>
          </a:r>
          <a:r>
            <a:rPr lang="en-US" sz="2000" i="1" dirty="0" err="1" smtClean="0"/>
            <a:t>M.luetus</a:t>
          </a:r>
          <a:r>
            <a:rPr lang="en-US" sz="2000" dirty="0" smtClean="0"/>
            <a:t> and </a:t>
          </a:r>
          <a:r>
            <a:rPr lang="en-US" sz="2000" i="1" dirty="0" smtClean="0"/>
            <a:t>Yeast</a:t>
          </a:r>
          <a:endParaRPr lang="en-SG" sz="2000" i="1" dirty="0"/>
        </a:p>
      </dgm:t>
    </dgm:pt>
    <dgm:pt modelId="{5773C2E1-2D9C-4276-831A-874D9321A23B}" type="sibTrans" cxnId="{C18877CF-90B5-4F88-B1C2-22DA5A2C4F57}">
      <dgm:prSet/>
      <dgm:spPr/>
      <dgm:t>
        <a:bodyPr/>
        <a:lstStyle/>
        <a:p>
          <a:endParaRPr lang="en-SG"/>
        </a:p>
      </dgm:t>
    </dgm:pt>
    <dgm:pt modelId="{52AB0F56-0072-46F2-9D10-42F94273D1AF}" type="parTrans" cxnId="{C18877CF-90B5-4F88-B1C2-22DA5A2C4F57}">
      <dgm:prSet/>
      <dgm:spPr/>
      <dgm:t>
        <a:bodyPr/>
        <a:lstStyle/>
        <a:p>
          <a:endParaRPr lang="en-SG"/>
        </a:p>
      </dgm:t>
    </dgm:pt>
    <dgm:pt modelId="{31EC5A58-7AE0-4E18-92BD-A5C991EC4CF4}" type="pres">
      <dgm:prSet presAssocID="{875ED6D1-5E01-439A-878E-F50F26F2B0DC}" presName="linearFlow" presStyleCnt="0">
        <dgm:presLayoutVars>
          <dgm:resizeHandles val="exact"/>
        </dgm:presLayoutVars>
      </dgm:prSet>
      <dgm:spPr/>
    </dgm:pt>
    <dgm:pt modelId="{71473914-69A3-4DFC-8B8F-E72857037153}" type="pres">
      <dgm:prSet presAssocID="{84FA095E-E63D-45E4-B8E2-F45864DB3570}" presName="node" presStyleLbl="node1" presStyleIdx="0" presStyleCnt="4" custScaleX="34538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C688FEC-ABE3-4C02-9FBB-692D32A2FBB4}" type="pres">
      <dgm:prSet presAssocID="{929C8CB6-48C0-43FA-9EFB-F92D921694E7}" presName="sibTrans" presStyleLbl="sibTrans2D1" presStyleIdx="0" presStyleCnt="3"/>
      <dgm:spPr/>
      <dgm:t>
        <a:bodyPr/>
        <a:lstStyle/>
        <a:p>
          <a:endParaRPr lang="en-SG"/>
        </a:p>
      </dgm:t>
    </dgm:pt>
    <dgm:pt modelId="{170C0E3B-0E0B-4051-B32F-ED67C42FD574}" type="pres">
      <dgm:prSet presAssocID="{929C8CB6-48C0-43FA-9EFB-F92D921694E7}" presName="connectorText" presStyleLbl="sibTrans2D1" presStyleIdx="0" presStyleCnt="3"/>
      <dgm:spPr/>
      <dgm:t>
        <a:bodyPr/>
        <a:lstStyle/>
        <a:p>
          <a:endParaRPr lang="en-SG"/>
        </a:p>
      </dgm:t>
    </dgm:pt>
    <dgm:pt modelId="{4BA2EF10-3707-4CB6-9444-E01A164FE19A}" type="pres">
      <dgm:prSet presAssocID="{4A169B69-BA7C-4DCB-ABC1-B72356DC6009}" presName="node" presStyleLbl="node1" presStyleIdx="1" presStyleCnt="4" custScaleX="345385" custLinFactNeighborY="655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20EC94B-F65A-4C6A-B768-9D1193C444F1}" type="pres">
      <dgm:prSet presAssocID="{238E7804-F146-4B8A-AC4F-250A3CB75E90}" presName="sibTrans" presStyleLbl="sibTrans2D1" presStyleIdx="1" presStyleCnt="3"/>
      <dgm:spPr/>
      <dgm:t>
        <a:bodyPr/>
        <a:lstStyle/>
        <a:p>
          <a:endParaRPr lang="en-SG"/>
        </a:p>
      </dgm:t>
    </dgm:pt>
    <dgm:pt modelId="{3BF5C805-7586-4F9C-A551-FD3B7704A846}" type="pres">
      <dgm:prSet presAssocID="{238E7804-F146-4B8A-AC4F-250A3CB75E90}" presName="connectorText" presStyleLbl="sibTrans2D1" presStyleIdx="1" presStyleCnt="3"/>
      <dgm:spPr/>
      <dgm:t>
        <a:bodyPr/>
        <a:lstStyle/>
        <a:p>
          <a:endParaRPr lang="en-SG"/>
        </a:p>
      </dgm:t>
    </dgm:pt>
    <dgm:pt modelId="{84AF4C99-8A7E-4F62-82ED-04E03DEDDC34}" type="pres">
      <dgm:prSet presAssocID="{C1DDEC37-A3D8-4642-B10D-175182054971}" presName="node" presStyleLbl="node1" presStyleIdx="2" presStyleCnt="4" custScaleX="34538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10CC95F-B78B-4460-A4BA-7CC0E4E078F2}" type="pres">
      <dgm:prSet presAssocID="{D8F53479-3D1A-4429-A295-C3A41E818E67}" presName="sibTrans" presStyleLbl="sibTrans2D1" presStyleIdx="2" presStyleCnt="3"/>
      <dgm:spPr/>
      <dgm:t>
        <a:bodyPr/>
        <a:lstStyle/>
        <a:p>
          <a:endParaRPr lang="en-SG"/>
        </a:p>
      </dgm:t>
    </dgm:pt>
    <dgm:pt modelId="{245E3111-4181-47D7-A2C6-4438B90570E6}" type="pres">
      <dgm:prSet presAssocID="{D8F53479-3D1A-4429-A295-C3A41E818E67}" presName="connectorText" presStyleLbl="sibTrans2D1" presStyleIdx="2" presStyleCnt="3"/>
      <dgm:spPr/>
      <dgm:t>
        <a:bodyPr/>
        <a:lstStyle/>
        <a:p>
          <a:endParaRPr lang="en-SG"/>
        </a:p>
      </dgm:t>
    </dgm:pt>
    <dgm:pt modelId="{086A4EF3-4BF7-4161-A464-745017ED5A1C}" type="pres">
      <dgm:prSet presAssocID="{72D4AE98-11F1-47D9-8483-F2426D115F58}" presName="node" presStyleLbl="node1" presStyleIdx="3" presStyleCnt="4" custScaleX="345385" custLinFactNeighborX="-548" custLinFactNeighborY="107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9639286-3971-4791-A90F-7B41AD619376}" srcId="{875ED6D1-5E01-439A-878E-F50F26F2B0DC}" destId="{C1DDEC37-A3D8-4642-B10D-175182054971}" srcOrd="2" destOrd="0" parTransId="{67A92479-3E4A-4F1D-89A1-C073DFEA1B86}" sibTransId="{D8F53479-3D1A-4429-A295-C3A41E818E67}"/>
    <dgm:cxn modelId="{C18877CF-90B5-4F88-B1C2-22DA5A2C4F57}" srcId="{875ED6D1-5E01-439A-878E-F50F26F2B0DC}" destId="{72D4AE98-11F1-47D9-8483-F2426D115F58}" srcOrd="3" destOrd="0" parTransId="{52AB0F56-0072-46F2-9D10-42F94273D1AF}" sibTransId="{5773C2E1-2D9C-4276-831A-874D9321A23B}"/>
    <dgm:cxn modelId="{DD290A00-910A-4ECE-9802-2D8A8DD61257}" type="presOf" srcId="{929C8CB6-48C0-43FA-9EFB-F92D921694E7}" destId="{170C0E3B-0E0B-4051-B32F-ED67C42FD574}" srcOrd="1" destOrd="0" presId="urn:microsoft.com/office/officeart/2005/8/layout/process2"/>
    <dgm:cxn modelId="{D6E4531E-1517-4179-A870-ACBBF655B825}" type="presOf" srcId="{C1DDEC37-A3D8-4642-B10D-175182054971}" destId="{84AF4C99-8A7E-4F62-82ED-04E03DEDDC34}" srcOrd="0" destOrd="0" presId="urn:microsoft.com/office/officeart/2005/8/layout/process2"/>
    <dgm:cxn modelId="{AFA12F2C-EF4A-43E9-A9E4-A22A71D30BF4}" type="presOf" srcId="{84FA095E-E63D-45E4-B8E2-F45864DB3570}" destId="{71473914-69A3-4DFC-8B8F-E72857037153}" srcOrd="0" destOrd="0" presId="urn:microsoft.com/office/officeart/2005/8/layout/process2"/>
    <dgm:cxn modelId="{A59B1DAD-A453-4F17-B57F-28DDA011FB30}" type="presOf" srcId="{238E7804-F146-4B8A-AC4F-250A3CB75E90}" destId="{3BF5C805-7586-4F9C-A551-FD3B7704A846}" srcOrd="1" destOrd="0" presId="urn:microsoft.com/office/officeart/2005/8/layout/process2"/>
    <dgm:cxn modelId="{24ECDDEA-F29E-481D-803D-7872B39BB55E}" type="presOf" srcId="{D8F53479-3D1A-4429-A295-C3A41E818E67}" destId="{245E3111-4181-47D7-A2C6-4438B90570E6}" srcOrd="1" destOrd="0" presId="urn:microsoft.com/office/officeart/2005/8/layout/process2"/>
    <dgm:cxn modelId="{4C28A9A6-C91C-4894-9D78-7960737A6687}" srcId="{875ED6D1-5E01-439A-878E-F50F26F2B0DC}" destId="{4A169B69-BA7C-4DCB-ABC1-B72356DC6009}" srcOrd="1" destOrd="0" parTransId="{533FCB99-6FFE-42AC-8248-1E89C8F60FE9}" sibTransId="{238E7804-F146-4B8A-AC4F-250A3CB75E90}"/>
    <dgm:cxn modelId="{944CF71E-C2F3-4E45-AE7B-49601DFEEECB}" type="presOf" srcId="{929C8CB6-48C0-43FA-9EFB-F92D921694E7}" destId="{4C688FEC-ABE3-4C02-9FBB-692D32A2FBB4}" srcOrd="0" destOrd="0" presId="urn:microsoft.com/office/officeart/2005/8/layout/process2"/>
    <dgm:cxn modelId="{D9A3D34E-8884-40AA-ABD0-FAD6BD7D2A0D}" type="presOf" srcId="{238E7804-F146-4B8A-AC4F-250A3CB75E90}" destId="{420EC94B-F65A-4C6A-B768-9D1193C444F1}" srcOrd="0" destOrd="0" presId="urn:microsoft.com/office/officeart/2005/8/layout/process2"/>
    <dgm:cxn modelId="{B0C48368-F480-41AC-8F35-482B42213B9C}" type="presOf" srcId="{4A169B69-BA7C-4DCB-ABC1-B72356DC6009}" destId="{4BA2EF10-3707-4CB6-9444-E01A164FE19A}" srcOrd="0" destOrd="0" presId="urn:microsoft.com/office/officeart/2005/8/layout/process2"/>
    <dgm:cxn modelId="{2430D7DB-5EEE-470D-ABA8-BDAA5D6FAFDD}" type="presOf" srcId="{72D4AE98-11F1-47D9-8483-F2426D115F58}" destId="{086A4EF3-4BF7-4161-A464-745017ED5A1C}" srcOrd="0" destOrd="0" presId="urn:microsoft.com/office/officeart/2005/8/layout/process2"/>
    <dgm:cxn modelId="{93102E26-2624-4B81-B988-7535FA45FD95}" type="presOf" srcId="{875ED6D1-5E01-439A-878E-F50F26F2B0DC}" destId="{31EC5A58-7AE0-4E18-92BD-A5C991EC4CF4}" srcOrd="0" destOrd="0" presId="urn:microsoft.com/office/officeart/2005/8/layout/process2"/>
    <dgm:cxn modelId="{C9502AD1-B992-4C96-9496-A27AF9488E7A}" type="presOf" srcId="{D8F53479-3D1A-4429-A295-C3A41E818E67}" destId="{210CC95F-B78B-4460-A4BA-7CC0E4E078F2}" srcOrd="0" destOrd="0" presId="urn:microsoft.com/office/officeart/2005/8/layout/process2"/>
    <dgm:cxn modelId="{04024953-1F51-4B28-AE7D-27FAE57E7C65}" srcId="{875ED6D1-5E01-439A-878E-F50F26F2B0DC}" destId="{84FA095E-E63D-45E4-B8E2-F45864DB3570}" srcOrd="0" destOrd="0" parTransId="{2A2DEC7E-1C1F-44FC-9CEB-75DEBEF85AD9}" sibTransId="{929C8CB6-48C0-43FA-9EFB-F92D921694E7}"/>
    <dgm:cxn modelId="{C2BDA803-12A7-4675-8859-B107B2952F04}" type="presParOf" srcId="{31EC5A58-7AE0-4E18-92BD-A5C991EC4CF4}" destId="{71473914-69A3-4DFC-8B8F-E72857037153}" srcOrd="0" destOrd="0" presId="urn:microsoft.com/office/officeart/2005/8/layout/process2"/>
    <dgm:cxn modelId="{E904E7FB-9C3C-4084-98F7-F0E5D0366926}" type="presParOf" srcId="{31EC5A58-7AE0-4E18-92BD-A5C991EC4CF4}" destId="{4C688FEC-ABE3-4C02-9FBB-692D32A2FBB4}" srcOrd="1" destOrd="0" presId="urn:microsoft.com/office/officeart/2005/8/layout/process2"/>
    <dgm:cxn modelId="{21031E61-4816-4B01-BAF3-2CD0EB72A580}" type="presParOf" srcId="{4C688FEC-ABE3-4C02-9FBB-692D32A2FBB4}" destId="{170C0E3B-0E0B-4051-B32F-ED67C42FD574}" srcOrd="0" destOrd="0" presId="urn:microsoft.com/office/officeart/2005/8/layout/process2"/>
    <dgm:cxn modelId="{A9D7E95E-D48E-4106-9BF8-713DDCC8063B}" type="presParOf" srcId="{31EC5A58-7AE0-4E18-92BD-A5C991EC4CF4}" destId="{4BA2EF10-3707-4CB6-9444-E01A164FE19A}" srcOrd="2" destOrd="0" presId="urn:microsoft.com/office/officeart/2005/8/layout/process2"/>
    <dgm:cxn modelId="{9EF84D41-1F48-49F8-9EF1-62F91264C907}" type="presParOf" srcId="{31EC5A58-7AE0-4E18-92BD-A5C991EC4CF4}" destId="{420EC94B-F65A-4C6A-B768-9D1193C444F1}" srcOrd="3" destOrd="0" presId="urn:microsoft.com/office/officeart/2005/8/layout/process2"/>
    <dgm:cxn modelId="{5A2BC256-FC3F-4E6C-82B7-6F0834D20CC8}" type="presParOf" srcId="{420EC94B-F65A-4C6A-B768-9D1193C444F1}" destId="{3BF5C805-7586-4F9C-A551-FD3B7704A846}" srcOrd="0" destOrd="0" presId="urn:microsoft.com/office/officeart/2005/8/layout/process2"/>
    <dgm:cxn modelId="{EC3FF36F-7A33-4885-B549-D4E64E078AFD}" type="presParOf" srcId="{31EC5A58-7AE0-4E18-92BD-A5C991EC4CF4}" destId="{84AF4C99-8A7E-4F62-82ED-04E03DEDDC34}" srcOrd="4" destOrd="0" presId="urn:microsoft.com/office/officeart/2005/8/layout/process2"/>
    <dgm:cxn modelId="{AF63122F-32D0-4A15-8F2F-3A983B110F5F}" type="presParOf" srcId="{31EC5A58-7AE0-4E18-92BD-A5C991EC4CF4}" destId="{210CC95F-B78B-4460-A4BA-7CC0E4E078F2}" srcOrd="5" destOrd="0" presId="urn:microsoft.com/office/officeart/2005/8/layout/process2"/>
    <dgm:cxn modelId="{78EAEA89-FC9E-4DB9-9617-2DFDA937551A}" type="presParOf" srcId="{210CC95F-B78B-4460-A4BA-7CC0E4E078F2}" destId="{245E3111-4181-47D7-A2C6-4438B90570E6}" srcOrd="0" destOrd="0" presId="urn:microsoft.com/office/officeart/2005/8/layout/process2"/>
    <dgm:cxn modelId="{7DF8847A-DEF6-477B-A092-860D2F5F2611}" type="presParOf" srcId="{31EC5A58-7AE0-4E18-92BD-A5C991EC4CF4}" destId="{086A4EF3-4BF7-4161-A464-745017ED5A1C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C2966B-60D5-4865-BCBB-FC946F1782D9}" type="doc">
      <dgm:prSet loTypeId="urn:microsoft.com/office/officeart/2005/8/layout/chevron2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4F1E6D7B-160D-4215-B7F6-DD3B668C71E6}">
      <dgm:prSet phldrT="[Text]" custT="1"/>
      <dgm:spPr/>
      <dgm:t>
        <a:bodyPr/>
        <a:lstStyle/>
        <a:p>
          <a:r>
            <a:rPr lang="en-SG" sz="2400" dirty="0" smtClean="0">
              <a:latin typeface="Cambria Math" pitchFamily="18" charset="0"/>
              <a:ea typeface="Cambria Math" pitchFamily="18" charset="0"/>
            </a:rPr>
            <a:t>1</a:t>
          </a:r>
          <a:endParaRPr lang="en-SG" sz="2400" dirty="0">
            <a:latin typeface="Cambria Math" pitchFamily="18" charset="0"/>
            <a:ea typeface="Cambria Math" pitchFamily="18" charset="0"/>
          </a:endParaRPr>
        </a:p>
      </dgm:t>
    </dgm:pt>
    <dgm:pt modelId="{FDFB9502-316E-4B73-8B39-EB9E61845D93}" type="parTrans" cxnId="{6888D80B-AEA5-4589-BE07-AB891A3B7BAB}">
      <dgm:prSet/>
      <dgm:spPr/>
      <dgm:t>
        <a:bodyPr/>
        <a:lstStyle/>
        <a:p>
          <a:endParaRPr lang="en-SG"/>
        </a:p>
      </dgm:t>
    </dgm:pt>
    <dgm:pt modelId="{97087247-595F-443A-A430-AA6FBE30D83D}" type="sibTrans" cxnId="{6888D80B-AEA5-4589-BE07-AB891A3B7BAB}">
      <dgm:prSet/>
      <dgm:spPr/>
      <dgm:t>
        <a:bodyPr/>
        <a:lstStyle/>
        <a:p>
          <a:endParaRPr lang="en-SG"/>
        </a:p>
      </dgm:t>
    </dgm:pt>
    <dgm:pt modelId="{EE11E9D7-F397-4DB9-92ED-DA4A85212EDA}">
      <dgm:prSet phldrT="[Text]"/>
      <dgm:spPr/>
      <dgm:t>
        <a:bodyPr/>
        <a:lstStyle/>
        <a:p>
          <a:r>
            <a:rPr lang="en-SG" dirty="0" smtClean="0"/>
            <a:t>Preparation of Food Extracts</a:t>
          </a:r>
          <a:endParaRPr lang="en-SG" dirty="0"/>
        </a:p>
      </dgm:t>
    </dgm:pt>
    <dgm:pt modelId="{82BE7CE6-7831-4B9C-9FEF-37DC9363FC48}" type="parTrans" cxnId="{0202DCE8-721A-4537-84D7-B731D128463E}">
      <dgm:prSet/>
      <dgm:spPr/>
      <dgm:t>
        <a:bodyPr/>
        <a:lstStyle/>
        <a:p>
          <a:endParaRPr lang="en-SG"/>
        </a:p>
      </dgm:t>
    </dgm:pt>
    <dgm:pt modelId="{49ECE34E-C9B1-4AE1-B133-3D9885D701DC}" type="sibTrans" cxnId="{0202DCE8-721A-4537-84D7-B731D128463E}">
      <dgm:prSet/>
      <dgm:spPr/>
      <dgm:t>
        <a:bodyPr/>
        <a:lstStyle/>
        <a:p>
          <a:endParaRPr lang="en-SG"/>
        </a:p>
      </dgm:t>
    </dgm:pt>
    <dgm:pt modelId="{A429B7BC-5B96-4936-91A3-E2426924DF7B}">
      <dgm:prSet phldrT="[Text]"/>
      <dgm:spPr/>
      <dgm:t>
        <a:bodyPr/>
        <a:lstStyle/>
        <a:p>
          <a:r>
            <a:rPr lang="en-SG" dirty="0" smtClean="0"/>
            <a:t>Zone of Inhibition</a:t>
          </a:r>
          <a:endParaRPr lang="en-SG" dirty="0"/>
        </a:p>
      </dgm:t>
    </dgm:pt>
    <dgm:pt modelId="{09766C7B-1F61-4634-A3E3-2DE670717429}" type="parTrans" cxnId="{62944B36-C4AB-4A4C-8EA1-89A7872A885E}">
      <dgm:prSet/>
      <dgm:spPr/>
      <dgm:t>
        <a:bodyPr/>
        <a:lstStyle/>
        <a:p>
          <a:endParaRPr lang="en-SG"/>
        </a:p>
      </dgm:t>
    </dgm:pt>
    <dgm:pt modelId="{ABC71A68-A470-4F38-9F6C-32D44C218C6D}" type="sibTrans" cxnId="{62944B36-C4AB-4A4C-8EA1-89A7872A885E}">
      <dgm:prSet/>
      <dgm:spPr/>
      <dgm:t>
        <a:bodyPr/>
        <a:lstStyle/>
        <a:p>
          <a:endParaRPr lang="en-SG"/>
        </a:p>
      </dgm:t>
    </dgm:pt>
    <dgm:pt modelId="{EB55003F-A1F9-48BA-92BB-B61145721C9D}">
      <dgm:prSet phldrT="[Text]"/>
      <dgm:spPr/>
      <dgm:t>
        <a:bodyPr/>
        <a:lstStyle/>
        <a:p>
          <a:r>
            <a:rPr lang="en-SG" dirty="0" smtClean="0">
              <a:latin typeface="Cambria Math" pitchFamily="18" charset="0"/>
              <a:ea typeface="Cambria Math" pitchFamily="18" charset="0"/>
            </a:rPr>
            <a:t>3</a:t>
          </a:r>
          <a:endParaRPr lang="en-SG" dirty="0"/>
        </a:p>
      </dgm:t>
    </dgm:pt>
    <dgm:pt modelId="{6ED2EB89-E8AE-4F62-90DA-2A76CE355FD4}" type="parTrans" cxnId="{C2B53A30-AE30-4A3D-8D76-35812825E96D}">
      <dgm:prSet/>
      <dgm:spPr/>
      <dgm:t>
        <a:bodyPr/>
        <a:lstStyle/>
        <a:p>
          <a:endParaRPr lang="en-SG"/>
        </a:p>
      </dgm:t>
    </dgm:pt>
    <dgm:pt modelId="{CFD8F2B6-619E-48BD-840C-037C037DAF65}" type="sibTrans" cxnId="{C2B53A30-AE30-4A3D-8D76-35812825E96D}">
      <dgm:prSet/>
      <dgm:spPr/>
      <dgm:t>
        <a:bodyPr/>
        <a:lstStyle/>
        <a:p>
          <a:endParaRPr lang="en-SG"/>
        </a:p>
      </dgm:t>
    </dgm:pt>
    <dgm:pt modelId="{47B4B772-140F-45F9-92F7-15F5F6A226FA}">
      <dgm:prSet phldrT="[Text]"/>
      <dgm:spPr/>
      <dgm:t>
        <a:bodyPr/>
        <a:lstStyle/>
        <a:p>
          <a:r>
            <a:rPr lang="en-SG" dirty="0" smtClean="0"/>
            <a:t>Colony Count</a:t>
          </a:r>
          <a:endParaRPr lang="en-SG" dirty="0"/>
        </a:p>
      </dgm:t>
    </dgm:pt>
    <dgm:pt modelId="{2AC5EB94-9299-4037-9D29-CBE44A5F7EA1}" type="parTrans" cxnId="{6869E580-9D45-4974-AB2E-B19743FFF835}">
      <dgm:prSet/>
      <dgm:spPr/>
      <dgm:t>
        <a:bodyPr/>
        <a:lstStyle/>
        <a:p>
          <a:endParaRPr lang="en-SG"/>
        </a:p>
      </dgm:t>
    </dgm:pt>
    <dgm:pt modelId="{6C0D04BC-E7C1-4BE0-8180-5C67996F46BA}" type="sibTrans" cxnId="{6869E580-9D45-4974-AB2E-B19743FFF835}">
      <dgm:prSet/>
      <dgm:spPr/>
      <dgm:t>
        <a:bodyPr/>
        <a:lstStyle/>
        <a:p>
          <a:endParaRPr lang="en-SG"/>
        </a:p>
      </dgm:t>
    </dgm:pt>
    <dgm:pt modelId="{E2D4F785-0F30-4FFC-9306-D5C19E091F3F}">
      <dgm:prSet phldrT="[Text]" custT="1"/>
      <dgm:spPr/>
      <dgm:t>
        <a:bodyPr/>
        <a:lstStyle/>
        <a:p>
          <a:r>
            <a:rPr lang="en-SG" sz="2000" dirty="0" smtClean="0">
              <a:latin typeface="Cambria Math" pitchFamily="18" charset="0"/>
              <a:ea typeface="Cambria Math" pitchFamily="18" charset="0"/>
            </a:rPr>
            <a:t>2</a:t>
          </a:r>
          <a:endParaRPr lang="en-SG" sz="2000" dirty="0"/>
        </a:p>
      </dgm:t>
    </dgm:pt>
    <dgm:pt modelId="{4E47301C-510D-43FD-A534-F64BBDE1BC95}" type="sibTrans" cxnId="{E6E74738-FD0F-4544-9C6E-BC193E38C313}">
      <dgm:prSet/>
      <dgm:spPr/>
      <dgm:t>
        <a:bodyPr/>
        <a:lstStyle/>
        <a:p>
          <a:endParaRPr lang="en-SG"/>
        </a:p>
      </dgm:t>
    </dgm:pt>
    <dgm:pt modelId="{9BBE558C-AE61-491F-939A-726618FB8154}" type="parTrans" cxnId="{E6E74738-FD0F-4544-9C6E-BC193E38C313}">
      <dgm:prSet/>
      <dgm:spPr/>
      <dgm:t>
        <a:bodyPr/>
        <a:lstStyle/>
        <a:p>
          <a:endParaRPr lang="en-SG"/>
        </a:p>
      </dgm:t>
    </dgm:pt>
    <dgm:pt modelId="{077340DC-C016-4BAC-B980-BB077182E5D6}">
      <dgm:prSet phldrT="[Text]"/>
      <dgm:spPr/>
      <dgm:t>
        <a:bodyPr/>
        <a:lstStyle/>
        <a:p>
          <a:r>
            <a:rPr lang="en-SG" smtClean="0"/>
            <a:t>Food Extract on Water Samples </a:t>
          </a:r>
          <a:r>
            <a:rPr lang="en-SG" dirty="0" smtClean="0"/>
            <a:t>as </a:t>
          </a:r>
          <a:r>
            <a:rPr lang="en-SG" smtClean="0"/>
            <a:t>a Prove of Concept</a:t>
          </a:r>
          <a:endParaRPr lang="en-SG" dirty="0"/>
        </a:p>
      </dgm:t>
    </dgm:pt>
    <dgm:pt modelId="{195788C5-6DAE-410B-A6BC-6A338D6BCBEE}" type="parTrans" cxnId="{CF7A9DE8-1A87-4AE0-AE7C-72CC6DBFF157}">
      <dgm:prSet/>
      <dgm:spPr/>
      <dgm:t>
        <a:bodyPr/>
        <a:lstStyle/>
        <a:p>
          <a:endParaRPr lang="en-SG"/>
        </a:p>
      </dgm:t>
    </dgm:pt>
    <dgm:pt modelId="{08F66CB1-F472-4C27-8386-B5FA71466A19}" type="sibTrans" cxnId="{CF7A9DE8-1A87-4AE0-AE7C-72CC6DBFF157}">
      <dgm:prSet/>
      <dgm:spPr/>
      <dgm:t>
        <a:bodyPr/>
        <a:lstStyle/>
        <a:p>
          <a:endParaRPr lang="en-SG"/>
        </a:p>
      </dgm:t>
    </dgm:pt>
    <dgm:pt modelId="{AE4B5E30-F10F-4772-86AC-FD0F447F774C}">
      <dgm:prSet phldrT="[Text]"/>
      <dgm:spPr/>
      <dgm:t>
        <a:bodyPr/>
        <a:lstStyle/>
        <a:p>
          <a:r>
            <a:rPr lang="en-SG" dirty="0" smtClean="0">
              <a:latin typeface="Cambria Math" pitchFamily="18" charset="0"/>
              <a:ea typeface="Cambria Math" pitchFamily="18" charset="0"/>
            </a:rPr>
            <a:t>4</a:t>
          </a:r>
          <a:endParaRPr lang="en-SG" dirty="0"/>
        </a:p>
      </dgm:t>
    </dgm:pt>
    <dgm:pt modelId="{8E5DF1E1-B5F2-43B6-A340-14D9E6F8B48A}" type="parTrans" cxnId="{6895B1AF-CE47-45F3-AF75-26F7BC6928B3}">
      <dgm:prSet/>
      <dgm:spPr/>
      <dgm:t>
        <a:bodyPr/>
        <a:lstStyle/>
        <a:p>
          <a:endParaRPr lang="en-SG"/>
        </a:p>
      </dgm:t>
    </dgm:pt>
    <dgm:pt modelId="{C73EE8FE-7F4B-4884-B135-6C2EAA5E42C2}" type="sibTrans" cxnId="{6895B1AF-CE47-45F3-AF75-26F7BC6928B3}">
      <dgm:prSet/>
      <dgm:spPr/>
      <dgm:t>
        <a:bodyPr/>
        <a:lstStyle/>
        <a:p>
          <a:endParaRPr lang="en-SG"/>
        </a:p>
      </dgm:t>
    </dgm:pt>
    <dgm:pt modelId="{5860377A-D906-4630-85BB-EC4884B94F94}" type="pres">
      <dgm:prSet presAssocID="{78C2966B-60D5-4865-BCBB-FC946F1782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18E46E5D-4BEB-4B89-859D-8B7432AB4AAF}" type="pres">
      <dgm:prSet presAssocID="{4F1E6D7B-160D-4215-B7F6-DD3B668C71E6}" presName="composite" presStyleCnt="0"/>
      <dgm:spPr/>
    </dgm:pt>
    <dgm:pt modelId="{49B6F58A-D777-45F5-92B2-C5B07F18E012}" type="pres">
      <dgm:prSet presAssocID="{4F1E6D7B-160D-4215-B7F6-DD3B668C71E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F2E6070-75DF-4654-BA56-F45D49C785C6}" type="pres">
      <dgm:prSet presAssocID="{4F1E6D7B-160D-4215-B7F6-DD3B668C71E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610136D-E80A-4362-B1A3-E79E34685C1D}" type="pres">
      <dgm:prSet presAssocID="{97087247-595F-443A-A430-AA6FBE30D83D}" presName="sp" presStyleCnt="0"/>
      <dgm:spPr/>
    </dgm:pt>
    <dgm:pt modelId="{27AC5249-326E-45B2-B4E9-C123E7F0C179}" type="pres">
      <dgm:prSet presAssocID="{E2D4F785-0F30-4FFC-9306-D5C19E091F3F}" presName="composite" presStyleCnt="0"/>
      <dgm:spPr/>
    </dgm:pt>
    <dgm:pt modelId="{4ED182BC-78D5-407C-AADD-E61BFFBD2A4A}" type="pres">
      <dgm:prSet presAssocID="{E2D4F785-0F30-4FFC-9306-D5C19E091F3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301AC22-E296-4F01-A332-BE7C6361E4CC}" type="pres">
      <dgm:prSet presAssocID="{E2D4F785-0F30-4FFC-9306-D5C19E091F3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DE0F1A2-5AE1-40F4-97E1-DBFD7CBA995E}" type="pres">
      <dgm:prSet presAssocID="{4E47301C-510D-43FD-A534-F64BBDE1BC95}" presName="sp" presStyleCnt="0"/>
      <dgm:spPr/>
    </dgm:pt>
    <dgm:pt modelId="{27CDC9F1-55A4-4DF8-9058-D795D3D999BD}" type="pres">
      <dgm:prSet presAssocID="{EB55003F-A1F9-48BA-92BB-B61145721C9D}" presName="composite" presStyleCnt="0"/>
      <dgm:spPr/>
    </dgm:pt>
    <dgm:pt modelId="{0EFF2EF9-ADD2-41CE-8853-2631D1449A48}" type="pres">
      <dgm:prSet presAssocID="{EB55003F-A1F9-48BA-92BB-B61145721C9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9AD9CD9-0FBE-4903-8DA0-894F6A2D8ADD}" type="pres">
      <dgm:prSet presAssocID="{EB55003F-A1F9-48BA-92BB-B61145721C9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9964532-1679-4C50-A0DB-68971DCA44F9}" type="pres">
      <dgm:prSet presAssocID="{CFD8F2B6-619E-48BD-840C-037C037DAF65}" presName="sp" presStyleCnt="0"/>
      <dgm:spPr/>
    </dgm:pt>
    <dgm:pt modelId="{9CAB449D-EC8C-4D2E-A363-66B1D8DBEEE0}" type="pres">
      <dgm:prSet presAssocID="{AE4B5E30-F10F-4772-86AC-FD0F447F774C}" presName="composite" presStyleCnt="0"/>
      <dgm:spPr/>
    </dgm:pt>
    <dgm:pt modelId="{98BB0D9C-7CF4-4606-8E88-23423470E878}" type="pres">
      <dgm:prSet presAssocID="{AE4B5E30-F10F-4772-86AC-FD0F447F774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7A0633E-6320-4B22-B5E8-24404403A3E7}" type="pres">
      <dgm:prSet presAssocID="{AE4B5E30-F10F-4772-86AC-FD0F447F774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9595914-AD5B-4690-82F1-20323FBAF250}" type="presOf" srcId="{E2D4F785-0F30-4FFC-9306-D5C19E091F3F}" destId="{4ED182BC-78D5-407C-AADD-E61BFFBD2A4A}" srcOrd="0" destOrd="0" presId="urn:microsoft.com/office/officeart/2005/8/layout/chevron2"/>
    <dgm:cxn modelId="{C2B53A30-AE30-4A3D-8D76-35812825E96D}" srcId="{78C2966B-60D5-4865-BCBB-FC946F1782D9}" destId="{EB55003F-A1F9-48BA-92BB-B61145721C9D}" srcOrd="2" destOrd="0" parTransId="{6ED2EB89-E8AE-4F62-90DA-2A76CE355FD4}" sibTransId="{CFD8F2B6-619E-48BD-840C-037C037DAF65}"/>
    <dgm:cxn modelId="{8BA306DD-1F43-4A36-A1D4-F23409C11D5E}" type="presOf" srcId="{EB55003F-A1F9-48BA-92BB-B61145721C9D}" destId="{0EFF2EF9-ADD2-41CE-8853-2631D1449A48}" srcOrd="0" destOrd="0" presId="urn:microsoft.com/office/officeart/2005/8/layout/chevron2"/>
    <dgm:cxn modelId="{EEC7055F-ECFD-440A-8C63-EB09E33B3F72}" type="presOf" srcId="{AE4B5E30-F10F-4772-86AC-FD0F447F774C}" destId="{98BB0D9C-7CF4-4606-8E88-23423470E878}" srcOrd="0" destOrd="0" presId="urn:microsoft.com/office/officeart/2005/8/layout/chevron2"/>
    <dgm:cxn modelId="{62944B36-C4AB-4A4C-8EA1-89A7872A885E}" srcId="{E2D4F785-0F30-4FFC-9306-D5C19E091F3F}" destId="{A429B7BC-5B96-4936-91A3-E2426924DF7B}" srcOrd="0" destOrd="0" parTransId="{09766C7B-1F61-4634-A3E3-2DE670717429}" sibTransId="{ABC71A68-A470-4F38-9F6C-32D44C218C6D}"/>
    <dgm:cxn modelId="{45AAAD3D-914A-4CEB-A2CA-3E93E49DA35D}" type="presOf" srcId="{A429B7BC-5B96-4936-91A3-E2426924DF7B}" destId="{D301AC22-E296-4F01-A332-BE7C6361E4CC}" srcOrd="0" destOrd="0" presId="urn:microsoft.com/office/officeart/2005/8/layout/chevron2"/>
    <dgm:cxn modelId="{6895B1AF-CE47-45F3-AF75-26F7BC6928B3}" srcId="{78C2966B-60D5-4865-BCBB-FC946F1782D9}" destId="{AE4B5E30-F10F-4772-86AC-FD0F447F774C}" srcOrd="3" destOrd="0" parTransId="{8E5DF1E1-B5F2-43B6-A340-14D9E6F8B48A}" sibTransId="{C73EE8FE-7F4B-4884-B135-6C2EAA5E42C2}"/>
    <dgm:cxn modelId="{6888D80B-AEA5-4589-BE07-AB891A3B7BAB}" srcId="{78C2966B-60D5-4865-BCBB-FC946F1782D9}" destId="{4F1E6D7B-160D-4215-B7F6-DD3B668C71E6}" srcOrd="0" destOrd="0" parTransId="{FDFB9502-316E-4B73-8B39-EB9E61845D93}" sibTransId="{97087247-595F-443A-A430-AA6FBE30D83D}"/>
    <dgm:cxn modelId="{7F088A27-B0EF-4E24-8921-B6C3EF20D604}" type="presOf" srcId="{077340DC-C016-4BAC-B980-BB077182E5D6}" destId="{D7A0633E-6320-4B22-B5E8-24404403A3E7}" srcOrd="0" destOrd="0" presId="urn:microsoft.com/office/officeart/2005/8/layout/chevron2"/>
    <dgm:cxn modelId="{5993AF46-E59B-4A84-9034-F315C26FFB60}" type="presOf" srcId="{EE11E9D7-F397-4DB9-92ED-DA4A85212EDA}" destId="{EF2E6070-75DF-4654-BA56-F45D49C785C6}" srcOrd="0" destOrd="0" presId="urn:microsoft.com/office/officeart/2005/8/layout/chevron2"/>
    <dgm:cxn modelId="{697E7A04-EC98-49E2-8827-0F65C7C54D69}" type="presOf" srcId="{4F1E6D7B-160D-4215-B7F6-DD3B668C71E6}" destId="{49B6F58A-D777-45F5-92B2-C5B07F18E012}" srcOrd="0" destOrd="0" presId="urn:microsoft.com/office/officeart/2005/8/layout/chevron2"/>
    <dgm:cxn modelId="{E6E74738-FD0F-4544-9C6E-BC193E38C313}" srcId="{78C2966B-60D5-4865-BCBB-FC946F1782D9}" destId="{E2D4F785-0F30-4FFC-9306-D5C19E091F3F}" srcOrd="1" destOrd="0" parTransId="{9BBE558C-AE61-491F-939A-726618FB8154}" sibTransId="{4E47301C-510D-43FD-A534-F64BBDE1BC95}"/>
    <dgm:cxn modelId="{6869E580-9D45-4974-AB2E-B19743FFF835}" srcId="{EB55003F-A1F9-48BA-92BB-B61145721C9D}" destId="{47B4B772-140F-45F9-92F7-15F5F6A226FA}" srcOrd="0" destOrd="0" parTransId="{2AC5EB94-9299-4037-9D29-CBE44A5F7EA1}" sibTransId="{6C0D04BC-E7C1-4BE0-8180-5C67996F46BA}"/>
    <dgm:cxn modelId="{92FDA60C-F4C2-4CA8-AB14-87F11E87A628}" type="presOf" srcId="{78C2966B-60D5-4865-BCBB-FC946F1782D9}" destId="{5860377A-D906-4630-85BB-EC4884B94F94}" srcOrd="0" destOrd="0" presId="urn:microsoft.com/office/officeart/2005/8/layout/chevron2"/>
    <dgm:cxn modelId="{136B991B-FB6C-4110-A4D7-A0513E0C8A30}" type="presOf" srcId="{47B4B772-140F-45F9-92F7-15F5F6A226FA}" destId="{19AD9CD9-0FBE-4903-8DA0-894F6A2D8ADD}" srcOrd="0" destOrd="0" presId="urn:microsoft.com/office/officeart/2005/8/layout/chevron2"/>
    <dgm:cxn modelId="{CF7A9DE8-1A87-4AE0-AE7C-72CC6DBFF157}" srcId="{AE4B5E30-F10F-4772-86AC-FD0F447F774C}" destId="{077340DC-C016-4BAC-B980-BB077182E5D6}" srcOrd="0" destOrd="0" parTransId="{195788C5-6DAE-410B-A6BC-6A338D6BCBEE}" sibTransId="{08F66CB1-F472-4C27-8386-B5FA71466A19}"/>
    <dgm:cxn modelId="{0202DCE8-721A-4537-84D7-B731D128463E}" srcId="{4F1E6D7B-160D-4215-B7F6-DD3B668C71E6}" destId="{EE11E9D7-F397-4DB9-92ED-DA4A85212EDA}" srcOrd="0" destOrd="0" parTransId="{82BE7CE6-7831-4B9C-9FEF-37DC9363FC48}" sibTransId="{49ECE34E-C9B1-4AE1-B133-3D9885D701DC}"/>
    <dgm:cxn modelId="{3C9F2D0F-EA09-44DF-AA30-1CE8AE427F79}" type="presParOf" srcId="{5860377A-D906-4630-85BB-EC4884B94F94}" destId="{18E46E5D-4BEB-4B89-859D-8B7432AB4AAF}" srcOrd="0" destOrd="0" presId="urn:microsoft.com/office/officeart/2005/8/layout/chevron2"/>
    <dgm:cxn modelId="{123AD7F9-0419-4DBA-8091-50A8D65577CD}" type="presParOf" srcId="{18E46E5D-4BEB-4B89-859D-8B7432AB4AAF}" destId="{49B6F58A-D777-45F5-92B2-C5B07F18E012}" srcOrd="0" destOrd="0" presId="urn:microsoft.com/office/officeart/2005/8/layout/chevron2"/>
    <dgm:cxn modelId="{9491A502-6DC4-410F-998C-DAC294DE3293}" type="presParOf" srcId="{18E46E5D-4BEB-4B89-859D-8B7432AB4AAF}" destId="{EF2E6070-75DF-4654-BA56-F45D49C785C6}" srcOrd="1" destOrd="0" presId="urn:microsoft.com/office/officeart/2005/8/layout/chevron2"/>
    <dgm:cxn modelId="{601EA705-FD3A-4D8C-8185-50C07A215C45}" type="presParOf" srcId="{5860377A-D906-4630-85BB-EC4884B94F94}" destId="{C610136D-E80A-4362-B1A3-E79E34685C1D}" srcOrd="1" destOrd="0" presId="urn:microsoft.com/office/officeart/2005/8/layout/chevron2"/>
    <dgm:cxn modelId="{627EBD2E-F9CB-4627-9956-5EB62EA88B6D}" type="presParOf" srcId="{5860377A-D906-4630-85BB-EC4884B94F94}" destId="{27AC5249-326E-45B2-B4E9-C123E7F0C179}" srcOrd="2" destOrd="0" presId="urn:microsoft.com/office/officeart/2005/8/layout/chevron2"/>
    <dgm:cxn modelId="{F7DFEC49-6BAD-485B-A6C2-4D4F57652688}" type="presParOf" srcId="{27AC5249-326E-45B2-B4E9-C123E7F0C179}" destId="{4ED182BC-78D5-407C-AADD-E61BFFBD2A4A}" srcOrd="0" destOrd="0" presId="urn:microsoft.com/office/officeart/2005/8/layout/chevron2"/>
    <dgm:cxn modelId="{2EB027A9-8BA6-4C4B-B372-0BB0E68ABD35}" type="presParOf" srcId="{27AC5249-326E-45B2-B4E9-C123E7F0C179}" destId="{D301AC22-E296-4F01-A332-BE7C6361E4CC}" srcOrd="1" destOrd="0" presId="urn:microsoft.com/office/officeart/2005/8/layout/chevron2"/>
    <dgm:cxn modelId="{E8FEBB87-140E-4A51-8E31-E4DBAF0A5E28}" type="presParOf" srcId="{5860377A-D906-4630-85BB-EC4884B94F94}" destId="{5DE0F1A2-5AE1-40F4-97E1-DBFD7CBA995E}" srcOrd="3" destOrd="0" presId="urn:microsoft.com/office/officeart/2005/8/layout/chevron2"/>
    <dgm:cxn modelId="{17792CF5-77FB-4A63-8E35-AB1AF7323BCB}" type="presParOf" srcId="{5860377A-D906-4630-85BB-EC4884B94F94}" destId="{27CDC9F1-55A4-4DF8-9058-D795D3D999BD}" srcOrd="4" destOrd="0" presId="urn:microsoft.com/office/officeart/2005/8/layout/chevron2"/>
    <dgm:cxn modelId="{020342F1-9946-4F70-BBA8-91BF0CE3EE17}" type="presParOf" srcId="{27CDC9F1-55A4-4DF8-9058-D795D3D999BD}" destId="{0EFF2EF9-ADD2-41CE-8853-2631D1449A48}" srcOrd="0" destOrd="0" presId="urn:microsoft.com/office/officeart/2005/8/layout/chevron2"/>
    <dgm:cxn modelId="{A48B26FA-6F7A-4097-843E-A1A85357A694}" type="presParOf" srcId="{27CDC9F1-55A4-4DF8-9058-D795D3D999BD}" destId="{19AD9CD9-0FBE-4903-8DA0-894F6A2D8ADD}" srcOrd="1" destOrd="0" presId="urn:microsoft.com/office/officeart/2005/8/layout/chevron2"/>
    <dgm:cxn modelId="{42143FF2-F8A5-49D0-AD74-D2242B8629BB}" type="presParOf" srcId="{5860377A-D906-4630-85BB-EC4884B94F94}" destId="{29964532-1679-4C50-A0DB-68971DCA44F9}" srcOrd="5" destOrd="0" presId="urn:microsoft.com/office/officeart/2005/8/layout/chevron2"/>
    <dgm:cxn modelId="{2B67324C-3E95-4285-99C9-41E0BF17BA5A}" type="presParOf" srcId="{5860377A-D906-4630-85BB-EC4884B94F94}" destId="{9CAB449D-EC8C-4D2E-A363-66B1D8DBEEE0}" srcOrd="6" destOrd="0" presId="urn:microsoft.com/office/officeart/2005/8/layout/chevron2"/>
    <dgm:cxn modelId="{2D806C90-F6E8-4995-97CF-2FF98172DAC5}" type="presParOf" srcId="{9CAB449D-EC8C-4D2E-A363-66B1D8DBEEE0}" destId="{98BB0D9C-7CF4-4606-8E88-23423470E878}" srcOrd="0" destOrd="0" presId="urn:microsoft.com/office/officeart/2005/8/layout/chevron2"/>
    <dgm:cxn modelId="{6993C3D5-FCF7-4D60-8CBA-AB715631B28C}" type="presParOf" srcId="{9CAB449D-EC8C-4D2E-A363-66B1D8DBEEE0}" destId="{D7A0633E-6320-4B22-B5E8-24404403A3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A3830-3655-4013-8A37-63B4844587CF}">
      <dsp:nvSpPr>
        <dsp:cNvPr id="0" name=""/>
        <dsp:cNvSpPr/>
      </dsp:nvSpPr>
      <dsp:spPr>
        <a:xfrm>
          <a:off x="28885" y="5460"/>
          <a:ext cx="9086228" cy="1015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food is cut into pieces.  For garlic and onion, the skin is peeled off. The limes are cut into half. </a:t>
          </a:r>
          <a:endParaRPr lang="en-SG" sz="2000" kern="1200" dirty="0"/>
        </a:p>
      </dsp:txBody>
      <dsp:txXfrm>
        <a:off x="58617" y="35192"/>
        <a:ext cx="9026764" cy="955665"/>
      </dsp:txXfrm>
    </dsp:sp>
    <dsp:sp modelId="{B3876C21-C2E8-462E-8C1D-425E55DCD9E9}">
      <dsp:nvSpPr>
        <dsp:cNvPr id="0" name=""/>
        <dsp:cNvSpPr/>
      </dsp:nvSpPr>
      <dsp:spPr>
        <a:xfrm rot="5400000">
          <a:off x="4383220" y="1043891"/>
          <a:ext cx="377559" cy="4568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900" kern="1200"/>
        </a:p>
      </dsp:txBody>
      <dsp:txXfrm rot="-5400000">
        <a:off x="4434958" y="1083515"/>
        <a:ext cx="274084" cy="264291"/>
      </dsp:txXfrm>
    </dsp:sp>
    <dsp:sp modelId="{87A6369B-B64E-4B19-B8A1-BA40DAB2CB34}">
      <dsp:nvSpPr>
        <dsp:cNvPr id="0" name=""/>
        <dsp:cNvSpPr/>
      </dsp:nvSpPr>
      <dsp:spPr>
        <a:xfrm>
          <a:off x="0" y="1524002"/>
          <a:ext cx="9144000" cy="1015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Garlic, Onion, and Coffee Beans are blended separately. </a:t>
          </a:r>
          <a:r>
            <a:rPr lang="en-US" sz="2000" kern="1200" dirty="0" smtClean="0"/>
            <a:t>The lime is squeezed to extract the juice.</a:t>
          </a:r>
          <a:r>
            <a:rPr lang="en-US" altLang="zh-CN" sz="2000" kern="1200" dirty="0" smtClean="0"/>
            <a:t> They are then made into 50% extracts.</a:t>
          </a:r>
          <a:endParaRPr lang="en-SG" sz="2000" kern="1200" dirty="0"/>
        </a:p>
      </dsp:txBody>
      <dsp:txXfrm>
        <a:off x="29732" y="1553734"/>
        <a:ext cx="9084536" cy="955665"/>
      </dsp:txXfrm>
    </dsp:sp>
    <dsp:sp modelId="{0A052930-734F-4FD9-A699-C4CA57ED24B1}">
      <dsp:nvSpPr>
        <dsp:cNvPr id="0" name=""/>
        <dsp:cNvSpPr/>
      </dsp:nvSpPr>
      <dsp:spPr>
        <a:xfrm rot="5400000">
          <a:off x="4380106" y="2566585"/>
          <a:ext cx="383787" cy="4568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000" kern="1200"/>
        </a:p>
      </dsp:txBody>
      <dsp:txXfrm rot="-5400000">
        <a:off x="4434958" y="2603095"/>
        <a:ext cx="274084" cy="268651"/>
      </dsp:txXfrm>
    </dsp:sp>
    <dsp:sp modelId="{2E7136BA-BE30-46E8-AA06-36E25756FA02}">
      <dsp:nvSpPr>
        <dsp:cNvPr id="0" name=""/>
        <dsp:cNvSpPr/>
      </dsp:nvSpPr>
      <dsp:spPr>
        <a:xfrm>
          <a:off x="0" y="3050847"/>
          <a:ext cx="9144000" cy="1015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blended coffee with water is centrifuged.  All the extracts are then filtered to extract any solid residue left in them. </a:t>
          </a:r>
          <a:endParaRPr lang="en-SG" sz="2000" kern="1200" dirty="0"/>
        </a:p>
      </dsp:txBody>
      <dsp:txXfrm>
        <a:off x="29732" y="3080579"/>
        <a:ext cx="9084536" cy="955665"/>
      </dsp:txXfrm>
    </dsp:sp>
    <dsp:sp modelId="{7BCCEF06-AE5F-487E-B897-3D58D521CD14}">
      <dsp:nvSpPr>
        <dsp:cNvPr id="0" name=""/>
        <dsp:cNvSpPr/>
      </dsp:nvSpPr>
      <dsp:spPr>
        <a:xfrm rot="5400000">
          <a:off x="4381663" y="4091355"/>
          <a:ext cx="380673" cy="4568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000" kern="1200"/>
        </a:p>
      </dsp:txBody>
      <dsp:txXfrm rot="-5400000">
        <a:off x="4434958" y="4129422"/>
        <a:ext cx="274084" cy="266471"/>
      </dsp:txXfrm>
    </dsp:sp>
    <dsp:sp modelId="{BB82B621-E7A3-401F-ABA2-3497025601EF}">
      <dsp:nvSpPr>
        <dsp:cNvPr id="0" name=""/>
        <dsp:cNvSpPr/>
      </dsp:nvSpPr>
      <dsp:spPr>
        <a:xfrm>
          <a:off x="0" y="4573541"/>
          <a:ext cx="9144000" cy="1015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liquefied food extracts are then frozen </a:t>
          </a:r>
          <a:endParaRPr lang="en-SG" sz="2000" kern="1200" dirty="0"/>
        </a:p>
      </dsp:txBody>
      <dsp:txXfrm>
        <a:off x="29732" y="4603273"/>
        <a:ext cx="9084536" cy="955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73914-69A3-4DFC-8B8F-E72857037153}">
      <dsp:nvSpPr>
        <dsp:cNvPr id="0" name=""/>
        <dsp:cNvSpPr/>
      </dsp:nvSpPr>
      <dsp:spPr>
        <a:xfrm>
          <a:off x="0" y="3719"/>
          <a:ext cx="9144000" cy="869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Micro-organisms used:  </a:t>
          </a:r>
          <a:r>
            <a:rPr lang="en-US" sz="2000" i="1" kern="1200" dirty="0" err="1" smtClean="0"/>
            <a:t>E.coli</a:t>
          </a:r>
          <a:r>
            <a:rPr lang="en-US" sz="2000" i="1" kern="1200" dirty="0" smtClean="0"/>
            <a:t>,</a:t>
          </a:r>
          <a:r>
            <a:rPr lang="en-US" sz="2000" kern="1200" dirty="0" smtClean="0"/>
            <a:t> </a:t>
          </a:r>
          <a:r>
            <a:rPr lang="en-US" sz="2000" i="1" kern="1200" dirty="0" smtClean="0"/>
            <a:t>M. </a:t>
          </a:r>
          <a:r>
            <a:rPr lang="en-US" sz="2000" i="1" kern="1200" dirty="0" err="1" smtClean="0"/>
            <a:t>luetus</a:t>
          </a:r>
          <a:r>
            <a:rPr lang="en-US" sz="2000" kern="1200" dirty="0" smtClean="0"/>
            <a:t> and </a:t>
          </a:r>
          <a:r>
            <a:rPr lang="en-US" sz="2000" i="1" kern="1200" dirty="0" smtClean="0"/>
            <a:t>Yeast</a:t>
          </a:r>
          <a:endParaRPr lang="en-SG" sz="2000" kern="1200" dirty="0"/>
        </a:p>
      </dsp:txBody>
      <dsp:txXfrm>
        <a:off x="25475" y="29194"/>
        <a:ext cx="9093050" cy="818844"/>
      </dsp:txXfrm>
    </dsp:sp>
    <dsp:sp modelId="{4C688FEC-ABE3-4C02-9FBB-692D32A2FBB4}">
      <dsp:nvSpPr>
        <dsp:cNvPr id="0" name=""/>
        <dsp:cNvSpPr/>
      </dsp:nvSpPr>
      <dsp:spPr>
        <a:xfrm rot="5400000">
          <a:off x="4398226" y="909508"/>
          <a:ext cx="347546" cy="39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800" kern="1200"/>
        </a:p>
      </dsp:txBody>
      <dsp:txXfrm rot="-5400000">
        <a:off x="4454576" y="931439"/>
        <a:ext cx="234845" cy="243282"/>
      </dsp:txXfrm>
    </dsp:sp>
    <dsp:sp modelId="{4BA2EF10-3707-4CB6-9444-E01A164FE19A}">
      <dsp:nvSpPr>
        <dsp:cNvPr id="0" name=""/>
        <dsp:cNvSpPr/>
      </dsp:nvSpPr>
      <dsp:spPr>
        <a:xfrm>
          <a:off x="0" y="1336910"/>
          <a:ext cx="9144000" cy="869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bacteria are placed in the centrifuge tube with Nutrient Broth,  and placed in the orbital shaker for overnight culture</a:t>
          </a:r>
          <a:endParaRPr lang="en-SG" sz="2000" kern="1200" dirty="0"/>
        </a:p>
      </dsp:txBody>
      <dsp:txXfrm>
        <a:off x="25475" y="1362385"/>
        <a:ext cx="9093050" cy="818844"/>
      </dsp:txXfrm>
    </dsp:sp>
    <dsp:sp modelId="{420EC94B-F65A-4C6A-B768-9D1193C444F1}">
      <dsp:nvSpPr>
        <dsp:cNvPr id="0" name=""/>
        <dsp:cNvSpPr/>
      </dsp:nvSpPr>
      <dsp:spPr>
        <a:xfrm rot="5400000">
          <a:off x="4419600" y="2214199"/>
          <a:ext cx="304798" cy="39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600" kern="1200"/>
        </a:p>
      </dsp:txBody>
      <dsp:txXfrm rot="-5400000">
        <a:off x="4454577" y="2257504"/>
        <a:ext cx="234845" cy="213359"/>
      </dsp:txXfrm>
    </dsp:sp>
    <dsp:sp modelId="{84AF4C99-8A7E-4F62-82ED-04E03DEDDC34}">
      <dsp:nvSpPr>
        <dsp:cNvPr id="0" name=""/>
        <dsp:cNvSpPr/>
      </dsp:nvSpPr>
      <dsp:spPr>
        <a:xfrm>
          <a:off x="0" y="2613102"/>
          <a:ext cx="9144000" cy="869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bacteria is then swabbed on the agar plates,  and food samples are introduced on small paper discs.  The bacteria is then left in the incubator to grow overnight</a:t>
          </a:r>
          <a:endParaRPr lang="en-SG" sz="2000" kern="1200" dirty="0"/>
        </a:p>
      </dsp:txBody>
      <dsp:txXfrm>
        <a:off x="25475" y="2638577"/>
        <a:ext cx="9093050" cy="818844"/>
      </dsp:txXfrm>
    </dsp:sp>
    <dsp:sp modelId="{210CC95F-B78B-4460-A4BA-7CC0E4E078F2}">
      <dsp:nvSpPr>
        <dsp:cNvPr id="0" name=""/>
        <dsp:cNvSpPr/>
      </dsp:nvSpPr>
      <dsp:spPr>
        <a:xfrm rot="5400000">
          <a:off x="4407158" y="3506981"/>
          <a:ext cx="329682" cy="39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700" kern="1200"/>
        </a:p>
      </dsp:txBody>
      <dsp:txXfrm rot="-5400000">
        <a:off x="4454577" y="3537844"/>
        <a:ext cx="234845" cy="230777"/>
      </dsp:txXfrm>
    </dsp:sp>
    <dsp:sp modelId="{086A4EF3-4BF7-4161-A464-745017ED5A1C}">
      <dsp:nvSpPr>
        <dsp:cNvPr id="0" name=""/>
        <dsp:cNvSpPr/>
      </dsp:nvSpPr>
      <dsp:spPr>
        <a:xfrm>
          <a:off x="0" y="3922473"/>
          <a:ext cx="9144000" cy="869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The next day, the agar plates are removed from the incubator.  The diameter of the zone of inhibition is then measured and recorded</a:t>
          </a:r>
          <a:endParaRPr lang="en-SG" sz="2000" kern="1200" dirty="0"/>
        </a:p>
      </dsp:txBody>
      <dsp:txXfrm>
        <a:off x="25475" y="3947948"/>
        <a:ext cx="9093050" cy="818844"/>
      </dsp:txXfrm>
    </dsp:sp>
    <dsp:sp modelId="{5A5F6F96-D484-4675-A2C4-626113528DDD}">
      <dsp:nvSpPr>
        <dsp:cNvPr id="0" name=""/>
        <dsp:cNvSpPr/>
      </dsp:nvSpPr>
      <dsp:spPr>
        <a:xfrm rot="5400000">
          <a:off x="4410668" y="4811673"/>
          <a:ext cx="322663" cy="3914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700" kern="1200"/>
        </a:p>
      </dsp:txBody>
      <dsp:txXfrm rot="-5400000">
        <a:off x="4454578" y="4846045"/>
        <a:ext cx="234845" cy="225864"/>
      </dsp:txXfrm>
    </dsp:sp>
    <dsp:sp modelId="{E389FB26-550B-4072-B9AD-FB14CA332468}">
      <dsp:nvSpPr>
        <dsp:cNvPr id="0" name=""/>
        <dsp:cNvSpPr/>
      </dsp:nvSpPr>
      <dsp:spPr>
        <a:xfrm>
          <a:off x="0" y="5222485"/>
          <a:ext cx="9144000" cy="8697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food substance which produced </a:t>
          </a:r>
          <a:r>
            <a:rPr lang="en-US" sz="2000" kern="1200" smtClean="0"/>
            <a:t>the largest </a:t>
          </a:r>
          <a:r>
            <a:rPr lang="en-US" sz="2000" kern="1200" dirty="0" smtClean="0"/>
            <a:t>zone of inhibition is the best anti-bacteria food  </a:t>
          </a:r>
          <a:endParaRPr lang="en-SG" sz="2000" kern="1200" dirty="0"/>
        </a:p>
      </dsp:txBody>
      <dsp:txXfrm>
        <a:off x="25475" y="5247960"/>
        <a:ext cx="9093050" cy="818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73914-69A3-4DFC-8B8F-E72857037153}">
      <dsp:nvSpPr>
        <dsp:cNvPr id="0" name=""/>
        <dsp:cNvSpPr/>
      </dsp:nvSpPr>
      <dsp:spPr>
        <a:xfrm>
          <a:off x="0" y="6138"/>
          <a:ext cx="9144000" cy="935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/>
            <a:t>The micro organisms are adjusted to a concentration of 1</a:t>
          </a:r>
          <a:r>
            <a:rPr lang="en-US" sz="2000" kern="1200" dirty="0" smtClean="0"/>
            <a:t>0</a:t>
          </a:r>
          <a:r>
            <a:rPr lang="en-US" sz="2000" kern="1200" baseline="30000" dirty="0" smtClean="0"/>
            <a:t>7 </a:t>
          </a:r>
          <a:r>
            <a:rPr lang="en-US" sz="2000" kern="1200" dirty="0" smtClean="0"/>
            <a:t>CFU/ml</a:t>
          </a:r>
          <a:endParaRPr lang="en-SG" sz="2000" i="0" kern="1200" dirty="0"/>
        </a:p>
      </dsp:txBody>
      <dsp:txXfrm>
        <a:off x="27387" y="33525"/>
        <a:ext cx="9089226" cy="880292"/>
      </dsp:txXfrm>
    </dsp:sp>
    <dsp:sp modelId="{4C688FEC-ABE3-4C02-9FBB-692D32A2FBB4}">
      <dsp:nvSpPr>
        <dsp:cNvPr id="0" name=""/>
        <dsp:cNvSpPr/>
      </dsp:nvSpPr>
      <dsp:spPr>
        <a:xfrm rot="5400000">
          <a:off x="4412189" y="943895"/>
          <a:ext cx="319620" cy="420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600" kern="1200"/>
        </a:p>
      </dsp:txBody>
      <dsp:txXfrm rot="-5400000">
        <a:off x="4445766" y="994474"/>
        <a:ext cx="252467" cy="223734"/>
      </dsp:txXfrm>
    </dsp:sp>
    <dsp:sp modelId="{84AF4C99-8A7E-4F62-82ED-04E03DEDDC34}">
      <dsp:nvSpPr>
        <dsp:cNvPr id="0" name=""/>
        <dsp:cNvSpPr/>
      </dsp:nvSpPr>
      <dsp:spPr>
        <a:xfrm>
          <a:off x="0" y="1367365"/>
          <a:ext cx="9144000" cy="935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food extracts are then introduced in liquid suspensions</a:t>
          </a:r>
          <a:endParaRPr lang="en-SG" sz="2000" kern="1200" dirty="0"/>
        </a:p>
      </dsp:txBody>
      <dsp:txXfrm>
        <a:off x="27387" y="1394752"/>
        <a:ext cx="9089226" cy="880292"/>
      </dsp:txXfrm>
    </dsp:sp>
    <dsp:sp modelId="{210CC95F-B78B-4460-A4BA-7CC0E4E078F2}">
      <dsp:nvSpPr>
        <dsp:cNvPr id="0" name=""/>
        <dsp:cNvSpPr/>
      </dsp:nvSpPr>
      <dsp:spPr>
        <a:xfrm rot="5400000">
          <a:off x="4349561" y="2388625"/>
          <a:ext cx="444876" cy="420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400" kern="1200"/>
        </a:p>
      </dsp:txBody>
      <dsp:txXfrm rot="-5400000">
        <a:off x="4445765" y="2376577"/>
        <a:ext cx="252467" cy="318642"/>
      </dsp:txXfrm>
    </dsp:sp>
    <dsp:sp modelId="{086A4EF3-4BF7-4161-A464-745017ED5A1C}">
      <dsp:nvSpPr>
        <dsp:cNvPr id="0" name=""/>
        <dsp:cNvSpPr/>
      </dsp:nvSpPr>
      <dsp:spPr>
        <a:xfrm>
          <a:off x="0" y="2895600"/>
          <a:ext cx="9144000" cy="935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Every 20 minutes,  a sample of each mixture is plated and incubated</a:t>
          </a:r>
          <a:endParaRPr lang="en-SG" sz="2000" kern="1200" dirty="0"/>
        </a:p>
      </dsp:txBody>
      <dsp:txXfrm>
        <a:off x="27387" y="2922987"/>
        <a:ext cx="9089226" cy="880292"/>
      </dsp:txXfrm>
    </dsp:sp>
    <dsp:sp modelId="{3945029D-0685-4880-AF63-DD52ABD06855}">
      <dsp:nvSpPr>
        <dsp:cNvPr id="0" name=""/>
        <dsp:cNvSpPr/>
      </dsp:nvSpPr>
      <dsp:spPr>
        <a:xfrm rot="5400000">
          <a:off x="4426154" y="3814737"/>
          <a:ext cx="291691" cy="420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500" kern="1200"/>
        </a:p>
      </dsp:txBody>
      <dsp:txXfrm rot="-5400000">
        <a:off x="4445767" y="3879281"/>
        <a:ext cx="252467" cy="204184"/>
      </dsp:txXfrm>
    </dsp:sp>
    <dsp:sp modelId="{B74D0DDA-A91B-4B2A-8D61-CEBC191ED60E}">
      <dsp:nvSpPr>
        <dsp:cNvPr id="0" name=""/>
        <dsp:cNvSpPr/>
      </dsp:nvSpPr>
      <dsp:spPr>
        <a:xfrm>
          <a:off x="0" y="4219588"/>
          <a:ext cx="9144000" cy="1571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After overnight incubation,  the plates are removed from the incubator. The resultant colony number is then recorded</a:t>
          </a:r>
          <a:endParaRPr lang="en-SG" sz="2000" kern="1200" dirty="0"/>
        </a:p>
      </dsp:txBody>
      <dsp:txXfrm>
        <a:off x="46017" y="4265605"/>
        <a:ext cx="9051966" cy="1479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73914-69A3-4DFC-8B8F-E72857037153}">
      <dsp:nvSpPr>
        <dsp:cNvPr id="0" name=""/>
        <dsp:cNvSpPr/>
      </dsp:nvSpPr>
      <dsp:spPr>
        <a:xfrm>
          <a:off x="0" y="5652"/>
          <a:ext cx="9144000" cy="105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water samples taken before are unfrozen. Using a pipette,  a fixed amount of each type of water is then introduced onto 5 agar plates each</a:t>
          </a:r>
          <a:endParaRPr lang="en-SG" sz="2000" kern="1200" dirty="0"/>
        </a:p>
      </dsp:txBody>
      <dsp:txXfrm>
        <a:off x="30779" y="36431"/>
        <a:ext cx="9082442" cy="989331"/>
      </dsp:txXfrm>
    </dsp:sp>
    <dsp:sp modelId="{4C688FEC-ABE3-4C02-9FBB-692D32A2FBB4}">
      <dsp:nvSpPr>
        <dsp:cNvPr id="0" name=""/>
        <dsp:cNvSpPr/>
      </dsp:nvSpPr>
      <dsp:spPr>
        <a:xfrm rot="5400000">
          <a:off x="4362045" y="1100031"/>
          <a:ext cx="419908" cy="472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200" kern="1200"/>
        </a:p>
      </dsp:txBody>
      <dsp:txXfrm rot="-5400000">
        <a:off x="4430129" y="1126527"/>
        <a:ext cx="283740" cy="293936"/>
      </dsp:txXfrm>
    </dsp:sp>
    <dsp:sp modelId="{4BA2EF10-3707-4CB6-9444-E01A164FE19A}">
      <dsp:nvSpPr>
        <dsp:cNvPr id="0" name=""/>
        <dsp:cNvSpPr/>
      </dsp:nvSpPr>
      <dsp:spPr>
        <a:xfrm>
          <a:off x="0" y="1616420"/>
          <a:ext cx="9144000" cy="105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Each type of food extract, and with a control (sterile water) are introduced on to 3 different agar plates containing different types of water. They are then mixed with the water </a:t>
          </a:r>
          <a:endParaRPr lang="en-SG" sz="2000" kern="1200" dirty="0"/>
        </a:p>
      </dsp:txBody>
      <dsp:txXfrm>
        <a:off x="30779" y="1647199"/>
        <a:ext cx="9082442" cy="989331"/>
      </dsp:txXfrm>
    </dsp:sp>
    <dsp:sp modelId="{420EC94B-F65A-4C6A-B768-9D1193C444F1}">
      <dsp:nvSpPr>
        <dsp:cNvPr id="0" name=""/>
        <dsp:cNvSpPr/>
      </dsp:nvSpPr>
      <dsp:spPr>
        <a:xfrm rot="5400000">
          <a:off x="4387870" y="2676365"/>
          <a:ext cx="368259" cy="472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900" kern="1200"/>
        </a:p>
      </dsp:txBody>
      <dsp:txXfrm rot="-5400000">
        <a:off x="4430130" y="2728685"/>
        <a:ext cx="283740" cy="257781"/>
      </dsp:txXfrm>
    </dsp:sp>
    <dsp:sp modelId="{84AF4C99-8A7E-4F62-82ED-04E03DEDDC34}">
      <dsp:nvSpPr>
        <dsp:cNvPr id="0" name=""/>
        <dsp:cNvSpPr/>
      </dsp:nvSpPr>
      <dsp:spPr>
        <a:xfrm>
          <a:off x="0" y="3158322"/>
          <a:ext cx="9144000" cy="105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</a:t>
          </a:r>
          <a:r>
            <a:rPr lang="en-US" sz="2000" kern="1200" baseline="0" dirty="0" smtClean="0"/>
            <a:t> bacteria is then left to grow</a:t>
          </a:r>
          <a:endParaRPr lang="en-SG" sz="2000" kern="1200" dirty="0"/>
        </a:p>
      </dsp:txBody>
      <dsp:txXfrm>
        <a:off x="30779" y="3189101"/>
        <a:ext cx="9082442" cy="989331"/>
      </dsp:txXfrm>
    </dsp:sp>
    <dsp:sp modelId="{210CC95F-B78B-4460-A4BA-7CC0E4E078F2}">
      <dsp:nvSpPr>
        <dsp:cNvPr id="0" name=""/>
        <dsp:cNvSpPr/>
      </dsp:nvSpPr>
      <dsp:spPr>
        <a:xfrm rot="5400000">
          <a:off x="4372838" y="4238311"/>
          <a:ext cx="398323" cy="4729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tint val="60000"/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100" kern="1200"/>
        </a:p>
      </dsp:txBody>
      <dsp:txXfrm rot="-5400000">
        <a:off x="4430130" y="4275600"/>
        <a:ext cx="283740" cy="278826"/>
      </dsp:txXfrm>
    </dsp:sp>
    <dsp:sp modelId="{086A4EF3-4BF7-4161-A464-745017ED5A1C}">
      <dsp:nvSpPr>
        <dsp:cNvPr id="0" name=""/>
        <dsp:cNvSpPr/>
      </dsp:nvSpPr>
      <dsp:spPr>
        <a:xfrm>
          <a:off x="0" y="4740310"/>
          <a:ext cx="9144000" cy="105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After a few days, the plates are removed. The  results (amount of bacteria in each plate) are then compared with those done with </a:t>
          </a:r>
          <a:r>
            <a:rPr lang="en-US" sz="2000" i="1" kern="1200" dirty="0" err="1" smtClean="0"/>
            <a:t>E.coli</a:t>
          </a:r>
          <a:r>
            <a:rPr lang="en-US" sz="2000" i="1" kern="1200" dirty="0" smtClean="0"/>
            <a:t>,  </a:t>
          </a:r>
          <a:r>
            <a:rPr lang="en-US" sz="2000" i="1" kern="1200" dirty="0" err="1" smtClean="0"/>
            <a:t>M.luetus</a:t>
          </a:r>
          <a:r>
            <a:rPr lang="en-US" sz="2000" kern="1200" dirty="0" smtClean="0"/>
            <a:t> and </a:t>
          </a:r>
          <a:r>
            <a:rPr lang="en-US" sz="2000" i="1" kern="1200" dirty="0" smtClean="0"/>
            <a:t>Yeast</a:t>
          </a:r>
          <a:endParaRPr lang="en-SG" sz="2000" i="1" kern="1200" dirty="0"/>
        </a:p>
      </dsp:txBody>
      <dsp:txXfrm>
        <a:off x="30779" y="4771089"/>
        <a:ext cx="9082442" cy="989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6F58A-D777-45F5-92B2-C5B07F18E012}">
      <dsp:nvSpPr>
        <dsp:cNvPr id="0" name=""/>
        <dsp:cNvSpPr/>
      </dsp:nvSpPr>
      <dsp:spPr>
        <a:xfrm rot="5400000">
          <a:off x="-207531" y="210895"/>
          <a:ext cx="1383543" cy="96848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>
              <a:latin typeface="Cambria Math" pitchFamily="18" charset="0"/>
              <a:ea typeface="Cambria Math" pitchFamily="18" charset="0"/>
            </a:rPr>
            <a:t>1</a:t>
          </a:r>
          <a:endParaRPr lang="en-SG" sz="2400" kern="1200" dirty="0">
            <a:latin typeface="Cambria Math" pitchFamily="18" charset="0"/>
            <a:ea typeface="Cambria Math" pitchFamily="18" charset="0"/>
          </a:endParaRPr>
        </a:p>
      </dsp:txBody>
      <dsp:txXfrm rot="-5400000">
        <a:off x="1" y="487603"/>
        <a:ext cx="968480" cy="415063"/>
      </dsp:txXfrm>
    </dsp:sp>
    <dsp:sp modelId="{EF2E6070-75DF-4654-BA56-F45D49C785C6}">
      <dsp:nvSpPr>
        <dsp:cNvPr id="0" name=""/>
        <dsp:cNvSpPr/>
      </dsp:nvSpPr>
      <dsp:spPr>
        <a:xfrm rot="5400000">
          <a:off x="3889038" y="-2917194"/>
          <a:ext cx="899303" cy="6740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900" kern="1200" dirty="0" smtClean="0"/>
            <a:t>Preparation of Food Extracts</a:t>
          </a:r>
          <a:endParaRPr lang="en-SG" sz="2900" kern="1200" dirty="0"/>
        </a:p>
      </dsp:txBody>
      <dsp:txXfrm rot="-5400000">
        <a:off x="968480" y="47264"/>
        <a:ext cx="6696519" cy="811503"/>
      </dsp:txXfrm>
    </dsp:sp>
    <dsp:sp modelId="{4ED182BC-78D5-407C-AADD-E61BFFBD2A4A}">
      <dsp:nvSpPr>
        <dsp:cNvPr id="0" name=""/>
        <dsp:cNvSpPr/>
      </dsp:nvSpPr>
      <dsp:spPr>
        <a:xfrm rot="5400000">
          <a:off x="-207531" y="1449271"/>
          <a:ext cx="1383543" cy="968480"/>
        </a:xfrm>
        <a:prstGeom prst="chevron">
          <a:avLst/>
        </a:prstGeom>
        <a:gradFill rotWithShape="0">
          <a:gsLst>
            <a:gs pos="0">
              <a:schemeClr val="accent5">
                <a:hueOff val="3961231"/>
                <a:satOff val="-20173"/>
                <a:lumOff val="3725"/>
                <a:alphaOff val="0"/>
                <a:tint val="92000"/>
                <a:satMod val="170000"/>
              </a:schemeClr>
            </a:gs>
            <a:gs pos="15000">
              <a:schemeClr val="accent5">
                <a:hueOff val="3961231"/>
                <a:satOff val="-20173"/>
                <a:lumOff val="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3961231"/>
                <a:satOff val="-20173"/>
                <a:lumOff val="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3961231"/>
                <a:satOff val="-20173"/>
                <a:lumOff val="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3961231"/>
                <a:satOff val="-20173"/>
                <a:lumOff val="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5">
              <a:hueOff val="3961231"/>
              <a:satOff val="-20173"/>
              <a:lumOff val="372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hueOff val="3961231"/>
              <a:satOff val="-20173"/>
              <a:lumOff val="3725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>
              <a:latin typeface="Cambria Math" pitchFamily="18" charset="0"/>
              <a:ea typeface="Cambria Math" pitchFamily="18" charset="0"/>
            </a:rPr>
            <a:t>2</a:t>
          </a:r>
          <a:endParaRPr lang="en-SG" sz="2000" kern="1200" dirty="0"/>
        </a:p>
      </dsp:txBody>
      <dsp:txXfrm rot="-5400000">
        <a:off x="1" y="1725979"/>
        <a:ext cx="968480" cy="415063"/>
      </dsp:txXfrm>
    </dsp:sp>
    <dsp:sp modelId="{D301AC22-E296-4F01-A332-BE7C6361E4CC}">
      <dsp:nvSpPr>
        <dsp:cNvPr id="0" name=""/>
        <dsp:cNvSpPr/>
      </dsp:nvSpPr>
      <dsp:spPr>
        <a:xfrm rot="5400000">
          <a:off x="3889038" y="-1678818"/>
          <a:ext cx="899303" cy="6740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961231"/>
              <a:satOff val="-20173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900" kern="1200" dirty="0" smtClean="0"/>
            <a:t>Zone of Inhibition</a:t>
          </a:r>
          <a:endParaRPr lang="en-SG" sz="2900" kern="1200" dirty="0"/>
        </a:p>
      </dsp:txBody>
      <dsp:txXfrm rot="-5400000">
        <a:off x="968480" y="1285640"/>
        <a:ext cx="6696519" cy="811503"/>
      </dsp:txXfrm>
    </dsp:sp>
    <dsp:sp modelId="{0EFF2EF9-ADD2-41CE-8853-2631D1449A48}">
      <dsp:nvSpPr>
        <dsp:cNvPr id="0" name=""/>
        <dsp:cNvSpPr/>
      </dsp:nvSpPr>
      <dsp:spPr>
        <a:xfrm rot="5400000">
          <a:off x="-207531" y="2687647"/>
          <a:ext cx="1383543" cy="968480"/>
        </a:xfrm>
        <a:prstGeom prst="chevron">
          <a:avLst/>
        </a:prstGeom>
        <a:gradFill rotWithShape="0">
          <a:gsLst>
            <a:gs pos="0">
              <a:schemeClr val="accent5">
                <a:hueOff val="7922463"/>
                <a:satOff val="-40347"/>
                <a:lumOff val="7450"/>
                <a:alphaOff val="0"/>
                <a:tint val="92000"/>
                <a:satMod val="170000"/>
              </a:schemeClr>
            </a:gs>
            <a:gs pos="15000">
              <a:schemeClr val="accent5">
                <a:hueOff val="7922463"/>
                <a:satOff val="-40347"/>
                <a:lumOff val="745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7922463"/>
                <a:satOff val="-40347"/>
                <a:lumOff val="745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7922463"/>
                <a:satOff val="-40347"/>
                <a:lumOff val="745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7922463"/>
                <a:satOff val="-40347"/>
                <a:lumOff val="745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5">
              <a:hueOff val="7922463"/>
              <a:satOff val="-40347"/>
              <a:lumOff val="745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hueOff val="7922463"/>
              <a:satOff val="-40347"/>
              <a:lumOff val="745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 smtClean="0">
              <a:latin typeface="Cambria Math" pitchFamily="18" charset="0"/>
              <a:ea typeface="Cambria Math" pitchFamily="18" charset="0"/>
            </a:rPr>
            <a:t>3</a:t>
          </a:r>
          <a:endParaRPr lang="en-SG" sz="2800" kern="1200" dirty="0"/>
        </a:p>
      </dsp:txBody>
      <dsp:txXfrm rot="-5400000">
        <a:off x="1" y="2964355"/>
        <a:ext cx="968480" cy="415063"/>
      </dsp:txXfrm>
    </dsp:sp>
    <dsp:sp modelId="{19AD9CD9-0FBE-4903-8DA0-894F6A2D8ADD}">
      <dsp:nvSpPr>
        <dsp:cNvPr id="0" name=""/>
        <dsp:cNvSpPr/>
      </dsp:nvSpPr>
      <dsp:spPr>
        <a:xfrm rot="5400000">
          <a:off x="3889038" y="-440441"/>
          <a:ext cx="899303" cy="6740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7922463"/>
              <a:satOff val="-40347"/>
              <a:lumOff val="74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900" kern="1200" dirty="0" smtClean="0"/>
            <a:t>Colony Count</a:t>
          </a:r>
          <a:endParaRPr lang="en-SG" sz="2900" kern="1200" dirty="0"/>
        </a:p>
      </dsp:txBody>
      <dsp:txXfrm rot="-5400000">
        <a:off x="968480" y="2524017"/>
        <a:ext cx="6696519" cy="811503"/>
      </dsp:txXfrm>
    </dsp:sp>
    <dsp:sp modelId="{98BB0D9C-7CF4-4606-8E88-23423470E878}">
      <dsp:nvSpPr>
        <dsp:cNvPr id="0" name=""/>
        <dsp:cNvSpPr/>
      </dsp:nvSpPr>
      <dsp:spPr>
        <a:xfrm rot="5400000">
          <a:off x="-207531" y="3926024"/>
          <a:ext cx="1383543" cy="968480"/>
        </a:xfrm>
        <a:prstGeom prst="chevron">
          <a:avLst/>
        </a:prstGeom>
        <a:gradFill rotWithShape="0">
          <a:gsLst>
            <a:gs pos="0">
              <a:schemeClr val="accent5">
                <a:hueOff val="11883694"/>
                <a:satOff val="-60520"/>
                <a:lumOff val="11175"/>
                <a:alphaOff val="0"/>
                <a:tint val="92000"/>
                <a:satMod val="170000"/>
              </a:schemeClr>
            </a:gs>
            <a:gs pos="15000">
              <a:schemeClr val="accent5">
                <a:hueOff val="11883694"/>
                <a:satOff val="-60520"/>
                <a:lumOff val="11175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11883694"/>
                <a:satOff val="-60520"/>
                <a:lumOff val="11175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11883694"/>
                <a:satOff val="-60520"/>
                <a:lumOff val="1117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11883694"/>
                <a:satOff val="-60520"/>
                <a:lumOff val="1117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 w="9525" cap="flat" cmpd="sng" algn="ctr">
          <a:solidFill>
            <a:schemeClr val="accent5">
              <a:hueOff val="11883694"/>
              <a:satOff val="-60520"/>
              <a:lumOff val="1117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hueOff val="11883694"/>
              <a:satOff val="-60520"/>
              <a:lumOff val="11175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 smtClean="0">
              <a:latin typeface="Cambria Math" pitchFamily="18" charset="0"/>
              <a:ea typeface="Cambria Math" pitchFamily="18" charset="0"/>
            </a:rPr>
            <a:t>4</a:t>
          </a:r>
          <a:endParaRPr lang="en-SG" sz="2800" kern="1200" dirty="0"/>
        </a:p>
      </dsp:txBody>
      <dsp:txXfrm rot="-5400000">
        <a:off x="1" y="4202732"/>
        <a:ext cx="968480" cy="415063"/>
      </dsp:txXfrm>
    </dsp:sp>
    <dsp:sp modelId="{D7A0633E-6320-4B22-B5E8-24404403A3E7}">
      <dsp:nvSpPr>
        <dsp:cNvPr id="0" name=""/>
        <dsp:cNvSpPr/>
      </dsp:nvSpPr>
      <dsp:spPr>
        <a:xfrm rot="5400000">
          <a:off x="3889038" y="797934"/>
          <a:ext cx="899303" cy="67404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883694"/>
              <a:satOff val="-60520"/>
              <a:lumOff val="111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2900" kern="1200" smtClean="0"/>
            <a:t>Food Extract on Water Samples </a:t>
          </a:r>
          <a:r>
            <a:rPr lang="en-SG" sz="2900" kern="1200" dirty="0" smtClean="0"/>
            <a:t>as </a:t>
          </a:r>
          <a:r>
            <a:rPr lang="en-SG" sz="2900" kern="1200" smtClean="0"/>
            <a:t>a Prove of Concept</a:t>
          </a:r>
          <a:endParaRPr lang="en-SG" sz="2900" kern="1200" dirty="0"/>
        </a:p>
      </dsp:txBody>
      <dsp:txXfrm rot="-5400000">
        <a:off x="968480" y="3762392"/>
        <a:ext cx="6696519" cy="81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980D89-FF32-4555-A91E-AEC9F11BAAED}" type="datetimeFigureOut">
              <a:rPr lang="en-SG"/>
              <a:pPr>
                <a:defRPr/>
              </a:pPr>
              <a:t>12/7/2012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271EEE-A401-4A2A-93BD-792D581A2C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8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10CEAD-8AEB-4C61-8D84-0114DF263FF4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9F6C95-25FE-4581-AF6C-D32904F2B125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2B819-B7A5-4316-9CAD-9F8FD62462C5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973469-334D-4935-A581-F674C9756FE8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2545E1-89E6-4B8E-8784-A3444F614350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8177A7-78D3-4C45-8663-F6C5E99145D2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0AC2D-C33A-47F7-8403-A8C235CD993B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8C836E-1B57-4F37-886C-FB404CE2E149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B269BA-42E5-438F-8B02-429C62F645FE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6093A9-3EA9-46CC-A308-CBF01A324DC6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DA19AB-A458-43B6-AB42-3C3AA073483A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F919-CA48-460F-B1D1-1B6DE11FC899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BCFE88-82A1-449B-AFCE-1E6429F2EF01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C6396D-3524-4F27-8AD8-7D76A20F46C0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8D037C-9C4D-4BC4-A668-BF900BFC6790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G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D2D37D-0968-4CC1-8843-AA74E0E2120A}" type="slidenum">
              <a:rPr lang="en-SG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SG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98B9D2-D942-4674-B548-64B5065EE869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BF895F-D702-4884-B160-03BB62A06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6FDE4-B6DC-4799-A186-07436C508DE2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3157-5D90-4415-9E3E-D1A8A2CB6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26ADD-2675-4EBB-BD62-BD9F358EAF8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2DFA8-4A7D-49A1-80A0-E5F11C3DA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4DE0F-B1EC-4E3D-9013-C8429C9A0660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35E35-6EF3-4E73-8759-A290B44C7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9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6F32A1-3FA5-4B6D-BD29-63F19B4327B9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14D227-456C-416F-80E5-92ACB26A7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D644A-442B-460A-977F-203CBE8723C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52032-9F82-4858-931B-1633781F5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105FDF-0694-4700-88D7-31EE37C51BE7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2EAFC8-87F2-47A7-8B24-6FFFB58D3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84D3D-2A83-4A09-9590-69DDE2CD1DAE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26FB3-C52A-4A93-9743-43BAEBCAE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4D7AC7-26B8-4A5F-8BC1-53768CD1813F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61ED7E-2584-4F40-B0B8-385EDA271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C1ACAB-279F-40E9-8886-CA3B9555B3E0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F2CABB-7F34-4476-8A67-3BE9C85F4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7DCE7C-FFD5-489D-A341-4B61FE9A2140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22CAC5-BEB6-4839-B281-8D0633769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cs typeface="Arial" charset="0"/>
              </a:defRPr>
            </a:lvl1pPr>
            <a:extLst/>
          </a:lstStyle>
          <a:p>
            <a:pPr>
              <a:defRPr/>
            </a:pPr>
            <a:fld id="{302EFE7C-4387-4788-8818-7A4A82FEB7AF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cs typeface="Arial" charset="0"/>
              </a:defRPr>
            </a:lvl1pPr>
            <a:extLst/>
          </a:lstStyle>
          <a:p>
            <a:pPr>
              <a:defRPr/>
            </a:pPr>
            <a:fld id="{DD1EFDC3-29E9-4099-96BF-1126DF60D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74" r:id="rId2"/>
    <p:sldLayoutId id="2147483980" r:id="rId3"/>
    <p:sldLayoutId id="2147483975" r:id="rId4"/>
    <p:sldLayoutId id="2147483981" r:id="rId5"/>
    <p:sldLayoutId id="2147483976" r:id="rId6"/>
    <p:sldLayoutId id="2147483982" r:id="rId7"/>
    <p:sldLayoutId id="2147483983" r:id="rId8"/>
    <p:sldLayoutId id="2147483984" r:id="rId9"/>
    <p:sldLayoutId id="2147483977" r:id="rId10"/>
    <p:sldLayoutId id="2147483978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4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12.xml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36.wmf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35.wmf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7.jpeg"/><Relationship Id="rId4" Type="http://schemas.openxmlformats.org/officeDocument/2006/relationships/tags" Target="../tags/tag28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3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62063" y="1752600"/>
            <a:ext cx="7407275" cy="147161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Effects of Common Foods on Bacteria in Water</a:t>
            </a:r>
            <a:endParaRPr lang="en-SG" dirty="0" smtClean="0">
              <a:solidFill>
                <a:srgbClr val="FF0000"/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74763" y="3200400"/>
            <a:ext cx="7407275" cy="609600"/>
          </a:xfrm>
        </p:spPr>
        <p:txBody>
          <a:bodyPr/>
          <a:lstStyle/>
          <a:p>
            <a:pPr marL="26988" algn="ctr" eaLnBrk="1" hangingPunct="1"/>
            <a:r>
              <a:rPr lang="en-US" smtClean="0">
                <a:solidFill>
                  <a:srgbClr val="0070C0"/>
                </a:solidFill>
              </a:rPr>
              <a:t>Group ID: 1-030</a:t>
            </a:r>
          </a:p>
          <a:p>
            <a:pPr marL="26988" eaLnBrk="1" hangingPunct="1"/>
            <a:endParaRPr lang="en-US" smtClean="0">
              <a:solidFill>
                <a:srgbClr val="0070C0"/>
              </a:solidFill>
            </a:endParaRPr>
          </a:p>
          <a:p>
            <a:pPr marL="26988" eaLnBrk="1" hangingPunct="1"/>
            <a:endParaRPr lang="en-SG" smtClean="0">
              <a:solidFill>
                <a:srgbClr val="0070C0"/>
              </a:solidFill>
            </a:endParaRPr>
          </a:p>
        </p:txBody>
      </p:sp>
      <p:sp>
        <p:nvSpPr>
          <p:cNvPr id="8196" name="Subtitl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1247775" y="3962400"/>
            <a:ext cx="7407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marL="26988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800" u="sng">
                <a:solidFill>
                  <a:srgbClr val="0070C0"/>
                </a:solidFill>
              </a:rPr>
              <a:t>Team Members:</a:t>
            </a: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800">
                <a:solidFill>
                  <a:srgbClr val="0070C0"/>
                </a:solidFill>
              </a:rPr>
              <a:t>Sun Yudong 2O2 (L)</a:t>
            </a: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800">
                <a:solidFill>
                  <a:srgbClr val="0070C0"/>
                </a:solidFill>
              </a:rPr>
              <a:t>Koh Yi Zhe 2O2</a:t>
            </a: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800">
                <a:solidFill>
                  <a:srgbClr val="0070C0"/>
                </a:solidFill>
              </a:rPr>
              <a:t>Tan Hsien En 2O2</a:t>
            </a: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800">
                <a:solidFill>
                  <a:srgbClr val="0070C0"/>
                </a:solidFill>
              </a:rPr>
              <a:t>Ho Jie Feng 2O4</a:t>
            </a: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80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80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SG" sz="280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1BFAA1-6E5F-4AC5-9372-72E9920BEE08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D9B48-A6F5-4FA4-8CD3-10BECC37DCB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Food Source 3: Coffee Grounds</a:t>
            </a:r>
            <a:endParaRPr lang="en-SG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47800" y="1406525"/>
            <a:ext cx="7497763" cy="4800600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sz="2800" dirty="0" smtClean="0"/>
              <a:t>Coffee grounds </a:t>
            </a:r>
            <a:r>
              <a:rPr lang="en-SG" sz="2800" dirty="0"/>
              <a:t>has been tested for </a:t>
            </a:r>
            <a:r>
              <a:rPr lang="en-SG" sz="2800" dirty="0" smtClean="0"/>
              <a:t>antibacterial </a:t>
            </a:r>
            <a:r>
              <a:rPr lang="en-SG" sz="2800" dirty="0"/>
              <a:t>effects on </a:t>
            </a:r>
            <a:r>
              <a:rPr lang="en-SG" sz="2800" i="1" dirty="0" smtClean="0"/>
              <a:t>staphylococcus</a:t>
            </a:r>
            <a:r>
              <a:rPr lang="en-SG" sz="2800" dirty="0"/>
              <a:t>, </a:t>
            </a:r>
            <a:r>
              <a:rPr lang="en-SG" sz="2800" i="1" dirty="0" err="1"/>
              <a:t>enterobacter</a:t>
            </a:r>
            <a:r>
              <a:rPr lang="en-SG" sz="2800" dirty="0"/>
              <a:t>, </a:t>
            </a:r>
            <a:r>
              <a:rPr lang="en-SG" sz="2800" i="1" dirty="0"/>
              <a:t>salmonella</a:t>
            </a:r>
            <a:r>
              <a:rPr lang="en-SG" sz="2800" dirty="0"/>
              <a:t> and </a:t>
            </a:r>
            <a:r>
              <a:rPr lang="en-SG" sz="2800" i="1" dirty="0"/>
              <a:t>E. coli</a:t>
            </a:r>
            <a:r>
              <a:rPr lang="en-SG" sz="2800" dirty="0" smtClean="0"/>
              <a:t>. </a:t>
            </a:r>
            <a:r>
              <a:rPr lang="en-SG" sz="1800" dirty="0" smtClean="0"/>
              <a:t>(</a:t>
            </a:r>
            <a:r>
              <a:rPr lang="en-SG" sz="1800" dirty="0" err="1"/>
              <a:t>Ramanaviciene</a:t>
            </a:r>
            <a:r>
              <a:rPr lang="en-SG" sz="1800" dirty="0"/>
              <a:t>, A., </a:t>
            </a:r>
            <a:r>
              <a:rPr lang="en-SG" sz="1800" dirty="0" err="1"/>
              <a:t>Mostovojus</a:t>
            </a:r>
            <a:r>
              <a:rPr lang="en-SG" sz="1800" dirty="0"/>
              <a:t>, V., </a:t>
            </a:r>
            <a:r>
              <a:rPr lang="en-SG" sz="1800" dirty="0" err="1"/>
              <a:t>Bachmotova</a:t>
            </a:r>
            <a:r>
              <a:rPr lang="en-SG" sz="1800" dirty="0"/>
              <a:t>, I., &amp; </a:t>
            </a:r>
            <a:r>
              <a:rPr lang="en-SG" sz="1800" dirty="0" err="1"/>
              <a:t>Ramanavicius</a:t>
            </a:r>
            <a:r>
              <a:rPr lang="en-SG" sz="1800" dirty="0"/>
              <a:t>, A. (2003). </a:t>
            </a:r>
            <a:r>
              <a:rPr lang="en-SG" sz="1800" dirty="0" smtClean="0"/>
              <a:t> Anti-bacterial </a:t>
            </a:r>
            <a:r>
              <a:rPr lang="en-SG" sz="1800" dirty="0"/>
              <a:t>effect of caffeine on Escherichia coli and Pseudomonas </a:t>
            </a:r>
            <a:r>
              <a:rPr lang="en-SG" sz="1800" dirty="0" err="1"/>
              <a:t>fluorescens</a:t>
            </a:r>
            <a:r>
              <a:rPr lang="en-SG" sz="1800" dirty="0"/>
              <a:t>. </a:t>
            </a:r>
            <a:r>
              <a:rPr lang="en-SG" sz="1800" i="1" dirty="0" err="1"/>
              <a:t>Acta</a:t>
            </a:r>
            <a:r>
              <a:rPr lang="en-SG" sz="1800" i="1" dirty="0"/>
              <a:t> </a:t>
            </a:r>
            <a:r>
              <a:rPr lang="en-SG" sz="1800" i="1" dirty="0" err="1"/>
              <a:t>Medica</a:t>
            </a:r>
            <a:r>
              <a:rPr lang="en-SG" sz="1800" i="1" dirty="0"/>
              <a:t> </a:t>
            </a:r>
            <a:r>
              <a:rPr lang="en-SG" sz="1800" i="1" dirty="0" err="1"/>
              <a:t>Lituanica</a:t>
            </a:r>
            <a:r>
              <a:rPr lang="en-SG" sz="1800" dirty="0"/>
              <a:t>, </a:t>
            </a:r>
            <a:r>
              <a:rPr lang="en-SG" sz="1800" i="1" dirty="0"/>
              <a:t>10</a:t>
            </a:r>
            <a:r>
              <a:rPr lang="en-SG" sz="1800" dirty="0"/>
              <a:t>(4), 185-188. </a:t>
            </a:r>
            <a:endParaRPr lang="en-SG" sz="2800" dirty="0" smtClean="0"/>
          </a:p>
          <a:p>
            <a:pPr marL="365760" indent="-283464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65760" indent="-283464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Coffee Grounds</a:t>
            </a:r>
            <a:r>
              <a:rPr lang="en-SG" sz="2800" dirty="0" smtClean="0"/>
              <a:t> was more effective at inhibiting bacterial strains than was the antibiotic ampicillin.</a:t>
            </a:r>
            <a:r>
              <a:rPr lang="en-SG" sz="1800" dirty="0"/>
              <a:t> </a:t>
            </a:r>
            <a:r>
              <a:rPr lang="en-SG" sz="1800" dirty="0" smtClean="0"/>
              <a:t>(</a:t>
            </a:r>
            <a:r>
              <a:rPr lang="en-SG" sz="1800" dirty="0"/>
              <a:t>Greenwood, B. </a:t>
            </a:r>
            <a:r>
              <a:rPr lang="en-SG" sz="1800" dirty="0" smtClean="0"/>
              <a:t>2011</a:t>
            </a:r>
            <a:r>
              <a:rPr lang="en-SG" sz="1800" dirty="0"/>
              <a:t>, September 29). </a:t>
            </a:r>
            <a:r>
              <a:rPr lang="en-SG" sz="1800" dirty="0" smtClean="0"/>
              <a:t>Retrieved </a:t>
            </a:r>
            <a:r>
              <a:rPr lang="en-SG" sz="1800" dirty="0"/>
              <a:t>from http://</a:t>
            </a:r>
            <a:r>
              <a:rPr lang="en-SG" sz="1800" dirty="0" smtClean="0"/>
              <a:t>www.livestrong.com/article/545173-does-caffeine-affect-bacteria)</a:t>
            </a:r>
          </a:p>
          <a:p>
            <a:pPr marL="82296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SG" sz="1800" dirty="0"/>
          </a:p>
        </p:txBody>
      </p:sp>
      <p:pic>
        <p:nvPicPr>
          <p:cNvPr id="17412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5448300"/>
            <a:ext cx="7524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7108825" y="6578600"/>
            <a:ext cx="20637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050" dirty="0">
                <a:latin typeface="+mn-lt"/>
                <a:cs typeface="+mn-cs"/>
              </a:rPr>
              <a:t>www.clipart-for-free.blogspot.com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85D730-E2B0-45E9-B7C4-ABBA6BCF35E0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7D78D-F076-4C1B-8965-511CD60841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Food Source 4: Onion </a:t>
            </a:r>
            <a:endParaRPr lang="en-SG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19200" y="1447800"/>
            <a:ext cx="7497763" cy="4800600"/>
          </a:xfrm>
        </p:spPr>
        <p:txBody>
          <a:bodyPr/>
          <a:lstStyle/>
          <a:p>
            <a:r>
              <a:rPr lang="en-SG" sz="3100" smtClean="0"/>
              <a:t>Onion extracts are found to have high antioxidant capacity. </a:t>
            </a:r>
          </a:p>
          <a:p>
            <a:r>
              <a:rPr lang="en-SG" sz="3100" i="1" smtClean="0"/>
              <a:t>Quercetin was extracted from the onions and separately added to cultures of Bacillus cereus, Staphylococcus aureus, M. luteus </a:t>
            </a:r>
          </a:p>
          <a:p>
            <a:r>
              <a:rPr lang="en-SG" sz="3100" i="1" smtClean="0"/>
              <a:t>Quercetin</a:t>
            </a:r>
            <a:r>
              <a:rPr lang="en-SG" sz="3100" smtClean="0"/>
              <a:t> had an inhibitory effect on all the strains of bacteria that were studied. </a:t>
            </a:r>
          </a:p>
          <a:p>
            <a:endParaRPr lang="en-SG" sz="3100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181600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7924800" y="6499225"/>
            <a:ext cx="844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SG" sz="1200"/>
              <a:t>delish.com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328738" y="5699125"/>
            <a:ext cx="6403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SG" sz="1600"/>
              <a:t>Jonathan Santas; María Pilar Almajano; The University of Barcelona, </a:t>
            </a:r>
          </a:p>
          <a:p>
            <a:pPr eaLnBrk="1" hangingPunct="1"/>
            <a:r>
              <a:rPr lang="en-SG" sz="1600"/>
              <a:t>Spain, 2010.  The International Journal of Food Science and Technology</a:t>
            </a:r>
            <a:br>
              <a:rPr lang="en-SG" sz="1600"/>
            </a:br>
            <a:endParaRPr lang="en-SG" sz="16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1976CC-6B9D-4A37-AB2D-27822F3953F7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7247C-FCE5-46EE-80D1-A05563BE27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9200" y="228600"/>
            <a:ext cx="74977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Hypothesis</a:t>
            </a:r>
            <a:endParaRPr lang="en-SG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80963" indent="0" algn="ctr" eaLnBrk="1" hangingPunct="1">
              <a:buFont typeface="Arial" charset="0"/>
              <a:buNone/>
            </a:pPr>
            <a:r>
              <a:rPr lang="en-US" sz="7500" b="1" smtClean="0"/>
              <a:t>Lime extracts have the best anti-bacteria properties</a:t>
            </a:r>
            <a:endParaRPr lang="en-SG" sz="7500" b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E3F576-5EAC-4D43-9CBD-CAF29AC9EFF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7A788-A25D-4788-B9D7-86A5CC5BB4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Materials and Apparatus</a:t>
            </a:r>
            <a:endParaRPr lang="en-SG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0483" name="Content Placeholder 3" descr="2012-02-27 13.56.4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1752600" cy="1314450"/>
          </a:xfrm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371600" y="2667000"/>
            <a:ext cx="163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Laminar Flow Hood</a:t>
            </a:r>
            <a:endParaRPr lang="en-SG" sz="1400"/>
          </a:p>
        </p:txBody>
      </p:sp>
      <p:pic>
        <p:nvPicPr>
          <p:cNvPr id="20485" name="Picture 5" descr="2012-02-27 13.56.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358900"/>
            <a:ext cx="174466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3390900" y="2703513"/>
            <a:ext cx="882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Incubator</a:t>
            </a:r>
            <a:endParaRPr lang="en-SG" sz="1400"/>
          </a:p>
        </p:txBody>
      </p:sp>
      <p:pic>
        <p:nvPicPr>
          <p:cNvPr id="20487" name="Picture 7" descr="2012-02-27 14.07.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030538"/>
            <a:ext cx="12192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1379538" y="4656138"/>
            <a:ext cx="1241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Deionised Water</a:t>
            </a:r>
            <a:endParaRPr lang="en-SG" sz="1200"/>
          </a:p>
        </p:txBody>
      </p:sp>
      <p:pic>
        <p:nvPicPr>
          <p:cNvPr id="2048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11288"/>
            <a:ext cx="17224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TextBox 9"/>
          <p:cNvSpPr txBox="1">
            <a:spLocks noChangeArrowheads="1"/>
          </p:cNvSpPr>
          <p:nvPr/>
        </p:nvSpPr>
        <p:spPr bwMode="auto">
          <a:xfrm>
            <a:off x="5381625" y="2703513"/>
            <a:ext cx="1136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Glass Bottles</a:t>
            </a:r>
            <a:endParaRPr lang="en-SG" sz="1400"/>
          </a:p>
        </p:txBody>
      </p:sp>
      <p:pic>
        <p:nvPicPr>
          <p:cNvPr id="2049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873125"/>
            <a:ext cx="1373187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7459663" y="2703513"/>
            <a:ext cx="1066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Petri Dishes</a:t>
            </a:r>
            <a:endParaRPr lang="en-SG" sz="1400"/>
          </a:p>
        </p:txBody>
      </p:sp>
      <p:pic>
        <p:nvPicPr>
          <p:cNvPr id="20493" name="Picture 7" descr="2012-02-27 14.05.53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030538"/>
            <a:ext cx="1738313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Content Placeholder 3" descr="2012-02-27 14.01.0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3011488"/>
            <a:ext cx="10382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10" descr="2012-02-27 14.11.3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5" y="2959100"/>
            <a:ext cx="10874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2959100"/>
            <a:ext cx="12430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7" name="TextBox 8"/>
          <p:cNvSpPr txBox="1">
            <a:spLocks noChangeArrowheads="1"/>
          </p:cNvSpPr>
          <p:nvPr/>
        </p:nvSpPr>
        <p:spPr bwMode="auto">
          <a:xfrm>
            <a:off x="2811463" y="4335463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Centrifuge Shaker</a:t>
            </a:r>
            <a:endParaRPr lang="en-SG" sz="1400"/>
          </a:p>
        </p:txBody>
      </p:sp>
      <p:sp>
        <p:nvSpPr>
          <p:cNvPr id="20498" name="TextBox 4"/>
          <p:cNvSpPr txBox="1">
            <a:spLocks noChangeArrowheads="1"/>
          </p:cNvSpPr>
          <p:nvPr/>
        </p:nvSpPr>
        <p:spPr bwMode="auto">
          <a:xfrm>
            <a:off x="4852988" y="4410075"/>
            <a:ext cx="1395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Electronic Scale</a:t>
            </a:r>
            <a:endParaRPr lang="en-SG" sz="1400"/>
          </a:p>
        </p:txBody>
      </p:sp>
      <p:sp>
        <p:nvSpPr>
          <p:cNvPr id="20499" name="TextBox 11"/>
          <p:cNvSpPr txBox="1">
            <a:spLocks noChangeArrowheads="1"/>
          </p:cNvSpPr>
          <p:nvPr/>
        </p:nvSpPr>
        <p:spPr bwMode="auto">
          <a:xfrm>
            <a:off x="6272213" y="4397375"/>
            <a:ext cx="833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Syringes </a:t>
            </a:r>
            <a:endParaRPr lang="en-SG" sz="1400"/>
          </a:p>
        </p:txBody>
      </p:sp>
      <p:sp>
        <p:nvSpPr>
          <p:cNvPr id="20500" name="TextBox 13"/>
          <p:cNvSpPr txBox="1">
            <a:spLocks noChangeArrowheads="1"/>
          </p:cNvSpPr>
          <p:nvPr/>
        </p:nvSpPr>
        <p:spPr bwMode="auto">
          <a:xfrm>
            <a:off x="7589838" y="4643438"/>
            <a:ext cx="1306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Sterile Agar </a:t>
            </a:r>
          </a:p>
          <a:p>
            <a:pPr eaLnBrk="1" hangingPunct="1"/>
            <a:r>
              <a:rPr lang="en-US" sz="1400"/>
              <a:t>(Molten Form)</a:t>
            </a:r>
            <a:endParaRPr lang="en-SG" sz="1400"/>
          </a:p>
        </p:txBody>
      </p:sp>
      <p:pic>
        <p:nvPicPr>
          <p:cNvPr id="20501" name="Content Placeholder 3" descr="2012-02-27 15.59.0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4908550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5" descr="2012-02-24 16.54.3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4756150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7" descr="2012-02-27 16.34.0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15446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4" name="TextBox 4"/>
          <p:cNvSpPr txBox="1">
            <a:spLocks noChangeArrowheads="1"/>
          </p:cNvSpPr>
          <p:nvPr/>
        </p:nvSpPr>
        <p:spPr bwMode="auto">
          <a:xfrm>
            <a:off x="2916238" y="6167438"/>
            <a:ext cx="1936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Sodium Alginate (Beads)</a:t>
            </a:r>
            <a:endParaRPr lang="en-SG" sz="1400"/>
          </a:p>
        </p:txBody>
      </p:sp>
      <p:sp>
        <p:nvSpPr>
          <p:cNvPr id="20505" name="TextBox 6"/>
          <p:cNvSpPr txBox="1">
            <a:spLocks noChangeArrowheads="1"/>
          </p:cNvSpPr>
          <p:nvPr/>
        </p:nvSpPr>
        <p:spPr bwMode="auto">
          <a:xfrm>
            <a:off x="5076825" y="6167438"/>
            <a:ext cx="1441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Sodium Alginate</a:t>
            </a:r>
          </a:p>
          <a:p>
            <a:pPr eaLnBrk="1" hangingPunct="1"/>
            <a:r>
              <a:rPr lang="en-US" sz="1400"/>
              <a:t> (Molten Form)</a:t>
            </a:r>
            <a:endParaRPr lang="en-SG" sz="1400"/>
          </a:p>
        </p:txBody>
      </p:sp>
      <p:sp>
        <p:nvSpPr>
          <p:cNvPr id="20506" name="TextBox 8"/>
          <p:cNvSpPr txBox="1">
            <a:spLocks noChangeArrowheads="1"/>
          </p:cNvSpPr>
          <p:nvPr/>
        </p:nvSpPr>
        <p:spPr bwMode="auto">
          <a:xfrm>
            <a:off x="1371600" y="6203950"/>
            <a:ext cx="1246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Orbital Shaker</a:t>
            </a:r>
            <a:endParaRPr lang="en-SG" sz="1400"/>
          </a:p>
        </p:txBody>
      </p:sp>
      <p:pic>
        <p:nvPicPr>
          <p:cNvPr id="20507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4748213"/>
            <a:ext cx="985837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8" name="TextBox 6"/>
          <p:cNvSpPr txBox="1">
            <a:spLocks noChangeArrowheads="1"/>
          </p:cNvSpPr>
          <p:nvPr/>
        </p:nvSpPr>
        <p:spPr bwMode="auto">
          <a:xfrm>
            <a:off x="6388100" y="6210300"/>
            <a:ext cx="161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Sterile Paper Discs</a:t>
            </a:r>
            <a:endParaRPr lang="en-SG" sz="14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45F041-50BB-44D7-868D-EEE4C4CE21E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80395-E715-488A-A1D1-E84179FC13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Materials and Apparatus</a:t>
            </a:r>
            <a:endParaRPr lang="en-SG" dirty="0"/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476375"/>
            <a:ext cx="1257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77165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1362075"/>
            <a:ext cx="128111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1368425" y="3105150"/>
            <a:ext cx="708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Blender</a:t>
            </a:r>
            <a:endParaRPr lang="en-SG" sz="1200"/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2693988" y="3143250"/>
            <a:ext cx="652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Pipette</a:t>
            </a:r>
            <a:endParaRPr lang="en-SG" sz="1200"/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4718050" y="3070225"/>
            <a:ext cx="1182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Ethanol and </a:t>
            </a:r>
          </a:p>
          <a:p>
            <a:pPr eaLnBrk="1" hangingPunct="1"/>
            <a:r>
              <a:rPr lang="en-US" sz="1200"/>
              <a:t>Alcohol Burner</a:t>
            </a:r>
            <a:endParaRPr lang="en-SG" sz="1200"/>
          </a:p>
        </p:txBody>
      </p:sp>
      <p:sp>
        <p:nvSpPr>
          <p:cNvPr id="21513" name="TextBox 10"/>
          <p:cNvSpPr txBox="1">
            <a:spLocks noChangeArrowheads="1"/>
          </p:cNvSpPr>
          <p:nvPr/>
        </p:nvSpPr>
        <p:spPr bwMode="auto">
          <a:xfrm>
            <a:off x="6148388" y="3105150"/>
            <a:ext cx="1306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Centrifuge Tubes</a:t>
            </a:r>
            <a:endParaRPr lang="en-SG" sz="1200"/>
          </a:p>
        </p:txBody>
      </p:sp>
      <p:pic>
        <p:nvPicPr>
          <p:cNvPr id="21514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3530600"/>
            <a:ext cx="176688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1093788" y="4864100"/>
            <a:ext cx="712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Beakers</a:t>
            </a:r>
            <a:endParaRPr lang="en-SG" sz="1200"/>
          </a:p>
        </p:txBody>
      </p:sp>
      <p:pic>
        <p:nvPicPr>
          <p:cNvPr id="215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3530600"/>
            <a:ext cx="16573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TextBox 16"/>
          <p:cNvSpPr txBox="1">
            <a:spLocks noChangeArrowheads="1"/>
          </p:cNvSpPr>
          <p:nvPr/>
        </p:nvSpPr>
        <p:spPr bwMode="auto">
          <a:xfrm>
            <a:off x="3036888" y="4878388"/>
            <a:ext cx="1657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Nutrient Agar (Plated)</a:t>
            </a:r>
            <a:endParaRPr lang="en-SG" sz="1200"/>
          </a:p>
        </p:txBody>
      </p:sp>
      <p:pic>
        <p:nvPicPr>
          <p:cNvPr id="21518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14463"/>
            <a:ext cx="12827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3559175"/>
            <a:ext cx="15033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TextBox 16"/>
          <p:cNvSpPr txBox="1">
            <a:spLocks noChangeArrowheads="1"/>
          </p:cNvSpPr>
          <p:nvPr/>
        </p:nvSpPr>
        <p:spPr bwMode="auto">
          <a:xfrm>
            <a:off x="4905375" y="4892675"/>
            <a:ext cx="741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Dropper</a:t>
            </a:r>
            <a:endParaRPr lang="en-SG" sz="1200"/>
          </a:p>
        </p:txBody>
      </p:sp>
      <p:pic>
        <p:nvPicPr>
          <p:cNvPr id="21521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59175"/>
            <a:ext cx="17764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2" name="TextBox 16"/>
          <p:cNvSpPr txBox="1">
            <a:spLocks noChangeArrowheads="1"/>
          </p:cNvSpPr>
          <p:nvPr/>
        </p:nvSpPr>
        <p:spPr bwMode="auto">
          <a:xfrm>
            <a:off x="6553200" y="4864100"/>
            <a:ext cx="784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Spreader</a:t>
            </a:r>
            <a:endParaRPr lang="en-SG" sz="1200"/>
          </a:p>
        </p:txBody>
      </p:sp>
      <p:pic>
        <p:nvPicPr>
          <p:cNvPr id="21523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75" y="1414463"/>
            <a:ext cx="12827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4" name="TextBox 16"/>
          <p:cNvSpPr txBox="1">
            <a:spLocks noChangeArrowheads="1"/>
          </p:cNvSpPr>
          <p:nvPr/>
        </p:nvSpPr>
        <p:spPr bwMode="auto">
          <a:xfrm>
            <a:off x="7712075" y="3124200"/>
            <a:ext cx="1044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Sterile Water</a:t>
            </a:r>
            <a:endParaRPr lang="en-SG" sz="1200"/>
          </a:p>
        </p:txBody>
      </p:sp>
      <p:pic>
        <p:nvPicPr>
          <p:cNvPr id="21525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5168900"/>
            <a:ext cx="9779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6" name="TextBox 16"/>
          <p:cNvSpPr txBox="1">
            <a:spLocks noChangeArrowheads="1"/>
          </p:cNvSpPr>
          <p:nvPr/>
        </p:nvSpPr>
        <p:spPr bwMode="auto">
          <a:xfrm>
            <a:off x="1149350" y="6483350"/>
            <a:ext cx="1289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Filter Membrane</a:t>
            </a:r>
            <a:endParaRPr lang="en-SG" sz="12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E7D3DC-4CF3-410F-A430-AB2A5A3E1222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45565-9FD4-47CF-9875-E11FA74981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7297" y="1295399"/>
          <a:ext cx="9144000" cy="559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628" y="63117"/>
            <a:ext cx="5410200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SG" sz="3600" b="1" dirty="0">
                <a:ln/>
                <a:solidFill>
                  <a:schemeClr val="accent3"/>
                </a:solidFill>
                <a:cs typeface="Arial" pitchFamily="34" charset="0"/>
              </a:rPr>
              <a:t>Preparation of food 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12F5DE-717E-4FAD-87C8-54F8141F87BD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C16BC-9C4A-45A5-BB0C-018FC06ABE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47800" y="76200"/>
            <a:ext cx="749935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Variables – Preparation of Food Sources</a:t>
            </a:r>
            <a:endParaRPr lang="en-SG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435100" y="1447800"/>
          <a:ext cx="7404100" cy="367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2468033"/>
                <a:gridCol w="2468033"/>
              </a:tblGrid>
              <a:tr h="1035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Controlled</a:t>
                      </a:r>
                      <a:r>
                        <a:rPr lang="en-US" sz="1800" baseline="0" dirty="0" smtClean="0"/>
                        <a:t> Variable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Dependent</a:t>
                      </a:r>
                      <a:r>
                        <a:rPr lang="en-US" sz="1800" baseline="0" dirty="0" smtClean="0"/>
                        <a:t> Variables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Independent Variables</a:t>
                      </a:r>
                      <a:endParaRPr lang="en-SG" sz="1800" dirty="0"/>
                    </a:p>
                  </a:txBody>
                  <a:tcPr marT="45725" marB="45725"/>
                </a:tc>
              </a:tr>
              <a:tr h="1257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 of substance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bacteria after the substance was added in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bacteria in the start</a:t>
                      </a:r>
                      <a:endParaRPr lang="en-SG" sz="1800" dirty="0"/>
                    </a:p>
                  </a:txBody>
                  <a:tcPr marT="45725" marB="45725"/>
                </a:tc>
              </a:tr>
              <a:tr h="13813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taken for the bacteria</a:t>
                      </a:r>
                      <a:r>
                        <a:rPr lang="en-US" sz="1800" baseline="0" dirty="0" smtClean="0"/>
                        <a:t> to grow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food</a:t>
                      </a:r>
                      <a:endParaRPr lang="en-SG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1435100" y="1249363"/>
          <a:ext cx="7404100" cy="463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2468033"/>
                <a:gridCol w="2468033"/>
              </a:tblGrid>
              <a:tr h="9450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Controlled</a:t>
                      </a:r>
                      <a:r>
                        <a:rPr lang="en-US" sz="2800" baseline="0" dirty="0" smtClean="0"/>
                        <a:t> Variable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Dependent</a:t>
                      </a:r>
                      <a:r>
                        <a:rPr lang="en-US" sz="2800" baseline="0" dirty="0" smtClean="0"/>
                        <a:t> Variables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Variables</a:t>
                      </a:r>
                      <a:endParaRPr lang="en-SG" sz="2800" dirty="0"/>
                    </a:p>
                  </a:txBody>
                  <a:tcPr marT="45723" marB="45723"/>
                </a:tc>
              </a:tr>
              <a:tr h="13718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Mass</a:t>
                      </a:r>
                      <a:r>
                        <a:rPr lang="en-US" sz="2800" baseline="0" dirty="0" smtClean="0"/>
                        <a:t> of food to grind up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Concentration of food extract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of food extract</a:t>
                      </a:r>
                      <a:endParaRPr lang="en-SG" sz="2800" dirty="0"/>
                    </a:p>
                  </a:txBody>
                  <a:tcPr marT="45723" marB="45723"/>
                </a:tc>
              </a:tr>
              <a:tr h="13718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Volume of water added to food extract</a:t>
                      </a:r>
                      <a:endParaRPr lang="en-US" sz="2800" baseline="0" dirty="0" smtClean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800" dirty="0"/>
                    </a:p>
                  </a:txBody>
                  <a:tcPr marT="45723" marB="45723"/>
                </a:tc>
              </a:tr>
              <a:tr h="945072">
                <a:tc>
                  <a:txBody>
                    <a:bodyPr/>
                    <a:lstStyle/>
                    <a:p>
                      <a:endParaRPr lang="en-US" sz="2800" baseline="0" dirty="0" smtClean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4611E9-99C7-4889-9D26-CDB173BE79A2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633A6-894D-42AC-ADD4-9079F50DAE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762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0" y="36057"/>
            <a:ext cx="5410200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SG" sz="3600" b="1" dirty="0">
                <a:ln/>
                <a:solidFill>
                  <a:schemeClr val="accent3"/>
                </a:solidFill>
                <a:cs typeface="Arial" pitchFamily="34" charset="0"/>
              </a:rPr>
              <a:t>Zone </a:t>
            </a:r>
            <a:r>
              <a:rPr lang="en-SG" sz="3600" b="1">
                <a:ln/>
                <a:solidFill>
                  <a:schemeClr val="accent3"/>
                </a:solidFill>
                <a:cs typeface="Arial" pitchFamily="34" charset="0"/>
              </a:rPr>
              <a:t>of Inhibition</a:t>
            </a:r>
            <a:endParaRPr lang="en-SG" sz="3600" b="1" dirty="0">
              <a:ln/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E499BF-CC8E-4BF3-A1B8-2A415FAF1252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211FA-AB9B-49C0-A5D8-7742DD2C5B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47800" y="76200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Variables - Zone of Inhibition</a:t>
            </a:r>
            <a:endParaRPr lang="en-SG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435100" y="1447800"/>
          <a:ext cx="7404100" cy="367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2468033"/>
                <a:gridCol w="2468033"/>
              </a:tblGrid>
              <a:tr h="1035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Controlled</a:t>
                      </a:r>
                      <a:r>
                        <a:rPr lang="en-US" sz="1800" baseline="0" dirty="0" smtClean="0"/>
                        <a:t> Variable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Dependent</a:t>
                      </a:r>
                      <a:r>
                        <a:rPr lang="en-US" sz="1800" baseline="0" dirty="0" smtClean="0"/>
                        <a:t> Variables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Independent Variables</a:t>
                      </a:r>
                      <a:endParaRPr lang="en-SG" sz="1800" dirty="0"/>
                    </a:p>
                  </a:txBody>
                  <a:tcPr marT="45725" marB="45725"/>
                </a:tc>
              </a:tr>
              <a:tr h="1257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 of substance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bacteria after the substance was added in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bacteria in the start</a:t>
                      </a:r>
                      <a:endParaRPr lang="en-SG" sz="1800" dirty="0"/>
                    </a:p>
                  </a:txBody>
                  <a:tcPr marT="45725" marB="45725"/>
                </a:tc>
              </a:tr>
              <a:tr h="13813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taken for the bacteria</a:t>
                      </a:r>
                      <a:r>
                        <a:rPr lang="en-US" sz="1800" baseline="0" dirty="0" smtClean="0"/>
                        <a:t> to grow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food</a:t>
                      </a:r>
                      <a:endParaRPr lang="en-SG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1435100" y="1249363"/>
          <a:ext cx="7404100" cy="499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2468033"/>
                <a:gridCol w="2468033"/>
              </a:tblGrid>
              <a:tr h="114802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Controlled</a:t>
                      </a:r>
                      <a:r>
                        <a:rPr lang="en-US" sz="2800" baseline="0" dirty="0" smtClean="0"/>
                        <a:t> Variable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Dependent</a:t>
                      </a:r>
                      <a:r>
                        <a:rPr lang="en-US" sz="2800" baseline="0" dirty="0" smtClean="0"/>
                        <a:t> Variables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Variables</a:t>
                      </a:r>
                      <a:endParaRPr lang="en-SG" sz="2800" dirty="0"/>
                    </a:p>
                  </a:txBody>
                  <a:tcPr marT="45723" marB="45723"/>
                </a:tc>
              </a:tr>
              <a:tr h="2184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Time allowed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for the bacteria</a:t>
                      </a:r>
                      <a:r>
                        <a:rPr lang="en-US" sz="2800" baseline="0" dirty="0" smtClean="0"/>
                        <a:t> to grow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Diameter</a:t>
                      </a:r>
                      <a:r>
                        <a:rPr lang="en-US" sz="2800" baseline="0" dirty="0" smtClean="0"/>
                        <a:t> of Zone of Inhibition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/>
                        <a:t>Type of micro-organism</a:t>
                      </a:r>
                    </a:p>
                    <a:p>
                      <a:endParaRPr lang="en-SG" sz="2800" dirty="0" smtClean="0"/>
                    </a:p>
                    <a:p>
                      <a:endParaRPr lang="en-SG" sz="2800" dirty="0"/>
                    </a:p>
                  </a:txBody>
                  <a:tcPr marT="45723" marB="45723"/>
                </a:tc>
              </a:tr>
              <a:tr h="1666495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Temperature which bacteria grows at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Type of food extract</a:t>
                      </a:r>
                      <a:endParaRPr lang="en-SG" sz="2800" dirty="0" smtClean="0"/>
                    </a:p>
                    <a:p>
                      <a:endParaRPr lang="en-SG" sz="2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82EB6C-6CAB-439B-AB85-E21746AFE955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76C6B-BD7B-45FB-93CA-42791340B1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106680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152400"/>
            <a:ext cx="5943600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400" dirty="0">
                <a:ln/>
                <a:solidFill>
                  <a:schemeClr val="accent3"/>
                </a:solidFill>
                <a:cs typeface="Arial" pitchFamily="34" charset="0"/>
              </a:rPr>
              <a:t>Colony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A3A860-65BB-409E-B79E-2DE4BA29FD95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74BF7-EE2E-4824-B4E8-6F75EF25266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Contents</a:t>
            </a:r>
            <a:endParaRPr lang="en-SG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 Information</a:t>
            </a:r>
          </a:p>
          <a:p>
            <a:pPr eaLnBrk="1" hangingPunct="1"/>
            <a:r>
              <a:rPr lang="en-US" smtClean="0"/>
              <a:t>Rationale &amp;  Objectives</a:t>
            </a:r>
          </a:p>
          <a:p>
            <a:pPr eaLnBrk="1" hangingPunct="1"/>
            <a:r>
              <a:rPr lang="en-US" smtClean="0"/>
              <a:t>Food &amp; Water Sources</a:t>
            </a:r>
          </a:p>
          <a:p>
            <a:pPr eaLnBrk="1" hangingPunct="1"/>
            <a:r>
              <a:rPr lang="en-US" smtClean="0"/>
              <a:t>Hypothesis</a:t>
            </a:r>
          </a:p>
          <a:p>
            <a:pPr eaLnBrk="1" hangingPunct="1"/>
            <a:r>
              <a:rPr lang="en-US" smtClean="0"/>
              <a:t>Materials &amp; Apparatus</a:t>
            </a:r>
          </a:p>
          <a:p>
            <a:pPr eaLnBrk="1" hangingPunct="1"/>
            <a:r>
              <a:rPr lang="en-US" smtClean="0"/>
              <a:t>Process</a:t>
            </a:r>
          </a:p>
          <a:p>
            <a:pPr eaLnBrk="1" hangingPunct="1"/>
            <a:r>
              <a:rPr lang="en-US" smtClean="0"/>
              <a:t>Variables</a:t>
            </a:r>
          </a:p>
          <a:p>
            <a:pPr eaLnBrk="1" hangingPunct="1"/>
            <a:endParaRPr lang="en-SG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E76F34-5EA5-47D4-BF1C-CCEC1FAC512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DA03C-71F6-4749-99AD-F7242FB0BF9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Variables – Colony Count</a:t>
            </a:r>
            <a:endParaRPr lang="en-SG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435100" y="1249363"/>
          <a:ext cx="7404100" cy="507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2468033"/>
                <a:gridCol w="2468033"/>
              </a:tblGrid>
              <a:tr h="130026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Controlled</a:t>
                      </a:r>
                      <a:r>
                        <a:rPr lang="en-US" sz="2800" baseline="0" dirty="0" smtClean="0"/>
                        <a:t> Variable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Dependent</a:t>
                      </a:r>
                      <a:r>
                        <a:rPr lang="en-US" sz="2800" baseline="0" dirty="0" smtClean="0"/>
                        <a:t> Variables</a:t>
                      </a:r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Independent Variables</a:t>
                      </a:r>
                      <a:endParaRPr lang="en-SG" sz="2800" dirty="0"/>
                    </a:p>
                  </a:txBody>
                  <a:tcPr marT="45723" marB="45723"/>
                </a:tc>
              </a:tr>
              <a:tr h="18874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liquid suspension plated</a:t>
                      </a:r>
                      <a:endParaRPr lang="en-SG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colony left in each agar plate (resultant CFU)</a:t>
                      </a:r>
                      <a:endParaRPr lang="en-SG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micro-organism &amp; food extract in mixture</a:t>
                      </a:r>
                      <a:endParaRPr lang="en-SG" sz="1800" dirty="0"/>
                    </a:p>
                  </a:txBody>
                  <a:tcPr marT="45723" marB="45723"/>
                </a:tc>
              </a:tr>
              <a:tr h="1887487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Time given for bacteria to grow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05F457-BF6F-499E-93E5-88D1E3F6136C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8F3CD-4900-4330-90F5-AA5863F2149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106680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-152400"/>
            <a:ext cx="5943600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dirty="0">
                <a:ln/>
                <a:solidFill>
                  <a:schemeClr val="accent3"/>
                </a:solidFill>
                <a:cs typeface="Arial" pitchFamily="34" charset="0"/>
              </a:rPr>
              <a:t>Food Extracts on Water Samples</a:t>
            </a:r>
            <a:endParaRPr lang="en-SG" sz="3600" dirty="0">
              <a:ln/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D5EE72-93D1-4D3F-AB3F-58710D648134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A81A8-0AA8-453E-AA89-6D4752B3DCA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47800" y="152400"/>
            <a:ext cx="749935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Variables - Food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xtracts on Water Samples</a:t>
            </a:r>
            <a:endParaRPr lang="en-SG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435100" y="1447800"/>
          <a:ext cx="7404100" cy="367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2468033"/>
                <a:gridCol w="2468033"/>
              </a:tblGrid>
              <a:tr h="1035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Controlled</a:t>
                      </a:r>
                      <a:r>
                        <a:rPr lang="en-US" sz="1800" baseline="0" dirty="0" smtClean="0"/>
                        <a:t> Variable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Dependent</a:t>
                      </a:r>
                      <a:r>
                        <a:rPr lang="en-US" sz="1800" baseline="0" dirty="0" smtClean="0"/>
                        <a:t> Variables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Independent Variables</a:t>
                      </a:r>
                      <a:endParaRPr lang="en-SG" sz="1800" dirty="0"/>
                    </a:p>
                  </a:txBody>
                  <a:tcPr marT="45725" marB="45725"/>
                </a:tc>
              </a:tr>
              <a:tr h="1257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 of substance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bacteria after the substance was added in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Amount</a:t>
                      </a:r>
                      <a:r>
                        <a:rPr lang="en-US" sz="1800" baseline="0" dirty="0" smtClean="0"/>
                        <a:t> of bacteria in the start</a:t>
                      </a:r>
                      <a:endParaRPr lang="en-SG" sz="1800" dirty="0"/>
                    </a:p>
                  </a:txBody>
                  <a:tcPr marT="45725" marB="45725"/>
                </a:tc>
              </a:tr>
              <a:tr h="13813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taken for the bacteria</a:t>
                      </a:r>
                      <a:r>
                        <a:rPr lang="en-US" sz="1800" baseline="0" dirty="0" smtClean="0"/>
                        <a:t> to grow</a:t>
                      </a:r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food</a:t>
                      </a:r>
                      <a:endParaRPr lang="en-SG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1447800" y="1524000"/>
          <a:ext cx="7404100" cy="438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33"/>
                <a:gridCol w="2468033"/>
                <a:gridCol w="2468033"/>
              </a:tblGrid>
              <a:tr h="8230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Controlled</a:t>
                      </a:r>
                      <a:r>
                        <a:rPr lang="en-US" sz="2400" baseline="0" dirty="0" smtClean="0"/>
                        <a:t> Variable</a:t>
                      </a:r>
                      <a:endParaRPr lang="en-SG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Dependent</a:t>
                      </a:r>
                      <a:r>
                        <a:rPr lang="en-US" sz="2400" baseline="0" dirty="0" smtClean="0"/>
                        <a:t> Variables</a:t>
                      </a:r>
                      <a:endParaRPr lang="en-SG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Independent Variables</a:t>
                      </a:r>
                      <a:endParaRPr lang="en-SG" sz="2400" dirty="0"/>
                    </a:p>
                  </a:txBody>
                  <a:tcPr marT="45723" marB="45723"/>
                </a:tc>
              </a:tr>
              <a:tr h="1188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 allowed for the bacteria</a:t>
                      </a:r>
                      <a:r>
                        <a:rPr lang="en-US" sz="2400" baseline="0" dirty="0" smtClean="0"/>
                        <a:t> to grow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Amount</a:t>
                      </a:r>
                      <a:r>
                        <a:rPr lang="en-US" sz="2400" baseline="0" dirty="0" smtClean="0"/>
                        <a:t> of Bacteria left on the Agar Plate</a:t>
                      </a:r>
                      <a:endParaRPr lang="en-SG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Type of</a:t>
                      </a:r>
                      <a:r>
                        <a:rPr lang="en-US" sz="2400" baseline="0" dirty="0" smtClean="0"/>
                        <a:t>  Water</a:t>
                      </a:r>
                      <a:endParaRPr lang="en-SG" sz="2400" dirty="0" smtClean="0"/>
                    </a:p>
                    <a:p>
                      <a:endParaRPr lang="en-SG" sz="2400" dirty="0"/>
                    </a:p>
                  </a:txBody>
                  <a:tcPr marT="45723" marB="45723"/>
                </a:tc>
              </a:tr>
              <a:tr h="1188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Amount of micro-organism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 smtClean="0"/>
                        <a:t>Type of micro-organism</a:t>
                      </a:r>
                    </a:p>
                    <a:p>
                      <a:endParaRPr lang="en-SG" sz="2400" dirty="0"/>
                    </a:p>
                  </a:txBody>
                  <a:tcPr marT="45723" marB="45723"/>
                </a:tc>
              </a:tr>
              <a:tr h="1188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Amount of water sample</a:t>
                      </a:r>
                    </a:p>
                    <a:p>
                      <a:endParaRPr lang="en-US" sz="2400" baseline="0" dirty="0" smtClean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14686D-E8BA-495E-9D05-3771356D8F4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826F-56CD-488D-A08B-79C92237A73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SG" dirty="0" smtClean="0"/>
              <a:t>General Timeline for Experiments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7089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F0E76A-1E5B-45CD-B723-9F781635597D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2E1C1-F94E-4402-9A35-DE43AF42E7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SG" dirty="0" smtClean="0"/>
              <a:t>Bibliography</a:t>
            </a:r>
            <a:endParaRPr lang="en-SG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435100" y="1295400"/>
            <a:ext cx="7499350" cy="5181600"/>
          </a:xfrm>
        </p:spPr>
        <p:txBody>
          <a:bodyPr/>
          <a:lstStyle/>
          <a:p>
            <a:r>
              <a:rPr lang="en-SG" sz="1800" smtClean="0"/>
              <a:t>A review of disinfection practices and issues. N.p., n.d. Web. 19 Feb 2012. &lt;http://www.waterandhealth.org/drinkingwater/wp.html&gt;</a:t>
            </a:r>
          </a:p>
          <a:p>
            <a:r>
              <a:rPr lang="en-SG" sz="1800" smtClean="0"/>
              <a:t>A review of disinfection practices and issues. N.p., n.d. Web. 19 Feb 2012. &lt;http://www.waterandhealth.org/drinkingwater/wp.html&gt;</a:t>
            </a:r>
          </a:p>
          <a:p>
            <a:r>
              <a:rPr lang="en-US" sz="1800" smtClean="0"/>
              <a:t>Peter H.Gleick, 2002, 15</a:t>
            </a:r>
            <a:r>
              <a:rPr lang="en-US" sz="1800" baseline="30000" smtClean="0"/>
              <a:t>th</a:t>
            </a:r>
            <a:r>
              <a:rPr lang="en-US" sz="1800" smtClean="0"/>
              <a:t> August, Pacific Institute Research Report</a:t>
            </a:r>
            <a:endParaRPr lang="en-SG" sz="1800" smtClean="0"/>
          </a:p>
          <a:p>
            <a:pPr marL="365125" lvl="1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SG" sz="1600" smtClean="0">
                <a:solidFill>
                  <a:srgbClr val="000000"/>
                </a:solidFill>
              </a:rPr>
              <a:t>W.O.K Grabow, Nerrie C. Basson , 1997. National Institute for Water Research of the Council of Scientific and Industrial research</a:t>
            </a:r>
          </a:p>
          <a:p>
            <a:r>
              <a:rPr lang="en-SG" sz="1800" smtClean="0"/>
              <a:t>The world, 2011, 1 1</a:t>
            </a:r>
          </a:p>
          <a:p>
            <a:r>
              <a:rPr lang="en-SG" sz="1800" smtClean="0"/>
              <a:t>Alan.J.Sulsarenko, Anant Patel, Daniela Portz, 2007, 27th September</a:t>
            </a:r>
          </a:p>
          <a:p>
            <a:r>
              <a:rPr lang="en-SG" sz="1800" smtClean="0"/>
              <a:t>Ramanaviciene, A., Mostovojus, V., Bachmotova, I., &amp; Ramanavicius, A. (2003).  Anti-bacterial effect of caffeine on Escherichia coli and Pseudomonas fluorescens. Acta Medica Lituanica, 10(4), 185-188. </a:t>
            </a:r>
          </a:p>
          <a:p>
            <a:r>
              <a:rPr lang="en-SG" sz="1800" smtClean="0"/>
              <a:t>Greenwood, B. 2011, September 29). Retrieved from http://www.livestrong.com/article/545173-does-caffeine-affect-bacteria</a:t>
            </a:r>
          </a:p>
          <a:p>
            <a:r>
              <a:rPr lang="en-SG" sz="1800" smtClean="0"/>
              <a:t>Jonathan Santas; María Pilar Almajano; The University of Barcelona, Spain, 2010.  The International Journal of Food Science and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697257-CC2D-4341-9307-C1966D156450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C65EB-B3E1-4598-BDD2-5C0EE7CC5C5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SG" dirty="0" smtClean="0"/>
              <a:t>Bibliography</a:t>
            </a:r>
            <a:endParaRPr lang="en-SG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100" y="1295400"/>
            <a:ext cx="7499350" cy="5181600"/>
          </a:xfrm>
        </p:spPr>
        <p:txBody>
          <a:bodyPr/>
          <a:lstStyle/>
          <a:p>
            <a:pPr eaLnBrk="1" hangingPunct="1"/>
            <a:r>
              <a:rPr lang="en-SG" sz="2000" smtClean="0"/>
              <a:t>Jonathan Santas; María Pilar Almajano; The University of Barcelona, Spain, 2010.  The International Journal of Food Science and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697257-CC2D-4341-9307-C1966D156450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B7B87-23C9-4807-90C6-C8C6EEE663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0" y="2133600"/>
            <a:ext cx="7497763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tx2">
                    <a:satMod val="130000"/>
                  </a:schemeClr>
                </a:solidFill>
              </a:rPr>
              <a:t>The End</a:t>
            </a:r>
            <a:endParaRPr lang="en-SG" sz="6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371600" y="3581400"/>
            <a:ext cx="7497763" cy="762000"/>
          </a:xfrm>
        </p:spPr>
        <p:txBody>
          <a:bodyPr/>
          <a:lstStyle/>
          <a:p>
            <a:pPr marL="80963" indent="0" algn="ctr" eaLnBrk="1" hangingPunct="1">
              <a:buFont typeface="Arial" charset="0"/>
              <a:buNone/>
            </a:pPr>
            <a:r>
              <a:rPr lang="en-US" sz="4000" smtClean="0"/>
              <a:t>Thank you for your time :D</a:t>
            </a:r>
            <a:endParaRPr lang="en-SG" sz="4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2D3E2E-C083-4723-A7AE-98D0DE7C323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79833-5DEC-4AEF-9019-7747C553593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3798" name="Picture 2" descr="C:\Users\Sun Yudong\AppData\Local\Microsoft\Windows\Temporary Internet Files\Content.IE5\F3E0OO4W\MC900423171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38138"/>
            <a:ext cx="1827212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3" descr="C:\Users\Sun Yudong\AppData\Local\Microsoft\Windows\Temporary Internet Files\Content.IE5\ZWUZFC7Y\MC900105220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4495800"/>
            <a:ext cx="2214562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71600" y="457200"/>
            <a:ext cx="749776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Background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Information</a:t>
            </a:r>
            <a:endParaRPr lang="en-SG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95400" y="2057400"/>
            <a:ext cx="7175500" cy="3733800"/>
          </a:xfrm>
        </p:spPr>
        <p:txBody>
          <a:bodyPr/>
          <a:lstStyle/>
          <a:p>
            <a:pPr eaLnBrk="1" hangingPunct="1"/>
            <a:r>
              <a:rPr lang="en-SG" sz="2700" smtClean="0"/>
              <a:t>Water-borne diseases are any illness caused by drinking water contaminated by faeces, which contain pathogenic microorganisms.</a:t>
            </a:r>
          </a:p>
          <a:p>
            <a:pPr eaLnBrk="1" hangingPunct="1"/>
            <a:r>
              <a:rPr lang="en-US" sz="2700" smtClean="0"/>
              <a:t>Over the past decades,  outbreaks of water-borne diseases have been increasing, and they continue do so today.</a:t>
            </a:r>
          </a:p>
          <a:p>
            <a:pPr eaLnBrk="1" hangingPunct="1"/>
            <a:endParaRPr lang="en-US" sz="2700" smtClean="0"/>
          </a:p>
        </p:txBody>
      </p:sp>
      <p:sp>
        <p:nvSpPr>
          <p:cNvPr id="10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0825" y="56388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SG" sz="1600"/>
              <a:t>Reference:  A review of disinfection practices and issues. N.p., n.d. Web. 19 Feb 2012. &lt;http://www.waterandhealth.org/drinkingwater/wp.html&gt;</a:t>
            </a:r>
          </a:p>
        </p:txBody>
      </p:sp>
      <p:pic>
        <p:nvPicPr>
          <p:cNvPr id="10245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107950"/>
            <a:ext cx="2514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26238" y="1784350"/>
            <a:ext cx="2016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SG" sz="1100"/>
              <a:t>www.hydrogenhealthwater.com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E8DC18-10B9-471B-A759-E079DDDA27E1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E315B-242F-4588-A739-189225C405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47800" y="628650"/>
            <a:ext cx="749776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satMod val="130000"/>
                  </a:schemeClr>
                </a:solidFill>
              </a:rPr>
              <a:t>Background</a:t>
            </a:r>
            <a:br>
              <a:rPr lang="en-US" sz="5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5400" dirty="0" smtClean="0">
                <a:solidFill>
                  <a:schemeClr val="tx2">
                    <a:satMod val="130000"/>
                  </a:schemeClr>
                </a:solidFill>
              </a:rPr>
              <a:t>Information</a:t>
            </a:r>
            <a:endParaRPr lang="en-SG" sz="54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336675" y="2438400"/>
            <a:ext cx="7497763" cy="4079875"/>
          </a:xfrm>
        </p:spPr>
        <p:txBody>
          <a:bodyPr/>
          <a:lstStyle/>
          <a:p>
            <a:pPr eaLnBrk="1" hangingPunct="1"/>
            <a:r>
              <a:rPr lang="en-SG" smtClean="0"/>
              <a:t>3.575 million people die each year from water-related diseases</a:t>
            </a:r>
          </a:p>
          <a:p>
            <a:pPr lvl="1" eaLnBrk="1" hangingPunct="1"/>
            <a:r>
              <a:rPr lang="en-SG" smtClean="0"/>
              <a:t>Water plays an essential role in the transmission of diseases.</a:t>
            </a:r>
          </a:p>
        </p:txBody>
      </p:sp>
      <p:pic>
        <p:nvPicPr>
          <p:cNvPr id="11268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54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10400" y="2065338"/>
            <a:ext cx="1824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SG" sz="1000"/>
              <a:t>www.shalinikagal.hubpages.com</a:t>
            </a:r>
          </a:p>
        </p:txBody>
      </p:sp>
      <p:sp>
        <p:nvSpPr>
          <p:cNvPr id="11270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0825" y="55118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SG" sz="1600"/>
              <a:t>Reference:  A review of disinfection practices and issues. N.p., n.d. Web. 19 Feb 2012. &lt;http://www.waterandhealth.org/drinkingwater/wp.html&gt;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09EB0B-C636-47D3-9397-A4B05BED341F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D3BF8-848F-4199-8163-7D539A501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7638" y="381000"/>
            <a:ext cx="7086600" cy="5416550"/>
          </a:xfrm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600200" y="6096000"/>
            <a:ext cx="672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Peter H.Gleick, 2002, 15</a:t>
            </a:r>
            <a:r>
              <a:rPr lang="en-US" baseline="30000"/>
              <a:t>th</a:t>
            </a:r>
            <a:r>
              <a:rPr lang="en-US"/>
              <a:t> August, Pacific Institute Research Report</a:t>
            </a:r>
            <a:endParaRPr lang="en-SG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A017F8-6E89-4CCF-9A9B-DA89E5CBCBE1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48A94-971E-494B-8ED3-CAEC7B40BF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47800" y="358775"/>
            <a:ext cx="74977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Rationale &amp; Objectives</a:t>
            </a:r>
            <a:endParaRPr lang="en-SG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371600" y="1600200"/>
            <a:ext cx="7099300" cy="4114800"/>
          </a:xfrm>
        </p:spPr>
        <p:txBody>
          <a:bodyPr/>
          <a:lstStyle/>
          <a:p>
            <a:pPr eaLnBrk="1" hangingPunct="1"/>
            <a:r>
              <a:rPr lang="en-SG" sz="2800" smtClean="0"/>
              <a:t>Because of this, we were inspired to find out more on getting rid of the bacteria in water. </a:t>
            </a:r>
          </a:p>
          <a:p>
            <a:pPr eaLnBrk="1" hangingPunct="1"/>
            <a:r>
              <a:rPr lang="en-SG" sz="2800" smtClean="0"/>
              <a:t>We intend to find common food substances that are anti-bacteria to make the water cleaner for consumption.</a:t>
            </a:r>
          </a:p>
        </p:txBody>
      </p:sp>
      <p:pic>
        <p:nvPicPr>
          <p:cNvPr id="13316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30638"/>
            <a:ext cx="2892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6205538" y="6378575"/>
            <a:ext cx="25209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050" dirty="0">
                <a:latin typeface="+mn-lt"/>
                <a:cs typeface="+mn-cs"/>
              </a:rPr>
              <a:t>www.paranormalpointofview.blogspot.com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FFBA57-CE96-484A-A55B-9CDDEBF413A8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D5E9-3F13-4798-9E4E-4DFD71E479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429000" y="838200"/>
            <a:ext cx="3657600" cy="4664075"/>
          </a:xfrm>
        </p:spPr>
        <p:txBody>
          <a:bodyPr rtlCol="0"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</a:rPr>
              <a:t>Food Sources</a:t>
            </a:r>
          </a:p>
          <a:p>
            <a:pPr marL="596646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/>
              <a:t>Lime</a:t>
            </a:r>
          </a:p>
          <a:p>
            <a:pPr marL="596646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/>
              <a:t>Coffee grounds</a:t>
            </a:r>
          </a:p>
          <a:p>
            <a:pPr marL="596646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/>
              <a:t>Onion</a:t>
            </a:r>
          </a:p>
          <a:p>
            <a:pPr marL="596646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dirty="0" smtClean="0"/>
              <a:t>Garlic</a:t>
            </a:r>
          </a:p>
        </p:txBody>
      </p:sp>
      <p:pic>
        <p:nvPicPr>
          <p:cNvPr id="14339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20685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01838" y="6324600"/>
            <a:ext cx="1570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SG" sz="1000"/>
              <a:t>www.teachengineering.org</a:t>
            </a:r>
          </a:p>
        </p:txBody>
      </p:sp>
      <p:pic>
        <p:nvPicPr>
          <p:cNvPr id="14341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124575" y="6324600"/>
            <a:ext cx="16287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1050" dirty="0">
                <a:latin typeface="+mn-lt"/>
                <a:cs typeface="+mn-cs"/>
              </a:rPr>
              <a:t>www.teachengineering.org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37D99B-953D-411E-AE20-AA0DD73209B6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8A10D-C8AE-4ABB-A897-698EE93785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Food Source 1: Lime</a:t>
            </a:r>
            <a:endParaRPr lang="en-SG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95400" y="1295400"/>
            <a:ext cx="7315200" cy="4343400"/>
          </a:xfrm>
        </p:spPr>
        <p:txBody>
          <a:bodyPr/>
          <a:lstStyle/>
          <a:p>
            <a:pPr lvl="1" eaLnBrk="1" hangingPunct="1"/>
            <a:r>
              <a:rPr lang="en-US" sz="2900" smtClean="0"/>
              <a:t>Lime contains unique flavonoid compounds</a:t>
            </a:r>
          </a:p>
          <a:p>
            <a:pPr lvl="1" eaLnBrk="1" hangingPunct="1"/>
            <a:r>
              <a:rPr lang="en-US" sz="2900" smtClean="0"/>
              <a:t>It has been found to be protective against the transmission of cholera, and to be effective against yeast</a:t>
            </a:r>
          </a:p>
          <a:p>
            <a:pPr lvl="1" eaLnBrk="1" hangingPunct="1"/>
            <a:r>
              <a:rPr lang="en-US" sz="2900" smtClean="0"/>
              <a:t>Antibacterial properties of acidic lime extracts: average amount of viruses and bacteria in waste water had drastic drops of up to 96%</a:t>
            </a:r>
          </a:p>
          <a:p>
            <a:pPr lvl="1" eaLnBrk="1" hangingPunct="1"/>
            <a:endParaRPr lang="en-SG" sz="2600" smtClean="0"/>
          </a:p>
          <a:p>
            <a:pPr lvl="1" eaLnBrk="1" hangingPunct="1"/>
            <a:endParaRPr lang="en-SG" sz="2600" smtClean="0"/>
          </a:p>
          <a:p>
            <a:pPr lvl="1" eaLnBrk="1" hangingPunct="1"/>
            <a:endParaRPr lang="en-SG" sz="2600" smtClean="0"/>
          </a:p>
        </p:txBody>
      </p:sp>
      <p:pic>
        <p:nvPicPr>
          <p:cNvPr id="1536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5334000"/>
            <a:ext cx="165258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67563" y="6462713"/>
            <a:ext cx="17446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SG" sz="1000"/>
              <a:t>www.chemical-industries.com</a:t>
            </a:r>
          </a:p>
        </p:txBody>
      </p:sp>
      <p:sp>
        <p:nvSpPr>
          <p:cNvPr id="15366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71600" y="5672138"/>
            <a:ext cx="541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01638" lvl="1">
              <a:spcBef>
                <a:spcPts val="550"/>
              </a:spcBef>
              <a:buClr>
                <a:srgbClr val="3891A7"/>
              </a:buClr>
            </a:pPr>
            <a:r>
              <a:rPr lang="en-SG">
                <a:solidFill>
                  <a:srgbClr val="000000"/>
                </a:solidFill>
              </a:rPr>
              <a:t>Reference: W.O.K Grabow, Nerrie C. Basson , 1997. National Institute for Water Research of the Council of Scientific and Industrial research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29C25B-BD40-4270-ABC9-F8648D1D5EAC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A248F-B083-43EF-8129-6F09A6F3E7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Food Source 2: Garlic</a:t>
            </a:r>
            <a:endParaRPr lang="en-SG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47800" y="1968500"/>
            <a:ext cx="7497763" cy="38227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z="2800" smtClean="0"/>
              <a:t>Contains a disulfide, Ajeone, prevents infections with yeast </a:t>
            </a:r>
            <a:r>
              <a:rPr lang="en-US" sz="2800" i="1" smtClean="0"/>
              <a:t>Candida albicans</a:t>
            </a:r>
            <a:endParaRPr lang="en-US" sz="2800" smtClean="0"/>
          </a:p>
          <a:p>
            <a:pPr eaLnBrk="1" hangingPunct="1">
              <a:buFont typeface="Arial" charset="0"/>
              <a:buChar char="•"/>
            </a:pPr>
            <a:r>
              <a:rPr lang="en-US" sz="2800" smtClean="0"/>
              <a:t>Crushed garlics prevent infection of </a:t>
            </a:r>
            <a:r>
              <a:rPr lang="en-US" sz="2800" i="1" smtClean="0"/>
              <a:t>Pseudomonas aeruginosa </a:t>
            </a:r>
            <a:r>
              <a:rPr lang="en-US" sz="2800" smtClean="0"/>
              <a:t>in burn patients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smtClean="0"/>
              <a:t>Garlic extract, (</a:t>
            </a:r>
            <a:r>
              <a:rPr lang="en-US" sz="2800" i="1" smtClean="0"/>
              <a:t>Allicin</a:t>
            </a:r>
            <a:r>
              <a:rPr lang="en-US" sz="2800" smtClean="0"/>
              <a:t>) was once tested on carrot seeds infested with </a:t>
            </a:r>
            <a:r>
              <a:rPr lang="en-US" sz="2800" i="1" smtClean="0"/>
              <a:t>Alternaria</a:t>
            </a:r>
            <a:r>
              <a:rPr lang="en-US" sz="2800" smtClean="0"/>
              <a:t>.  For the control, 12/100 seeds grew.  For the samples treated with </a:t>
            </a:r>
            <a:r>
              <a:rPr lang="en-US" sz="2800" i="1" smtClean="0"/>
              <a:t>Allicin, </a:t>
            </a:r>
            <a:r>
              <a:rPr lang="en-US" sz="2800" smtClean="0"/>
              <a:t>47/100 seeds grew.</a:t>
            </a:r>
            <a:endParaRPr lang="en-SG" sz="2800" smtClean="0"/>
          </a:p>
          <a:p>
            <a:pPr marL="401638" lvl="1" indent="0" eaLnBrk="1" hangingPunct="1">
              <a:buFont typeface="Arial" charset="0"/>
              <a:buNone/>
            </a:pPr>
            <a:endParaRPr lang="en-SG" smtClean="0"/>
          </a:p>
          <a:p>
            <a:pPr marL="401638" lvl="1" indent="0" eaLnBrk="1" hangingPunct="1">
              <a:buFont typeface="Arial" charset="0"/>
              <a:buNone/>
            </a:pPr>
            <a:r>
              <a:rPr lang="en-US" sz="2000" smtClean="0"/>
              <a:t>                   </a:t>
            </a:r>
            <a:endParaRPr lang="en-SG" sz="2000" smtClean="0"/>
          </a:p>
          <a:p>
            <a:pPr marL="401638" lvl="1" indent="0" eaLnBrk="1" hangingPunct="1">
              <a:buFont typeface="Arial" charset="0"/>
              <a:buNone/>
            </a:pPr>
            <a:endParaRPr lang="en-SG" sz="2000" smtClean="0"/>
          </a:p>
        </p:txBody>
      </p:sp>
      <p:pic>
        <p:nvPicPr>
          <p:cNvPr id="16388" name="Picture 2" descr="C:\Users\TanHE\AppData\Local\Microsoft\Windows\Temporary Internet Files\Content.IE5\S037ZJH6\MC900411888[1].wm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139700"/>
            <a:ext cx="174307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92963" y="1828800"/>
            <a:ext cx="14255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eaLnBrk="1" hangingPunct="1"/>
            <a:r>
              <a:rPr lang="en-SG" sz="1000"/>
              <a:t>www.clipartreview.com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1560513" y="5791200"/>
            <a:ext cx="6856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marL="0" lvl="1" eaLnBrk="1" hangingPunct="1"/>
            <a:r>
              <a:rPr lang="en-SG"/>
              <a:t> Reference:  1) The world, 2011, 1 1</a:t>
            </a:r>
          </a:p>
          <a:p>
            <a:pPr marL="0" lvl="1" eaLnBrk="1" hangingPunct="1"/>
            <a:r>
              <a:rPr lang="en-US"/>
              <a:t>	     2) Alan.J.Sulsarenko, Anant Patel, Daniela Portz, 2007, </a:t>
            </a:r>
          </a:p>
          <a:p>
            <a:pPr marL="0" lvl="1" eaLnBrk="1" hangingPunct="1"/>
            <a:r>
              <a:rPr lang="en-US"/>
              <a:t>                              27</a:t>
            </a:r>
            <a:r>
              <a:rPr lang="en-US" baseline="30000"/>
              <a:t>th</a:t>
            </a:r>
            <a:r>
              <a:rPr lang="en-US"/>
              <a:t> September</a:t>
            </a:r>
            <a:endParaRPr lang="en-SG"/>
          </a:p>
          <a:p>
            <a:pPr eaLnBrk="1" hangingPunct="1"/>
            <a:endParaRPr lang="en-SG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D4ED4A-88FF-4AF0-98FA-EDFFF5AE146A}" type="datetime1">
              <a:rPr lang="en-US"/>
              <a:pPr>
                <a:defRPr/>
              </a:pPr>
              <a:t>7/12/2012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9C5D8-EC09-478E-AE92-5574A52554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GkRdUn2Faykf10K8D1WJ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1KOxUjaGBlmPmzryc0M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ZqnN7QTfl5ypJDjDBjN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YnDY3d1xTsYgKn96ckM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gXQNfypsyy0zs0a8MFd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izSjhxuXUWwAH03wlPMs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CW9KlDpc6OyE1bfs41p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YubckInhagkV8Xkfb4l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txHO65ZTbTJhXFz9iGP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k52h7PPk10GB0EuwCh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ZqnN7QTfl5ypJDjDBjN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x8yY0PpYinRQcDdcdYu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vStpOCF2Vke19kBIoJ1F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bQZFF1LFEPIbdBLPY93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AmEUEL4xwndSUchs9Oy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SPrTLNj8ddztfD0Lm0B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YkHyxv0fivmJtPtL0ge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NAAb6meqPsDQXqij1dS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nPo2m4ofExSgXD9DQyv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LHs3AVgEBgzuYleaiDU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kkOCm3axtD2Hh6KHapk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F3kzUydFb9MCAm7fYydt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3fQVY7catO9VM5UGLZn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rg47qBsuIb5Egu2rvWS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nSue3BgBThvK3ZPSJRiS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ZjrWErosyLeywR6ccfN8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6v9bhBZkTVbY1gCT4CN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bXYnzO1qfc4fkqug6Qz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kS5VAmJwackYkccU1bj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ULVbpNvWajMyC5hDdEH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mFRIVCq3qmeDvAUzy4Lj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Vm6h4cPo7TVkYj0pXV0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0bMA6CnXELXY2Qy47Ji6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KBbzru9G2Bav5j85RhL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Ch7XDOHLHMPUajHXzrq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mVtrkPbI7gPi9iYFK8W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vohBSwZ9nrQcwPnlGEaP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dWoLqMIFlHLEVcubuSzZ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4RaoYUHiw8IaIx3zopZ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xunMbyD4pgwDRwA2NNY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WKtW8Vt9ZdEWkG0cJ8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wqtfY9je7HJpatrjKU4g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E5FwYmCcuSXUxDjeqIBf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ZVcU2B4PoIUv5ogCW6x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rdY2MOVCgMGLxN8gxSKn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Mj45cdo78B6mSQ8DyPQ9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02xUYNMuItzdWMLEIz7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kKiviRMvF5iKp6PYwU9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c8cXrFSKjkzjORjjbNUx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5GJCsbR7S2T8SjQqN4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NPKQ1O7KG7OyRh832a3Ni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nQss3BsJv0ZsqIItt9H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UgyGV8gYnAG3OYvcOXWH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HmTwSI7FEWp3BNwfTbv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5GJCsbR7S2T8SjQqN4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HgR8iwcuab1FvfKoGI1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NPKQ1O7KG7OyRh832a3N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nQss3BsJv0ZsqIItt9H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UgyGV8gYnAG3OYvcOXWH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HmTwSI7FEWp3BNwfTbv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5GJCsbR7S2T8SjQqN4IF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HmTwSI7FEWp3BNwfTbv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5GJCsbR7S2T8SjQqN4I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NPKQ1O7KG7OyRh832a3Ni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nQss3BsJv0ZsqIItt9H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UgyGV8gYnAG3OYvcOXW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Lg0AyG85WStHUUIjcCu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HmTwSI7FEWp3BNwfTbv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h0jesFMONGiLBsndFHmF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vIQKW6HwburbaonN8hDB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L8BJB48NyOcDa1MIfKp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yfsX0mu3ZFNkMWA3JMDl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rLo7bvDXbmLlcZyvMex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2943</TotalTime>
  <Words>1453</Words>
  <Application>Microsoft Office PowerPoint</Application>
  <PresentationFormat>On-screen Show (4:3)</PresentationFormat>
  <Paragraphs>268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Cambria</vt:lpstr>
      <vt:lpstr>Arial</vt:lpstr>
      <vt:lpstr>Gill Sans MT</vt:lpstr>
      <vt:lpstr>Wingdings 2</vt:lpstr>
      <vt:lpstr>Verdana</vt:lpstr>
      <vt:lpstr>Calibri</vt:lpstr>
      <vt:lpstr>Solstice</vt:lpstr>
      <vt:lpstr>Effects of Common Foods on Bacteria in Water</vt:lpstr>
      <vt:lpstr>Contents</vt:lpstr>
      <vt:lpstr>Background Information</vt:lpstr>
      <vt:lpstr>Background Information</vt:lpstr>
      <vt:lpstr>PowerPoint Presentation</vt:lpstr>
      <vt:lpstr>Rationale &amp; Objectives</vt:lpstr>
      <vt:lpstr>PowerPoint Presentation</vt:lpstr>
      <vt:lpstr>Food Source 1: Lime</vt:lpstr>
      <vt:lpstr>Food Source 2: Garlic</vt:lpstr>
      <vt:lpstr>Food Source 3: Coffee Grounds</vt:lpstr>
      <vt:lpstr>Food Source 4: Onion </vt:lpstr>
      <vt:lpstr>Hypothesis</vt:lpstr>
      <vt:lpstr>Materials and Apparatus</vt:lpstr>
      <vt:lpstr>Materials and Apparatus</vt:lpstr>
      <vt:lpstr>PowerPoint Presentation</vt:lpstr>
      <vt:lpstr>Variables – Preparation of Food Sources</vt:lpstr>
      <vt:lpstr>PowerPoint Presentation</vt:lpstr>
      <vt:lpstr>Variables - Zone of Inhibition</vt:lpstr>
      <vt:lpstr>PowerPoint Presentation</vt:lpstr>
      <vt:lpstr>Variables – Colony Count</vt:lpstr>
      <vt:lpstr>PowerPoint Presentation</vt:lpstr>
      <vt:lpstr>Variables - Food Extracts on Water Samples</vt:lpstr>
      <vt:lpstr>General Timeline for Experiments</vt:lpstr>
      <vt:lpstr>Bibliography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Common Food on Bacteria in Water</dc:title>
  <dc:creator>TanHE;Sun Yudong;Koh Yi Zhe;Ho Jie Feng</dc:creator>
  <cp:keywords>Projects Day 2012</cp:keywords>
  <cp:lastModifiedBy>HJF98</cp:lastModifiedBy>
  <cp:revision>393</cp:revision>
  <dcterms:created xsi:type="dcterms:W3CDTF">2006-08-16T00:00:00Z</dcterms:created>
  <dcterms:modified xsi:type="dcterms:W3CDTF">2012-07-12T14:12:16Z</dcterms:modified>
  <cp:category>Projects Day;Category 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