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3"/>
  </p:notesMasterIdLst>
  <p:sldIdLst>
    <p:sldId id="269" r:id="rId2"/>
    <p:sldId id="257" r:id="rId3"/>
    <p:sldId id="258" r:id="rId4"/>
    <p:sldId id="259" r:id="rId5"/>
    <p:sldId id="336" r:id="rId6"/>
    <p:sldId id="294" r:id="rId7"/>
    <p:sldId id="262" r:id="rId8"/>
    <p:sldId id="307" r:id="rId9"/>
    <p:sldId id="308" r:id="rId10"/>
    <p:sldId id="337" r:id="rId11"/>
    <p:sldId id="300" r:id="rId12"/>
    <p:sldId id="304" r:id="rId13"/>
    <p:sldId id="301" r:id="rId14"/>
    <p:sldId id="289" r:id="rId15"/>
    <p:sldId id="302" r:id="rId16"/>
    <p:sldId id="290" r:id="rId17"/>
    <p:sldId id="325" r:id="rId18"/>
    <p:sldId id="338" r:id="rId19"/>
    <p:sldId id="339" r:id="rId20"/>
    <p:sldId id="343" r:id="rId21"/>
    <p:sldId id="340" r:id="rId22"/>
    <p:sldId id="331" r:id="rId23"/>
    <p:sldId id="330" r:id="rId24"/>
    <p:sldId id="342" r:id="rId25"/>
    <p:sldId id="332" r:id="rId26"/>
    <p:sldId id="333" r:id="rId27"/>
    <p:sldId id="334" r:id="rId28"/>
    <p:sldId id="344" r:id="rId29"/>
    <p:sldId id="335" r:id="rId30"/>
    <p:sldId id="295" r:id="rId31"/>
    <p:sldId id="29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KaiTi" pitchFamily="49" charset="-122"/>
        <a:cs typeface="Arial" charset="0"/>
      </a:defRPr>
    </a:lvl1pPr>
    <a:lvl2pPr marL="457200" algn="l" rtl="0" fontAlgn="base">
      <a:spcBef>
        <a:spcPct val="0"/>
      </a:spcBef>
      <a:spcAft>
        <a:spcPct val="0"/>
      </a:spcAft>
      <a:defRPr kern="1200">
        <a:solidFill>
          <a:schemeClr val="tx1"/>
        </a:solidFill>
        <a:latin typeface="Calibri" pitchFamily="34" charset="0"/>
        <a:ea typeface="KaiTi" pitchFamily="49" charset="-122"/>
        <a:cs typeface="Arial" charset="0"/>
      </a:defRPr>
    </a:lvl2pPr>
    <a:lvl3pPr marL="914400" algn="l" rtl="0" fontAlgn="base">
      <a:spcBef>
        <a:spcPct val="0"/>
      </a:spcBef>
      <a:spcAft>
        <a:spcPct val="0"/>
      </a:spcAft>
      <a:defRPr kern="1200">
        <a:solidFill>
          <a:schemeClr val="tx1"/>
        </a:solidFill>
        <a:latin typeface="Calibri" pitchFamily="34" charset="0"/>
        <a:ea typeface="KaiTi" pitchFamily="49" charset="-122"/>
        <a:cs typeface="Arial" charset="0"/>
      </a:defRPr>
    </a:lvl3pPr>
    <a:lvl4pPr marL="1371600" algn="l" rtl="0" fontAlgn="base">
      <a:spcBef>
        <a:spcPct val="0"/>
      </a:spcBef>
      <a:spcAft>
        <a:spcPct val="0"/>
      </a:spcAft>
      <a:defRPr kern="1200">
        <a:solidFill>
          <a:schemeClr val="tx1"/>
        </a:solidFill>
        <a:latin typeface="Calibri" pitchFamily="34" charset="0"/>
        <a:ea typeface="KaiTi" pitchFamily="49" charset="-122"/>
        <a:cs typeface="Arial" charset="0"/>
      </a:defRPr>
    </a:lvl4pPr>
    <a:lvl5pPr marL="1828800" algn="l" rtl="0" fontAlgn="base">
      <a:spcBef>
        <a:spcPct val="0"/>
      </a:spcBef>
      <a:spcAft>
        <a:spcPct val="0"/>
      </a:spcAft>
      <a:defRPr kern="1200">
        <a:solidFill>
          <a:schemeClr val="tx1"/>
        </a:solidFill>
        <a:latin typeface="Calibri" pitchFamily="34" charset="0"/>
        <a:ea typeface="KaiTi" pitchFamily="49" charset="-122"/>
        <a:cs typeface="Arial" charset="0"/>
      </a:defRPr>
    </a:lvl5pPr>
    <a:lvl6pPr marL="2286000" algn="l" defTabSz="914400" rtl="0" eaLnBrk="1" latinLnBrk="0" hangingPunct="1">
      <a:defRPr kern="1200">
        <a:solidFill>
          <a:schemeClr val="tx1"/>
        </a:solidFill>
        <a:latin typeface="Calibri" pitchFamily="34" charset="0"/>
        <a:ea typeface="KaiTi" pitchFamily="49" charset="-122"/>
        <a:cs typeface="Arial" charset="0"/>
      </a:defRPr>
    </a:lvl6pPr>
    <a:lvl7pPr marL="2743200" algn="l" defTabSz="914400" rtl="0" eaLnBrk="1" latinLnBrk="0" hangingPunct="1">
      <a:defRPr kern="1200">
        <a:solidFill>
          <a:schemeClr val="tx1"/>
        </a:solidFill>
        <a:latin typeface="Calibri" pitchFamily="34" charset="0"/>
        <a:ea typeface="KaiTi" pitchFamily="49" charset="-122"/>
        <a:cs typeface="Arial" charset="0"/>
      </a:defRPr>
    </a:lvl7pPr>
    <a:lvl8pPr marL="3200400" algn="l" defTabSz="914400" rtl="0" eaLnBrk="1" latinLnBrk="0" hangingPunct="1">
      <a:defRPr kern="1200">
        <a:solidFill>
          <a:schemeClr val="tx1"/>
        </a:solidFill>
        <a:latin typeface="Calibri" pitchFamily="34" charset="0"/>
        <a:ea typeface="KaiTi" pitchFamily="49" charset="-122"/>
        <a:cs typeface="Arial" charset="0"/>
      </a:defRPr>
    </a:lvl8pPr>
    <a:lvl9pPr marL="3657600" algn="l" defTabSz="914400" rtl="0" eaLnBrk="1" latinLnBrk="0" hangingPunct="1">
      <a:defRPr kern="1200">
        <a:solidFill>
          <a:schemeClr val="tx1"/>
        </a:solidFill>
        <a:latin typeface="Calibri" pitchFamily="34" charset="0"/>
        <a:ea typeface="KaiTi" pitchFamily="49"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88748" autoAdjust="0"/>
  </p:normalViewPr>
  <p:slideViewPr>
    <p:cSldViewPr>
      <p:cViewPr>
        <p:scale>
          <a:sx n="66" d="100"/>
          <a:sy n="66" d="100"/>
        </p:scale>
        <p:origin x="-1500" y="-84"/>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2966B-60D5-4865-BCBB-FC946F1782D9}"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SG"/>
        </a:p>
      </dgm:t>
    </dgm:pt>
    <dgm:pt modelId="{4F1E6D7B-160D-4215-B7F6-DD3B668C71E6}">
      <dgm:prSet phldrT="[Text]" custT="1"/>
      <dgm:spPr/>
      <dgm:t>
        <a:bodyPr/>
        <a:lstStyle/>
        <a:p>
          <a:r>
            <a:rPr lang="en-SG" sz="2400" dirty="0" smtClean="0">
              <a:latin typeface="Cambria Math" pitchFamily="18" charset="0"/>
              <a:ea typeface="Cambria Math" pitchFamily="18" charset="0"/>
            </a:rPr>
            <a:t>1</a:t>
          </a:r>
          <a:endParaRPr lang="en-SG" sz="2400" dirty="0">
            <a:latin typeface="Cambria Math" pitchFamily="18" charset="0"/>
            <a:ea typeface="Cambria Math" pitchFamily="18" charset="0"/>
          </a:endParaRPr>
        </a:p>
      </dgm:t>
    </dgm:pt>
    <dgm:pt modelId="{FDFB9502-316E-4B73-8B39-EB9E61845D93}" type="parTrans" cxnId="{6888D80B-AEA5-4589-BE07-AB891A3B7BAB}">
      <dgm:prSet/>
      <dgm:spPr/>
      <dgm:t>
        <a:bodyPr/>
        <a:lstStyle/>
        <a:p>
          <a:endParaRPr lang="en-SG"/>
        </a:p>
      </dgm:t>
    </dgm:pt>
    <dgm:pt modelId="{97087247-595F-443A-A430-AA6FBE30D83D}" type="sibTrans" cxnId="{6888D80B-AEA5-4589-BE07-AB891A3B7BAB}">
      <dgm:prSet/>
      <dgm:spPr/>
      <dgm:t>
        <a:bodyPr/>
        <a:lstStyle/>
        <a:p>
          <a:endParaRPr lang="en-SG"/>
        </a:p>
      </dgm:t>
    </dgm:pt>
    <dgm:pt modelId="{EE11E9D7-F397-4DB9-92ED-DA4A85212EDA}">
      <dgm:prSet phldrT="[Text]"/>
      <dgm:spPr/>
      <dgm:t>
        <a:bodyPr/>
        <a:lstStyle/>
        <a:p>
          <a:r>
            <a:rPr lang="en-SG" dirty="0" smtClean="0"/>
            <a:t>Preparation of Food Extracts</a:t>
          </a:r>
          <a:endParaRPr lang="en-SG" dirty="0"/>
        </a:p>
      </dgm:t>
    </dgm:pt>
    <dgm:pt modelId="{82BE7CE6-7831-4B9C-9FEF-37DC9363FC48}" type="parTrans" cxnId="{0202DCE8-721A-4537-84D7-B731D128463E}">
      <dgm:prSet/>
      <dgm:spPr/>
      <dgm:t>
        <a:bodyPr/>
        <a:lstStyle/>
        <a:p>
          <a:endParaRPr lang="en-SG"/>
        </a:p>
      </dgm:t>
    </dgm:pt>
    <dgm:pt modelId="{49ECE34E-C9B1-4AE1-B133-3D9885D701DC}" type="sibTrans" cxnId="{0202DCE8-721A-4537-84D7-B731D128463E}">
      <dgm:prSet/>
      <dgm:spPr/>
      <dgm:t>
        <a:bodyPr/>
        <a:lstStyle/>
        <a:p>
          <a:endParaRPr lang="en-SG"/>
        </a:p>
      </dgm:t>
    </dgm:pt>
    <dgm:pt modelId="{A429B7BC-5B96-4936-91A3-E2426924DF7B}">
      <dgm:prSet phldrT="[Text]"/>
      <dgm:spPr/>
      <dgm:t>
        <a:bodyPr/>
        <a:lstStyle/>
        <a:p>
          <a:r>
            <a:rPr lang="en-SG" dirty="0" smtClean="0"/>
            <a:t>Zone of Inhibition (ZOI)</a:t>
          </a:r>
          <a:endParaRPr lang="en-SG" dirty="0"/>
        </a:p>
      </dgm:t>
    </dgm:pt>
    <dgm:pt modelId="{09766C7B-1F61-4634-A3E3-2DE670717429}" type="parTrans" cxnId="{62944B36-C4AB-4A4C-8EA1-89A7872A885E}">
      <dgm:prSet/>
      <dgm:spPr/>
      <dgm:t>
        <a:bodyPr/>
        <a:lstStyle/>
        <a:p>
          <a:endParaRPr lang="en-SG"/>
        </a:p>
      </dgm:t>
    </dgm:pt>
    <dgm:pt modelId="{ABC71A68-A470-4F38-9F6C-32D44C218C6D}" type="sibTrans" cxnId="{62944B36-C4AB-4A4C-8EA1-89A7872A885E}">
      <dgm:prSet/>
      <dgm:spPr/>
      <dgm:t>
        <a:bodyPr/>
        <a:lstStyle/>
        <a:p>
          <a:endParaRPr lang="en-SG"/>
        </a:p>
      </dgm:t>
    </dgm:pt>
    <dgm:pt modelId="{EB55003F-A1F9-48BA-92BB-B61145721C9D}">
      <dgm:prSet phldrT="[Text]"/>
      <dgm:spPr/>
      <dgm:t>
        <a:bodyPr/>
        <a:lstStyle/>
        <a:p>
          <a:r>
            <a:rPr lang="en-SG" dirty="0" smtClean="0">
              <a:latin typeface="Cambria Math" pitchFamily="18" charset="0"/>
              <a:ea typeface="Cambria Math" pitchFamily="18" charset="0"/>
            </a:rPr>
            <a:t>3</a:t>
          </a:r>
          <a:endParaRPr lang="en-SG" dirty="0"/>
        </a:p>
      </dgm:t>
    </dgm:pt>
    <dgm:pt modelId="{6ED2EB89-E8AE-4F62-90DA-2A76CE355FD4}" type="parTrans" cxnId="{C2B53A30-AE30-4A3D-8D76-35812825E96D}">
      <dgm:prSet/>
      <dgm:spPr/>
      <dgm:t>
        <a:bodyPr/>
        <a:lstStyle/>
        <a:p>
          <a:endParaRPr lang="en-SG"/>
        </a:p>
      </dgm:t>
    </dgm:pt>
    <dgm:pt modelId="{CFD8F2B6-619E-48BD-840C-037C037DAF65}" type="sibTrans" cxnId="{C2B53A30-AE30-4A3D-8D76-35812825E96D}">
      <dgm:prSet/>
      <dgm:spPr/>
      <dgm:t>
        <a:bodyPr/>
        <a:lstStyle/>
        <a:p>
          <a:endParaRPr lang="en-SG"/>
        </a:p>
      </dgm:t>
    </dgm:pt>
    <dgm:pt modelId="{47B4B772-140F-45F9-92F7-15F5F6A226FA}">
      <dgm:prSet phldrT="[Text]" custT="1"/>
      <dgm:spPr/>
      <dgm:t>
        <a:bodyPr/>
        <a:lstStyle/>
        <a:p>
          <a:r>
            <a:rPr lang="en-SG" sz="2700" dirty="0" smtClean="0"/>
            <a:t>Colony Count (CC)</a:t>
          </a:r>
          <a:r>
            <a:rPr lang="en-SG" sz="2400" i="1" dirty="0" smtClean="0">
              <a:solidFill>
                <a:schemeClr val="bg2">
                  <a:lumMod val="25000"/>
                </a:schemeClr>
              </a:solidFill>
            </a:rPr>
            <a:t>(Time point Experiment)</a:t>
          </a:r>
          <a:endParaRPr lang="en-SG" sz="2700" i="1" dirty="0">
            <a:solidFill>
              <a:schemeClr val="bg2">
                <a:lumMod val="25000"/>
              </a:schemeClr>
            </a:solidFill>
          </a:endParaRPr>
        </a:p>
      </dgm:t>
    </dgm:pt>
    <dgm:pt modelId="{2AC5EB94-9299-4037-9D29-CBE44A5F7EA1}" type="parTrans" cxnId="{6869E580-9D45-4974-AB2E-B19743FFF835}">
      <dgm:prSet/>
      <dgm:spPr/>
      <dgm:t>
        <a:bodyPr/>
        <a:lstStyle/>
        <a:p>
          <a:endParaRPr lang="en-SG"/>
        </a:p>
      </dgm:t>
    </dgm:pt>
    <dgm:pt modelId="{6C0D04BC-E7C1-4BE0-8180-5C67996F46BA}" type="sibTrans" cxnId="{6869E580-9D45-4974-AB2E-B19743FFF835}">
      <dgm:prSet/>
      <dgm:spPr/>
      <dgm:t>
        <a:bodyPr/>
        <a:lstStyle/>
        <a:p>
          <a:endParaRPr lang="en-SG"/>
        </a:p>
      </dgm:t>
    </dgm:pt>
    <dgm:pt modelId="{E2D4F785-0F30-4FFC-9306-D5C19E091F3F}">
      <dgm:prSet phldrT="[Text]" custT="1"/>
      <dgm:spPr/>
      <dgm:t>
        <a:bodyPr/>
        <a:lstStyle/>
        <a:p>
          <a:r>
            <a:rPr lang="en-SG" sz="2000" dirty="0" smtClean="0">
              <a:latin typeface="Cambria Math" pitchFamily="18" charset="0"/>
              <a:ea typeface="Cambria Math" pitchFamily="18" charset="0"/>
            </a:rPr>
            <a:t>2</a:t>
          </a:r>
          <a:endParaRPr lang="en-SG" sz="2000" dirty="0"/>
        </a:p>
      </dgm:t>
    </dgm:pt>
    <dgm:pt modelId="{4E47301C-510D-43FD-A534-F64BBDE1BC95}" type="sibTrans" cxnId="{E6E74738-FD0F-4544-9C6E-BC193E38C313}">
      <dgm:prSet/>
      <dgm:spPr/>
      <dgm:t>
        <a:bodyPr/>
        <a:lstStyle/>
        <a:p>
          <a:endParaRPr lang="en-SG"/>
        </a:p>
      </dgm:t>
    </dgm:pt>
    <dgm:pt modelId="{9BBE558C-AE61-491F-939A-726618FB8154}" type="parTrans" cxnId="{E6E74738-FD0F-4544-9C6E-BC193E38C313}">
      <dgm:prSet/>
      <dgm:spPr/>
      <dgm:t>
        <a:bodyPr/>
        <a:lstStyle/>
        <a:p>
          <a:endParaRPr lang="en-SG"/>
        </a:p>
      </dgm:t>
    </dgm:pt>
    <dgm:pt modelId="{AE4B5E30-F10F-4772-86AC-FD0F447F774C}">
      <dgm:prSet phldrT="[Text]"/>
      <dgm:spPr/>
      <dgm:t>
        <a:bodyPr/>
        <a:lstStyle/>
        <a:p>
          <a:r>
            <a:rPr lang="en-US" dirty="0" smtClean="0"/>
            <a:t>4</a:t>
          </a:r>
          <a:endParaRPr lang="en-SG" dirty="0"/>
        </a:p>
      </dgm:t>
    </dgm:pt>
    <dgm:pt modelId="{8E5DF1E1-B5F2-43B6-A340-14D9E6F8B48A}" type="parTrans" cxnId="{6895B1AF-CE47-45F3-AF75-26F7BC6928B3}">
      <dgm:prSet/>
      <dgm:spPr/>
      <dgm:t>
        <a:bodyPr/>
        <a:lstStyle/>
        <a:p>
          <a:endParaRPr lang="en-SG"/>
        </a:p>
      </dgm:t>
    </dgm:pt>
    <dgm:pt modelId="{C73EE8FE-7F4B-4884-B135-6C2EAA5E42C2}" type="sibTrans" cxnId="{6895B1AF-CE47-45F3-AF75-26F7BC6928B3}">
      <dgm:prSet/>
      <dgm:spPr/>
      <dgm:t>
        <a:bodyPr/>
        <a:lstStyle/>
        <a:p>
          <a:endParaRPr lang="en-SG"/>
        </a:p>
      </dgm:t>
    </dgm:pt>
    <dgm:pt modelId="{53303314-31C9-474B-9FC0-CD7271FAA3E9}">
      <dgm:prSet/>
      <dgm:spPr/>
      <dgm:t>
        <a:bodyPr/>
        <a:lstStyle/>
        <a:p>
          <a:r>
            <a:rPr lang="en-SG" dirty="0" smtClean="0"/>
            <a:t>Food Extract on Water Samples as a Proof of Concept</a:t>
          </a:r>
          <a:endParaRPr lang="en-SG" dirty="0"/>
        </a:p>
      </dgm:t>
    </dgm:pt>
    <dgm:pt modelId="{B027801A-8298-4515-8164-01FDBACA2CB9}" type="sibTrans" cxnId="{EDEC74F9-2E1B-44C2-A433-537C95F2EB75}">
      <dgm:prSet/>
      <dgm:spPr/>
      <dgm:t>
        <a:bodyPr/>
        <a:lstStyle/>
        <a:p>
          <a:endParaRPr lang="en-SG"/>
        </a:p>
      </dgm:t>
    </dgm:pt>
    <dgm:pt modelId="{BC108CCF-2E79-4CFC-93A4-465FD733E840}" type="parTrans" cxnId="{EDEC74F9-2E1B-44C2-A433-537C95F2EB75}">
      <dgm:prSet/>
      <dgm:spPr/>
      <dgm:t>
        <a:bodyPr/>
        <a:lstStyle/>
        <a:p>
          <a:endParaRPr lang="en-SG"/>
        </a:p>
      </dgm:t>
    </dgm:pt>
    <dgm:pt modelId="{5860377A-D906-4630-85BB-EC4884B94F94}" type="pres">
      <dgm:prSet presAssocID="{78C2966B-60D5-4865-BCBB-FC946F1782D9}" presName="linearFlow" presStyleCnt="0">
        <dgm:presLayoutVars>
          <dgm:dir/>
          <dgm:animLvl val="lvl"/>
          <dgm:resizeHandles val="exact"/>
        </dgm:presLayoutVars>
      </dgm:prSet>
      <dgm:spPr/>
      <dgm:t>
        <a:bodyPr/>
        <a:lstStyle/>
        <a:p>
          <a:endParaRPr lang="en-SG"/>
        </a:p>
      </dgm:t>
    </dgm:pt>
    <dgm:pt modelId="{18E46E5D-4BEB-4B89-859D-8B7432AB4AAF}" type="pres">
      <dgm:prSet presAssocID="{4F1E6D7B-160D-4215-B7F6-DD3B668C71E6}" presName="composite" presStyleCnt="0"/>
      <dgm:spPr/>
      <dgm:t>
        <a:bodyPr/>
        <a:lstStyle/>
        <a:p>
          <a:endParaRPr lang="en-SG"/>
        </a:p>
      </dgm:t>
    </dgm:pt>
    <dgm:pt modelId="{49B6F58A-D777-45F5-92B2-C5B07F18E012}" type="pres">
      <dgm:prSet presAssocID="{4F1E6D7B-160D-4215-B7F6-DD3B668C71E6}" presName="parentText" presStyleLbl="alignNode1" presStyleIdx="0" presStyleCnt="4">
        <dgm:presLayoutVars>
          <dgm:chMax val="1"/>
          <dgm:bulletEnabled val="1"/>
        </dgm:presLayoutVars>
      </dgm:prSet>
      <dgm:spPr/>
      <dgm:t>
        <a:bodyPr/>
        <a:lstStyle/>
        <a:p>
          <a:endParaRPr lang="en-SG"/>
        </a:p>
      </dgm:t>
    </dgm:pt>
    <dgm:pt modelId="{EF2E6070-75DF-4654-BA56-F45D49C785C6}" type="pres">
      <dgm:prSet presAssocID="{4F1E6D7B-160D-4215-B7F6-DD3B668C71E6}" presName="descendantText" presStyleLbl="alignAcc1" presStyleIdx="0" presStyleCnt="4">
        <dgm:presLayoutVars>
          <dgm:bulletEnabled val="1"/>
        </dgm:presLayoutVars>
      </dgm:prSet>
      <dgm:spPr/>
      <dgm:t>
        <a:bodyPr/>
        <a:lstStyle/>
        <a:p>
          <a:endParaRPr lang="en-SG"/>
        </a:p>
      </dgm:t>
    </dgm:pt>
    <dgm:pt modelId="{C610136D-E80A-4362-B1A3-E79E34685C1D}" type="pres">
      <dgm:prSet presAssocID="{97087247-595F-443A-A430-AA6FBE30D83D}" presName="sp" presStyleCnt="0"/>
      <dgm:spPr/>
      <dgm:t>
        <a:bodyPr/>
        <a:lstStyle/>
        <a:p>
          <a:endParaRPr lang="en-SG"/>
        </a:p>
      </dgm:t>
    </dgm:pt>
    <dgm:pt modelId="{27AC5249-326E-45B2-B4E9-C123E7F0C179}" type="pres">
      <dgm:prSet presAssocID="{E2D4F785-0F30-4FFC-9306-D5C19E091F3F}" presName="composite" presStyleCnt="0"/>
      <dgm:spPr/>
      <dgm:t>
        <a:bodyPr/>
        <a:lstStyle/>
        <a:p>
          <a:endParaRPr lang="en-SG"/>
        </a:p>
      </dgm:t>
    </dgm:pt>
    <dgm:pt modelId="{4ED182BC-78D5-407C-AADD-E61BFFBD2A4A}" type="pres">
      <dgm:prSet presAssocID="{E2D4F785-0F30-4FFC-9306-D5C19E091F3F}" presName="parentText" presStyleLbl="alignNode1" presStyleIdx="1" presStyleCnt="4">
        <dgm:presLayoutVars>
          <dgm:chMax val="1"/>
          <dgm:bulletEnabled val="1"/>
        </dgm:presLayoutVars>
      </dgm:prSet>
      <dgm:spPr/>
      <dgm:t>
        <a:bodyPr/>
        <a:lstStyle/>
        <a:p>
          <a:endParaRPr lang="en-SG"/>
        </a:p>
      </dgm:t>
    </dgm:pt>
    <dgm:pt modelId="{D301AC22-E296-4F01-A332-BE7C6361E4CC}" type="pres">
      <dgm:prSet presAssocID="{E2D4F785-0F30-4FFC-9306-D5C19E091F3F}" presName="descendantText" presStyleLbl="alignAcc1" presStyleIdx="1" presStyleCnt="4">
        <dgm:presLayoutVars>
          <dgm:bulletEnabled val="1"/>
        </dgm:presLayoutVars>
      </dgm:prSet>
      <dgm:spPr/>
      <dgm:t>
        <a:bodyPr/>
        <a:lstStyle/>
        <a:p>
          <a:endParaRPr lang="en-SG"/>
        </a:p>
      </dgm:t>
    </dgm:pt>
    <dgm:pt modelId="{5DE0F1A2-5AE1-40F4-97E1-DBFD7CBA995E}" type="pres">
      <dgm:prSet presAssocID="{4E47301C-510D-43FD-A534-F64BBDE1BC95}" presName="sp" presStyleCnt="0"/>
      <dgm:spPr/>
      <dgm:t>
        <a:bodyPr/>
        <a:lstStyle/>
        <a:p>
          <a:endParaRPr lang="en-SG"/>
        </a:p>
      </dgm:t>
    </dgm:pt>
    <dgm:pt modelId="{27CDC9F1-55A4-4DF8-9058-D795D3D999BD}" type="pres">
      <dgm:prSet presAssocID="{EB55003F-A1F9-48BA-92BB-B61145721C9D}" presName="composite" presStyleCnt="0"/>
      <dgm:spPr/>
      <dgm:t>
        <a:bodyPr/>
        <a:lstStyle/>
        <a:p>
          <a:endParaRPr lang="en-SG"/>
        </a:p>
      </dgm:t>
    </dgm:pt>
    <dgm:pt modelId="{0EFF2EF9-ADD2-41CE-8853-2631D1449A48}" type="pres">
      <dgm:prSet presAssocID="{EB55003F-A1F9-48BA-92BB-B61145721C9D}" presName="parentText" presStyleLbl="alignNode1" presStyleIdx="2" presStyleCnt="4">
        <dgm:presLayoutVars>
          <dgm:chMax val="1"/>
          <dgm:bulletEnabled val="1"/>
        </dgm:presLayoutVars>
      </dgm:prSet>
      <dgm:spPr/>
      <dgm:t>
        <a:bodyPr/>
        <a:lstStyle/>
        <a:p>
          <a:endParaRPr lang="en-SG"/>
        </a:p>
      </dgm:t>
    </dgm:pt>
    <dgm:pt modelId="{19AD9CD9-0FBE-4903-8DA0-894F6A2D8ADD}" type="pres">
      <dgm:prSet presAssocID="{EB55003F-A1F9-48BA-92BB-B61145721C9D}" presName="descendantText" presStyleLbl="alignAcc1" presStyleIdx="2" presStyleCnt="4">
        <dgm:presLayoutVars>
          <dgm:bulletEnabled val="1"/>
        </dgm:presLayoutVars>
      </dgm:prSet>
      <dgm:spPr/>
      <dgm:t>
        <a:bodyPr/>
        <a:lstStyle/>
        <a:p>
          <a:endParaRPr lang="en-SG"/>
        </a:p>
      </dgm:t>
    </dgm:pt>
    <dgm:pt modelId="{29964532-1679-4C50-A0DB-68971DCA44F9}" type="pres">
      <dgm:prSet presAssocID="{CFD8F2B6-619E-48BD-840C-037C037DAF65}" presName="sp" presStyleCnt="0"/>
      <dgm:spPr/>
      <dgm:t>
        <a:bodyPr/>
        <a:lstStyle/>
        <a:p>
          <a:endParaRPr lang="en-SG"/>
        </a:p>
      </dgm:t>
    </dgm:pt>
    <dgm:pt modelId="{9CAB449D-EC8C-4D2E-A363-66B1D8DBEEE0}" type="pres">
      <dgm:prSet presAssocID="{AE4B5E30-F10F-4772-86AC-FD0F447F774C}" presName="composite" presStyleCnt="0"/>
      <dgm:spPr/>
      <dgm:t>
        <a:bodyPr/>
        <a:lstStyle/>
        <a:p>
          <a:endParaRPr lang="en-SG"/>
        </a:p>
      </dgm:t>
    </dgm:pt>
    <dgm:pt modelId="{98BB0D9C-7CF4-4606-8E88-23423470E878}" type="pres">
      <dgm:prSet presAssocID="{AE4B5E30-F10F-4772-86AC-FD0F447F774C}" presName="parentText" presStyleLbl="alignNode1" presStyleIdx="3" presStyleCnt="4">
        <dgm:presLayoutVars>
          <dgm:chMax val="1"/>
          <dgm:bulletEnabled val="1"/>
        </dgm:presLayoutVars>
      </dgm:prSet>
      <dgm:spPr/>
      <dgm:t>
        <a:bodyPr/>
        <a:lstStyle/>
        <a:p>
          <a:endParaRPr lang="en-SG"/>
        </a:p>
      </dgm:t>
    </dgm:pt>
    <dgm:pt modelId="{D7A0633E-6320-4B22-B5E8-24404403A3E7}" type="pres">
      <dgm:prSet presAssocID="{AE4B5E30-F10F-4772-86AC-FD0F447F774C}" presName="descendantText" presStyleLbl="alignAcc1" presStyleIdx="3" presStyleCnt="4" custLinFactNeighborY="6975">
        <dgm:presLayoutVars>
          <dgm:bulletEnabled val="1"/>
        </dgm:presLayoutVars>
      </dgm:prSet>
      <dgm:spPr/>
      <dgm:t>
        <a:bodyPr/>
        <a:lstStyle/>
        <a:p>
          <a:endParaRPr lang="en-SG"/>
        </a:p>
      </dgm:t>
    </dgm:pt>
  </dgm:ptLst>
  <dgm:cxnLst>
    <dgm:cxn modelId="{C5DB6C93-510D-4AA4-9414-167EB7B6AA15}" type="presOf" srcId="{E2D4F785-0F30-4FFC-9306-D5C19E091F3F}" destId="{4ED182BC-78D5-407C-AADD-E61BFFBD2A4A}" srcOrd="0" destOrd="0" presId="urn:microsoft.com/office/officeart/2005/8/layout/chevron2"/>
    <dgm:cxn modelId="{C2B53A30-AE30-4A3D-8D76-35812825E96D}" srcId="{78C2966B-60D5-4865-BCBB-FC946F1782D9}" destId="{EB55003F-A1F9-48BA-92BB-B61145721C9D}" srcOrd="2" destOrd="0" parTransId="{6ED2EB89-E8AE-4F62-90DA-2A76CE355FD4}" sibTransId="{CFD8F2B6-619E-48BD-840C-037C037DAF65}"/>
    <dgm:cxn modelId="{EDEC74F9-2E1B-44C2-A433-537C95F2EB75}" srcId="{AE4B5E30-F10F-4772-86AC-FD0F447F774C}" destId="{53303314-31C9-474B-9FC0-CD7271FAA3E9}" srcOrd="0" destOrd="0" parTransId="{BC108CCF-2E79-4CFC-93A4-465FD733E840}" sibTransId="{B027801A-8298-4515-8164-01FDBACA2CB9}"/>
    <dgm:cxn modelId="{62944B36-C4AB-4A4C-8EA1-89A7872A885E}" srcId="{E2D4F785-0F30-4FFC-9306-D5C19E091F3F}" destId="{A429B7BC-5B96-4936-91A3-E2426924DF7B}" srcOrd="0" destOrd="0" parTransId="{09766C7B-1F61-4634-A3E3-2DE670717429}" sibTransId="{ABC71A68-A470-4F38-9F6C-32D44C218C6D}"/>
    <dgm:cxn modelId="{6895B1AF-CE47-45F3-AF75-26F7BC6928B3}" srcId="{78C2966B-60D5-4865-BCBB-FC946F1782D9}" destId="{AE4B5E30-F10F-4772-86AC-FD0F447F774C}" srcOrd="3" destOrd="0" parTransId="{8E5DF1E1-B5F2-43B6-A340-14D9E6F8B48A}" sibTransId="{C73EE8FE-7F4B-4884-B135-6C2EAA5E42C2}"/>
    <dgm:cxn modelId="{AD67455F-44D2-41A6-83AC-FA5FB4613B98}" type="presOf" srcId="{EB55003F-A1F9-48BA-92BB-B61145721C9D}" destId="{0EFF2EF9-ADD2-41CE-8853-2631D1449A48}" srcOrd="0" destOrd="0" presId="urn:microsoft.com/office/officeart/2005/8/layout/chevron2"/>
    <dgm:cxn modelId="{60070A2F-750A-4A9A-9CBF-0129E1207C5F}" type="presOf" srcId="{4F1E6D7B-160D-4215-B7F6-DD3B668C71E6}" destId="{49B6F58A-D777-45F5-92B2-C5B07F18E012}" srcOrd="0" destOrd="0" presId="urn:microsoft.com/office/officeart/2005/8/layout/chevron2"/>
    <dgm:cxn modelId="{C4B5028A-7720-4FC9-A6FB-9B029ADF9609}" type="presOf" srcId="{AE4B5E30-F10F-4772-86AC-FD0F447F774C}" destId="{98BB0D9C-7CF4-4606-8E88-23423470E878}" srcOrd="0" destOrd="0" presId="urn:microsoft.com/office/officeart/2005/8/layout/chevron2"/>
    <dgm:cxn modelId="{087E9EC7-A721-4298-9BF1-A6EB9292C2DB}" type="presOf" srcId="{47B4B772-140F-45F9-92F7-15F5F6A226FA}" destId="{19AD9CD9-0FBE-4903-8DA0-894F6A2D8ADD}" srcOrd="0" destOrd="0" presId="urn:microsoft.com/office/officeart/2005/8/layout/chevron2"/>
    <dgm:cxn modelId="{2EAAB344-A06C-48B2-AFCF-04914638B2B5}" type="presOf" srcId="{A429B7BC-5B96-4936-91A3-E2426924DF7B}" destId="{D301AC22-E296-4F01-A332-BE7C6361E4CC}" srcOrd="0" destOrd="0" presId="urn:microsoft.com/office/officeart/2005/8/layout/chevron2"/>
    <dgm:cxn modelId="{6888D80B-AEA5-4589-BE07-AB891A3B7BAB}" srcId="{78C2966B-60D5-4865-BCBB-FC946F1782D9}" destId="{4F1E6D7B-160D-4215-B7F6-DD3B668C71E6}" srcOrd="0" destOrd="0" parTransId="{FDFB9502-316E-4B73-8B39-EB9E61845D93}" sibTransId="{97087247-595F-443A-A430-AA6FBE30D83D}"/>
    <dgm:cxn modelId="{F2419033-B571-478A-9618-AC4562F82270}" type="presOf" srcId="{78C2966B-60D5-4865-BCBB-FC946F1782D9}" destId="{5860377A-D906-4630-85BB-EC4884B94F94}" srcOrd="0" destOrd="0" presId="urn:microsoft.com/office/officeart/2005/8/layout/chevron2"/>
    <dgm:cxn modelId="{E6E74738-FD0F-4544-9C6E-BC193E38C313}" srcId="{78C2966B-60D5-4865-BCBB-FC946F1782D9}" destId="{E2D4F785-0F30-4FFC-9306-D5C19E091F3F}" srcOrd="1" destOrd="0" parTransId="{9BBE558C-AE61-491F-939A-726618FB8154}" sibTransId="{4E47301C-510D-43FD-A534-F64BBDE1BC95}"/>
    <dgm:cxn modelId="{6869E580-9D45-4974-AB2E-B19743FFF835}" srcId="{EB55003F-A1F9-48BA-92BB-B61145721C9D}" destId="{47B4B772-140F-45F9-92F7-15F5F6A226FA}" srcOrd="0" destOrd="0" parTransId="{2AC5EB94-9299-4037-9D29-CBE44A5F7EA1}" sibTransId="{6C0D04BC-E7C1-4BE0-8180-5C67996F46BA}"/>
    <dgm:cxn modelId="{045FE1DC-D403-4207-A806-E0702E2C7334}" type="presOf" srcId="{53303314-31C9-474B-9FC0-CD7271FAA3E9}" destId="{D7A0633E-6320-4B22-B5E8-24404403A3E7}" srcOrd="0" destOrd="0" presId="urn:microsoft.com/office/officeart/2005/8/layout/chevron2"/>
    <dgm:cxn modelId="{91E1182C-2717-4CF1-896F-27F1B6F59BA1}" type="presOf" srcId="{EE11E9D7-F397-4DB9-92ED-DA4A85212EDA}" destId="{EF2E6070-75DF-4654-BA56-F45D49C785C6}" srcOrd="0" destOrd="0" presId="urn:microsoft.com/office/officeart/2005/8/layout/chevron2"/>
    <dgm:cxn modelId="{0202DCE8-721A-4537-84D7-B731D128463E}" srcId="{4F1E6D7B-160D-4215-B7F6-DD3B668C71E6}" destId="{EE11E9D7-F397-4DB9-92ED-DA4A85212EDA}" srcOrd="0" destOrd="0" parTransId="{82BE7CE6-7831-4B9C-9FEF-37DC9363FC48}" sibTransId="{49ECE34E-C9B1-4AE1-B133-3D9885D701DC}"/>
    <dgm:cxn modelId="{9174193D-0F26-41BB-BD5D-9668D2BE211A}" type="presParOf" srcId="{5860377A-D906-4630-85BB-EC4884B94F94}" destId="{18E46E5D-4BEB-4B89-859D-8B7432AB4AAF}" srcOrd="0" destOrd="0" presId="urn:microsoft.com/office/officeart/2005/8/layout/chevron2"/>
    <dgm:cxn modelId="{9B5D4867-D220-44AF-B91A-BF349D1B7B08}" type="presParOf" srcId="{18E46E5D-4BEB-4B89-859D-8B7432AB4AAF}" destId="{49B6F58A-D777-45F5-92B2-C5B07F18E012}" srcOrd="0" destOrd="0" presId="urn:microsoft.com/office/officeart/2005/8/layout/chevron2"/>
    <dgm:cxn modelId="{80B421E8-8CF1-4156-9FF0-839E3EBDDDCB}" type="presParOf" srcId="{18E46E5D-4BEB-4B89-859D-8B7432AB4AAF}" destId="{EF2E6070-75DF-4654-BA56-F45D49C785C6}" srcOrd="1" destOrd="0" presId="urn:microsoft.com/office/officeart/2005/8/layout/chevron2"/>
    <dgm:cxn modelId="{6912EC84-CDAB-43EE-A2F5-5C7D701C5C14}" type="presParOf" srcId="{5860377A-D906-4630-85BB-EC4884B94F94}" destId="{C610136D-E80A-4362-B1A3-E79E34685C1D}" srcOrd="1" destOrd="0" presId="urn:microsoft.com/office/officeart/2005/8/layout/chevron2"/>
    <dgm:cxn modelId="{F14786F6-06BE-43E4-BD8E-6CE248A362EF}" type="presParOf" srcId="{5860377A-D906-4630-85BB-EC4884B94F94}" destId="{27AC5249-326E-45B2-B4E9-C123E7F0C179}" srcOrd="2" destOrd="0" presId="urn:microsoft.com/office/officeart/2005/8/layout/chevron2"/>
    <dgm:cxn modelId="{7447001D-73A4-43B4-A401-511191D2EA80}" type="presParOf" srcId="{27AC5249-326E-45B2-B4E9-C123E7F0C179}" destId="{4ED182BC-78D5-407C-AADD-E61BFFBD2A4A}" srcOrd="0" destOrd="0" presId="urn:microsoft.com/office/officeart/2005/8/layout/chevron2"/>
    <dgm:cxn modelId="{F35D6008-2AA5-4AE8-9D46-2150986FCDA8}" type="presParOf" srcId="{27AC5249-326E-45B2-B4E9-C123E7F0C179}" destId="{D301AC22-E296-4F01-A332-BE7C6361E4CC}" srcOrd="1" destOrd="0" presId="urn:microsoft.com/office/officeart/2005/8/layout/chevron2"/>
    <dgm:cxn modelId="{F7B68A82-2E59-4944-8E23-0DA518FC3103}" type="presParOf" srcId="{5860377A-D906-4630-85BB-EC4884B94F94}" destId="{5DE0F1A2-5AE1-40F4-97E1-DBFD7CBA995E}" srcOrd="3" destOrd="0" presId="urn:microsoft.com/office/officeart/2005/8/layout/chevron2"/>
    <dgm:cxn modelId="{C1E044F8-1C23-4B14-8B3E-5B13B2FDECF4}" type="presParOf" srcId="{5860377A-D906-4630-85BB-EC4884B94F94}" destId="{27CDC9F1-55A4-4DF8-9058-D795D3D999BD}" srcOrd="4" destOrd="0" presId="urn:microsoft.com/office/officeart/2005/8/layout/chevron2"/>
    <dgm:cxn modelId="{B00C227F-D8BD-4258-9833-98319063FE0B}" type="presParOf" srcId="{27CDC9F1-55A4-4DF8-9058-D795D3D999BD}" destId="{0EFF2EF9-ADD2-41CE-8853-2631D1449A48}" srcOrd="0" destOrd="0" presId="urn:microsoft.com/office/officeart/2005/8/layout/chevron2"/>
    <dgm:cxn modelId="{9A074034-A77C-4CE6-A9EF-E753C4215E26}" type="presParOf" srcId="{27CDC9F1-55A4-4DF8-9058-D795D3D999BD}" destId="{19AD9CD9-0FBE-4903-8DA0-894F6A2D8ADD}" srcOrd="1" destOrd="0" presId="urn:microsoft.com/office/officeart/2005/8/layout/chevron2"/>
    <dgm:cxn modelId="{E9EEFA47-C81A-4B8C-B827-F0331A6DED11}" type="presParOf" srcId="{5860377A-D906-4630-85BB-EC4884B94F94}" destId="{29964532-1679-4C50-A0DB-68971DCA44F9}" srcOrd="5" destOrd="0" presId="urn:microsoft.com/office/officeart/2005/8/layout/chevron2"/>
    <dgm:cxn modelId="{034776B1-2279-4021-B6B8-704AF52AA264}" type="presParOf" srcId="{5860377A-D906-4630-85BB-EC4884B94F94}" destId="{9CAB449D-EC8C-4D2E-A363-66B1D8DBEEE0}" srcOrd="6" destOrd="0" presId="urn:microsoft.com/office/officeart/2005/8/layout/chevron2"/>
    <dgm:cxn modelId="{21A4BC20-0072-408B-A0AA-8BB97A0D9682}" type="presParOf" srcId="{9CAB449D-EC8C-4D2E-A363-66B1D8DBEEE0}" destId="{98BB0D9C-7CF4-4606-8E88-23423470E878}" srcOrd="0" destOrd="0" presId="urn:microsoft.com/office/officeart/2005/8/layout/chevron2"/>
    <dgm:cxn modelId="{DC46508C-4ED5-4A7D-9225-CC0070415A80}" type="presParOf" srcId="{9CAB449D-EC8C-4D2E-A363-66B1D8DBEEE0}" destId="{D7A0633E-6320-4B22-B5E8-24404403A3E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ED6D1-5E01-439A-878E-F50F26F2B0DC}" type="doc">
      <dgm:prSet loTypeId="urn:microsoft.com/office/officeart/2005/8/layout/process2" loCatId="process" qsTypeId="urn:microsoft.com/office/officeart/2005/8/quickstyle/simple3" qsCatId="simple" csTypeId="urn:microsoft.com/office/officeart/2005/8/colors/accent1_2" csCatId="accent1" phldr="1"/>
      <dgm:spPr/>
    </dgm:pt>
    <dgm:pt modelId="{A94005ED-A4A9-41F5-8ABB-C7B26AA5EE27}">
      <dgm:prSet phldrT="[Text]" custT="1"/>
      <dgm:spPr/>
      <dgm:t>
        <a:bodyPr/>
        <a:lstStyle/>
        <a:p>
          <a:pPr algn="l"/>
          <a:r>
            <a:rPr lang="en-US" altLang="zh-CN" sz="2000" dirty="0" smtClean="0"/>
            <a:t>Garlic, Onion, and Coffee Beans are blended separately. </a:t>
          </a:r>
          <a:r>
            <a:rPr lang="en-US" sz="2000" dirty="0" smtClean="0"/>
            <a:t>The lime is squeezed to extract the juice.</a:t>
          </a:r>
          <a:r>
            <a:rPr lang="en-US" altLang="zh-CN" sz="2000" dirty="0" smtClean="0"/>
            <a:t> They are then made into 50% extracts (M/V).</a:t>
          </a:r>
          <a:endParaRPr lang="en-SG" sz="2000" dirty="0"/>
        </a:p>
      </dgm:t>
    </dgm:pt>
    <dgm:pt modelId="{AF3C21AA-70F8-419B-8C2F-54242C3C9D89}" type="parTrans" cxnId="{676B8725-B9F6-4AD8-915E-28555250984F}">
      <dgm:prSet/>
      <dgm:spPr/>
      <dgm:t>
        <a:bodyPr/>
        <a:lstStyle/>
        <a:p>
          <a:endParaRPr lang="en-SG"/>
        </a:p>
      </dgm:t>
    </dgm:pt>
    <dgm:pt modelId="{5655C025-71F2-47B0-9506-8590678781AB}" type="sibTrans" cxnId="{676B8725-B9F6-4AD8-915E-28555250984F}">
      <dgm:prSet/>
      <dgm:spPr/>
      <dgm:t>
        <a:bodyPr/>
        <a:lstStyle/>
        <a:p>
          <a:endParaRPr lang="en-SG"/>
        </a:p>
      </dgm:t>
    </dgm:pt>
    <dgm:pt modelId="{03B64CCB-5F75-4312-AB5F-2357268DB11D}">
      <dgm:prSet phldrT="[Text]" custT="1"/>
      <dgm:spPr/>
      <dgm:t>
        <a:bodyPr/>
        <a:lstStyle/>
        <a:p>
          <a:pPr algn="l"/>
          <a:r>
            <a:rPr lang="en-US" sz="2000" dirty="0" smtClean="0"/>
            <a:t>The blended extracts with water are centrifuged and then filtered to extract any solid residue left in them. </a:t>
          </a:r>
          <a:endParaRPr lang="en-SG" sz="2000" dirty="0"/>
        </a:p>
      </dgm:t>
    </dgm:pt>
    <dgm:pt modelId="{988FA7AA-41C1-4406-AD5A-52B3F5C0054B}" type="parTrans" cxnId="{64584B89-58C1-4B35-9446-2D64A798257C}">
      <dgm:prSet/>
      <dgm:spPr/>
      <dgm:t>
        <a:bodyPr/>
        <a:lstStyle/>
        <a:p>
          <a:endParaRPr lang="en-SG"/>
        </a:p>
      </dgm:t>
    </dgm:pt>
    <dgm:pt modelId="{1B6C5302-B1BA-4980-9C9F-7BD7E3690F96}" type="sibTrans" cxnId="{64584B89-58C1-4B35-9446-2D64A798257C}">
      <dgm:prSet/>
      <dgm:spPr/>
      <dgm:t>
        <a:bodyPr/>
        <a:lstStyle/>
        <a:p>
          <a:endParaRPr lang="en-SG"/>
        </a:p>
      </dgm:t>
    </dgm:pt>
    <dgm:pt modelId="{7583B892-25A7-49A6-8EC9-AD6A10C9805C}">
      <dgm:prSet phldrT="[Text]" custT="1"/>
      <dgm:spPr/>
      <dgm:t>
        <a:bodyPr/>
        <a:lstStyle/>
        <a:p>
          <a:pPr algn="l"/>
          <a:r>
            <a:rPr lang="en-US" sz="2000" dirty="0" smtClean="0"/>
            <a:t>The liquefied food extracts are then frozen </a:t>
          </a:r>
          <a:endParaRPr lang="en-SG" sz="2000" dirty="0"/>
        </a:p>
      </dgm:t>
    </dgm:pt>
    <dgm:pt modelId="{88CE5BB8-6295-43CD-ABFA-025D82447DD0}" type="parTrans" cxnId="{633A2854-13F0-40A1-A2E5-0A29E70771E6}">
      <dgm:prSet/>
      <dgm:spPr/>
      <dgm:t>
        <a:bodyPr/>
        <a:lstStyle/>
        <a:p>
          <a:endParaRPr lang="en-SG"/>
        </a:p>
      </dgm:t>
    </dgm:pt>
    <dgm:pt modelId="{070B302F-48CD-4E8B-8455-43C422AD0B60}" type="sibTrans" cxnId="{633A2854-13F0-40A1-A2E5-0A29E70771E6}">
      <dgm:prSet/>
      <dgm:spPr/>
      <dgm:t>
        <a:bodyPr/>
        <a:lstStyle/>
        <a:p>
          <a:endParaRPr lang="en-SG"/>
        </a:p>
      </dgm:t>
    </dgm:pt>
    <dgm:pt modelId="{31EC5A58-7AE0-4E18-92BD-A5C991EC4CF4}" type="pres">
      <dgm:prSet presAssocID="{875ED6D1-5E01-439A-878E-F50F26F2B0DC}" presName="linearFlow" presStyleCnt="0">
        <dgm:presLayoutVars>
          <dgm:resizeHandles val="exact"/>
        </dgm:presLayoutVars>
      </dgm:prSet>
      <dgm:spPr/>
    </dgm:pt>
    <dgm:pt modelId="{87A6369B-B64E-4B19-B8A1-BA40DAB2CB34}" type="pres">
      <dgm:prSet presAssocID="{A94005ED-A4A9-41F5-8ABB-C7B26AA5EE27}" presName="node" presStyleLbl="node1" presStyleIdx="0" presStyleCnt="3" custScaleX="233618" custLinFactNeighborX="-32357" custLinFactNeighborY="-818">
        <dgm:presLayoutVars>
          <dgm:bulletEnabled val="1"/>
        </dgm:presLayoutVars>
      </dgm:prSet>
      <dgm:spPr/>
      <dgm:t>
        <a:bodyPr/>
        <a:lstStyle/>
        <a:p>
          <a:endParaRPr lang="en-SG"/>
        </a:p>
      </dgm:t>
    </dgm:pt>
    <dgm:pt modelId="{0A052930-734F-4FD9-A699-C4CA57ED24B1}" type="pres">
      <dgm:prSet presAssocID="{5655C025-71F2-47B0-9506-8590678781AB}" presName="sibTrans" presStyleLbl="sibTrans2D1" presStyleIdx="0" presStyleCnt="2"/>
      <dgm:spPr/>
      <dgm:t>
        <a:bodyPr/>
        <a:lstStyle/>
        <a:p>
          <a:endParaRPr lang="en-SG"/>
        </a:p>
      </dgm:t>
    </dgm:pt>
    <dgm:pt modelId="{407BF05D-61FA-4454-A9A0-8AF13FD2DA33}" type="pres">
      <dgm:prSet presAssocID="{5655C025-71F2-47B0-9506-8590678781AB}" presName="connectorText" presStyleLbl="sibTrans2D1" presStyleIdx="0" presStyleCnt="2"/>
      <dgm:spPr/>
      <dgm:t>
        <a:bodyPr/>
        <a:lstStyle/>
        <a:p>
          <a:endParaRPr lang="en-SG"/>
        </a:p>
      </dgm:t>
    </dgm:pt>
    <dgm:pt modelId="{2E7136BA-BE30-46E8-AA06-36E25756FA02}" type="pres">
      <dgm:prSet presAssocID="{03B64CCB-5F75-4312-AB5F-2357268DB11D}" presName="node" presStyleLbl="node1" presStyleIdx="1" presStyleCnt="3" custScaleX="233618">
        <dgm:presLayoutVars>
          <dgm:bulletEnabled val="1"/>
        </dgm:presLayoutVars>
      </dgm:prSet>
      <dgm:spPr/>
      <dgm:t>
        <a:bodyPr/>
        <a:lstStyle/>
        <a:p>
          <a:endParaRPr lang="en-SG"/>
        </a:p>
      </dgm:t>
    </dgm:pt>
    <dgm:pt modelId="{7BCCEF06-AE5F-487E-B897-3D58D521CD14}" type="pres">
      <dgm:prSet presAssocID="{1B6C5302-B1BA-4980-9C9F-7BD7E3690F96}" presName="sibTrans" presStyleLbl="sibTrans2D1" presStyleIdx="1" presStyleCnt="2"/>
      <dgm:spPr/>
      <dgm:t>
        <a:bodyPr/>
        <a:lstStyle/>
        <a:p>
          <a:endParaRPr lang="en-SG"/>
        </a:p>
      </dgm:t>
    </dgm:pt>
    <dgm:pt modelId="{52671884-6E96-4A4E-A0BB-AFED45C5804E}" type="pres">
      <dgm:prSet presAssocID="{1B6C5302-B1BA-4980-9C9F-7BD7E3690F96}" presName="connectorText" presStyleLbl="sibTrans2D1" presStyleIdx="1" presStyleCnt="2"/>
      <dgm:spPr/>
      <dgm:t>
        <a:bodyPr/>
        <a:lstStyle/>
        <a:p>
          <a:endParaRPr lang="en-SG"/>
        </a:p>
      </dgm:t>
    </dgm:pt>
    <dgm:pt modelId="{BB82B621-E7A3-401F-ABA2-3497025601EF}" type="pres">
      <dgm:prSet presAssocID="{7583B892-25A7-49A6-8EC9-AD6A10C9805C}" presName="node" presStyleLbl="node1" presStyleIdx="2" presStyleCnt="3" custScaleX="233618">
        <dgm:presLayoutVars>
          <dgm:bulletEnabled val="1"/>
        </dgm:presLayoutVars>
      </dgm:prSet>
      <dgm:spPr/>
      <dgm:t>
        <a:bodyPr/>
        <a:lstStyle/>
        <a:p>
          <a:endParaRPr lang="en-SG"/>
        </a:p>
      </dgm:t>
    </dgm:pt>
  </dgm:ptLst>
  <dgm:cxnLst>
    <dgm:cxn modelId="{88E5D47F-496F-424D-88D2-9F61B8435F07}" type="presOf" srcId="{5655C025-71F2-47B0-9506-8590678781AB}" destId="{0A052930-734F-4FD9-A699-C4CA57ED24B1}" srcOrd="0" destOrd="0" presId="urn:microsoft.com/office/officeart/2005/8/layout/process2"/>
    <dgm:cxn modelId="{B31D878E-83C2-4ED4-9147-B8E112DF0E84}" type="presOf" srcId="{1B6C5302-B1BA-4980-9C9F-7BD7E3690F96}" destId="{52671884-6E96-4A4E-A0BB-AFED45C5804E}" srcOrd="1" destOrd="0" presId="urn:microsoft.com/office/officeart/2005/8/layout/process2"/>
    <dgm:cxn modelId="{6BA2CFF2-CB55-4D91-9182-BAD381B3FCC7}" type="presOf" srcId="{1B6C5302-B1BA-4980-9C9F-7BD7E3690F96}" destId="{7BCCEF06-AE5F-487E-B897-3D58D521CD14}" srcOrd="0" destOrd="0" presId="urn:microsoft.com/office/officeart/2005/8/layout/process2"/>
    <dgm:cxn modelId="{29AFAB2C-0847-4038-B8BA-3D0977EED023}" type="presOf" srcId="{A94005ED-A4A9-41F5-8ABB-C7B26AA5EE27}" destId="{87A6369B-B64E-4B19-B8A1-BA40DAB2CB34}" srcOrd="0" destOrd="0" presId="urn:microsoft.com/office/officeart/2005/8/layout/process2"/>
    <dgm:cxn modelId="{633A2854-13F0-40A1-A2E5-0A29E70771E6}" srcId="{875ED6D1-5E01-439A-878E-F50F26F2B0DC}" destId="{7583B892-25A7-49A6-8EC9-AD6A10C9805C}" srcOrd="2" destOrd="0" parTransId="{88CE5BB8-6295-43CD-ABFA-025D82447DD0}" sibTransId="{070B302F-48CD-4E8B-8455-43C422AD0B60}"/>
    <dgm:cxn modelId="{676B8725-B9F6-4AD8-915E-28555250984F}" srcId="{875ED6D1-5E01-439A-878E-F50F26F2B0DC}" destId="{A94005ED-A4A9-41F5-8ABB-C7B26AA5EE27}" srcOrd="0" destOrd="0" parTransId="{AF3C21AA-70F8-419B-8C2F-54242C3C9D89}" sibTransId="{5655C025-71F2-47B0-9506-8590678781AB}"/>
    <dgm:cxn modelId="{895498A7-AD61-4BF6-B6F1-8641FCC8823D}" type="presOf" srcId="{875ED6D1-5E01-439A-878E-F50F26F2B0DC}" destId="{31EC5A58-7AE0-4E18-92BD-A5C991EC4CF4}" srcOrd="0" destOrd="0" presId="urn:microsoft.com/office/officeart/2005/8/layout/process2"/>
    <dgm:cxn modelId="{8E8F1FE0-0256-4C6A-AD4F-32FD05650669}" type="presOf" srcId="{5655C025-71F2-47B0-9506-8590678781AB}" destId="{407BF05D-61FA-4454-A9A0-8AF13FD2DA33}" srcOrd="1" destOrd="0" presId="urn:microsoft.com/office/officeart/2005/8/layout/process2"/>
    <dgm:cxn modelId="{64584B89-58C1-4B35-9446-2D64A798257C}" srcId="{875ED6D1-5E01-439A-878E-F50F26F2B0DC}" destId="{03B64CCB-5F75-4312-AB5F-2357268DB11D}" srcOrd="1" destOrd="0" parTransId="{988FA7AA-41C1-4406-AD5A-52B3F5C0054B}" sibTransId="{1B6C5302-B1BA-4980-9C9F-7BD7E3690F96}"/>
    <dgm:cxn modelId="{947F417D-2EAE-49D4-9047-01B778D14E3D}" type="presOf" srcId="{7583B892-25A7-49A6-8EC9-AD6A10C9805C}" destId="{BB82B621-E7A3-401F-ABA2-3497025601EF}" srcOrd="0" destOrd="0" presId="urn:microsoft.com/office/officeart/2005/8/layout/process2"/>
    <dgm:cxn modelId="{4499407A-9FBA-4A26-9535-7EB3BD729456}" type="presOf" srcId="{03B64CCB-5F75-4312-AB5F-2357268DB11D}" destId="{2E7136BA-BE30-46E8-AA06-36E25756FA02}" srcOrd="0" destOrd="0" presId="urn:microsoft.com/office/officeart/2005/8/layout/process2"/>
    <dgm:cxn modelId="{2BDA59F9-A9D2-4E62-8248-98D3AADA4915}" type="presParOf" srcId="{31EC5A58-7AE0-4E18-92BD-A5C991EC4CF4}" destId="{87A6369B-B64E-4B19-B8A1-BA40DAB2CB34}" srcOrd="0" destOrd="0" presId="urn:microsoft.com/office/officeart/2005/8/layout/process2"/>
    <dgm:cxn modelId="{3A73FFC8-868E-432E-BA36-6F9CDF9C201C}" type="presParOf" srcId="{31EC5A58-7AE0-4E18-92BD-A5C991EC4CF4}" destId="{0A052930-734F-4FD9-A699-C4CA57ED24B1}" srcOrd="1" destOrd="0" presId="urn:microsoft.com/office/officeart/2005/8/layout/process2"/>
    <dgm:cxn modelId="{157B5FF2-E396-4909-A030-F8D3131C3F25}" type="presParOf" srcId="{0A052930-734F-4FD9-A699-C4CA57ED24B1}" destId="{407BF05D-61FA-4454-A9A0-8AF13FD2DA33}" srcOrd="0" destOrd="0" presId="urn:microsoft.com/office/officeart/2005/8/layout/process2"/>
    <dgm:cxn modelId="{7A8708B4-D0D6-408F-9BA4-0371C09A74CF}" type="presParOf" srcId="{31EC5A58-7AE0-4E18-92BD-A5C991EC4CF4}" destId="{2E7136BA-BE30-46E8-AA06-36E25756FA02}" srcOrd="2" destOrd="0" presId="urn:microsoft.com/office/officeart/2005/8/layout/process2"/>
    <dgm:cxn modelId="{C2B7970D-9DA1-4941-BBA4-490313B938E1}" type="presParOf" srcId="{31EC5A58-7AE0-4E18-92BD-A5C991EC4CF4}" destId="{7BCCEF06-AE5F-487E-B897-3D58D521CD14}" srcOrd="3" destOrd="0" presId="urn:microsoft.com/office/officeart/2005/8/layout/process2"/>
    <dgm:cxn modelId="{1F1CFD52-AAF7-42BE-9E07-FDA3397D5279}" type="presParOf" srcId="{7BCCEF06-AE5F-487E-B897-3D58D521CD14}" destId="{52671884-6E96-4A4E-A0BB-AFED45C5804E}" srcOrd="0" destOrd="0" presId="urn:microsoft.com/office/officeart/2005/8/layout/process2"/>
    <dgm:cxn modelId="{6C39C042-99EB-4BE5-BB1C-251068A8DBD1}" type="presParOf" srcId="{31EC5A58-7AE0-4E18-92BD-A5C991EC4CF4}" destId="{BB82B621-E7A3-401F-ABA2-3497025601EF}"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5ED6D1-5E01-439A-878E-F50F26F2B0DC}" type="doc">
      <dgm:prSet loTypeId="urn:microsoft.com/office/officeart/2005/8/layout/process2" loCatId="process" qsTypeId="urn:microsoft.com/office/officeart/2005/8/quickstyle/simple4" qsCatId="simple" csTypeId="urn:microsoft.com/office/officeart/2005/8/colors/accent1_2" csCatId="accent1" phldr="1"/>
      <dgm:spPr/>
    </dgm:pt>
    <dgm:pt modelId="{84FA095E-E63D-45E4-B8E2-F45864DB3570}">
      <dgm:prSet phldrT="[Text]" custT="1"/>
      <dgm:spPr>
        <a:solidFill>
          <a:schemeClr val="bg2">
            <a:lumMod val="50000"/>
          </a:schemeClr>
        </a:solidFill>
      </dgm:spPr>
      <dgm:t>
        <a:bodyPr/>
        <a:lstStyle/>
        <a:p>
          <a:pPr algn="l"/>
          <a:r>
            <a:rPr lang="en-US" sz="2000" dirty="0" smtClean="0">
              <a:solidFill>
                <a:schemeClr val="tx1"/>
              </a:solidFill>
            </a:rPr>
            <a:t>Micro-organisms used:  </a:t>
          </a:r>
          <a:r>
            <a:rPr lang="en-US" sz="2000" i="1" dirty="0" smtClean="0">
              <a:solidFill>
                <a:schemeClr val="tx1"/>
              </a:solidFill>
            </a:rPr>
            <a:t>E.coli,</a:t>
          </a:r>
          <a:r>
            <a:rPr lang="en-US" sz="2000" dirty="0" smtClean="0">
              <a:solidFill>
                <a:schemeClr val="tx1"/>
              </a:solidFill>
            </a:rPr>
            <a:t> </a:t>
          </a:r>
          <a:r>
            <a:rPr lang="en-US" sz="2000" i="1" dirty="0" smtClean="0">
              <a:solidFill>
                <a:schemeClr val="tx1"/>
              </a:solidFill>
            </a:rPr>
            <a:t>M. luteus</a:t>
          </a:r>
          <a:r>
            <a:rPr lang="en-US" sz="2000" dirty="0" smtClean="0">
              <a:solidFill>
                <a:schemeClr val="tx1"/>
              </a:solidFill>
            </a:rPr>
            <a:t> and </a:t>
          </a:r>
          <a:r>
            <a:rPr lang="en-US" sz="2000" i="1" dirty="0" smtClean="0">
              <a:solidFill>
                <a:schemeClr val="tx1"/>
              </a:solidFill>
            </a:rPr>
            <a:t>Yeast</a:t>
          </a:r>
          <a:endParaRPr lang="en-SG" sz="2000" dirty="0">
            <a:solidFill>
              <a:schemeClr val="tx1"/>
            </a:solidFill>
          </a:endParaRPr>
        </a:p>
      </dgm:t>
    </dgm:pt>
    <dgm:pt modelId="{2A2DEC7E-1C1F-44FC-9CEB-75DEBEF85AD9}" type="parTrans" cxnId="{04024953-1F51-4B28-AE7D-27FAE57E7C65}">
      <dgm:prSet/>
      <dgm:spPr/>
      <dgm:t>
        <a:bodyPr/>
        <a:lstStyle/>
        <a:p>
          <a:endParaRPr lang="en-SG"/>
        </a:p>
      </dgm:t>
    </dgm:pt>
    <dgm:pt modelId="{929C8CB6-48C0-43FA-9EFB-F92D921694E7}" type="sibTrans" cxnId="{04024953-1F51-4B28-AE7D-27FAE57E7C65}">
      <dgm:prSet/>
      <dgm:spPr/>
      <dgm:t>
        <a:bodyPr/>
        <a:lstStyle/>
        <a:p>
          <a:endParaRPr lang="en-SG" dirty="0"/>
        </a:p>
      </dgm:t>
    </dgm:pt>
    <dgm:pt modelId="{C1DDEC37-A3D8-4642-B10D-175182054971}">
      <dgm:prSet custT="1"/>
      <dgm:spPr>
        <a:solidFill>
          <a:schemeClr val="bg2">
            <a:lumMod val="50000"/>
          </a:schemeClr>
        </a:solidFill>
      </dgm:spPr>
      <dgm:t>
        <a:bodyPr/>
        <a:lstStyle/>
        <a:p>
          <a:pPr algn="l"/>
          <a:r>
            <a:rPr lang="en-SG" sz="2000" dirty="0" smtClean="0">
              <a:solidFill>
                <a:schemeClr val="tx1"/>
              </a:solidFill>
            </a:rPr>
            <a:t>The bacterium and Yeast are then swabbed on separate agar plates. Food samples are then introduced on small paper discs, together with a control (sterile water), which are then placed on the agar plates. The plates are then left in the incubator to grow overnight.</a:t>
          </a:r>
          <a:endParaRPr lang="en-SG" sz="2000" dirty="0">
            <a:solidFill>
              <a:schemeClr val="tx1"/>
            </a:solidFill>
          </a:endParaRPr>
        </a:p>
      </dgm:t>
    </dgm:pt>
    <dgm:pt modelId="{67A92479-3E4A-4F1D-89A1-C073DFEA1B86}" type="parTrans" cxnId="{69639286-3971-4791-A90F-7B41AD619376}">
      <dgm:prSet/>
      <dgm:spPr/>
      <dgm:t>
        <a:bodyPr/>
        <a:lstStyle/>
        <a:p>
          <a:endParaRPr lang="en-SG"/>
        </a:p>
      </dgm:t>
    </dgm:pt>
    <dgm:pt modelId="{D8F53479-3D1A-4429-A295-C3A41E818E67}" type="sibTrans" cxnId="{69639286-3971-4791-A90F-7B41AD619376}">
      <dgm:prSet/>
      <dgm:spPr/>
      <dgm:t>
        <a:bodyPr/>
        <a:lstStyle/>
        <a:p>
          <a:endParaRPr lang="en-SG"/>
        </a:p>
      </dgm:t>
    </dgm:pt>
    <dgm:pt modelId="{2E6F4275-8341-48A6-AB00-727D5FA93292}">
      <dgm:prSet custT="1"/>
      <dgm:spPr>
        <a:solidFill>
          <a:schemeClr val="bg2">
            <a:lumMod val="50000"/>
          </a:schemeClr>
        </a:solidFill>
      </dgm:spPr>
      <dgm:t>
        <a:bodyPr/>
        <a:lstStyle/>
        <a:p>
          <a:pPr algn="l"/>
          <a:r>
            <a:rPr lang="en-SG" sz="2000" dirty="0" smtClean="0">
              <a:solidFill>
                <a:schemeClr val="tx1"/>
              </a:solidFill>
            </a:rPr>
            <a:t>The next day, the agar plates are removed from the incubator. The diameter of the zone of inhibition for each of the food sources are then measured and recorded.</a:t>
          </a:r>
          <a:endParaRPr lang="en-SG" sz="2000" dirty="0">
            <a:solidFill>
              <a:schemeClr val="tx1"/>
            </a:solidFill>
          </a:endParaRPr>
        </a:p>
      </dgm:t>
    </dgm:pt>
    <dgm:pt modelId="{5750A89A-B176-4505-81AD-53FAA85F9195}" type="parTrans" cxnId="{8E95BB06-31FB-4157-99AE-BF6FB4783B16}">
      <dgm:prSet/>
      <dgm:spPr/>
      <dgm:t>
        <a:bodyPr/>
        <a:lstStyle/>
        <a:p>
          <a:endParaRPr lang="en-SG"/>
        </a:p>
      </dgm:t>
    </dgm:pt>
    <dgm:pt modelId="{88AAF5F8-1756-4989-AC16-F93308B3AFCD}" type="sibTrans" cxnId="{8E95BB06-31FB-4157-99AE-BF6FB4783B16}">
      <dgm:prSet/>
      <dgm:spPr/>
      <dgm:t>
        <a:bodyPr/>
        <a:lstStyle/>
        <a:p>
          <a:endParaRPr lang="en-SG"/>
        </a:p>
      </dgm:t>
    </dgm:pt>
    <dgm:pt modelId="{2F141469-1258-4B1E-B733-41A61682FD79}">
      <dgm:prSet custT="1"/>
      <dgm:spPr>
        <a:solidFill>
          <a:schemeClr val="bg2">
            <a:lumMod val="50000"/>
          </a:schemeClr>
        </a:solidFill>
      </dgm:spPr>
      <dgm:t>
        <a:bodyPr/>
        <a:lstStyle/>
        <a:p>
          <a:pPr algn="l"/>
          <a:r>
            <a:rPr lang="en-US" sz="2000" dirty="0" smtClean="0">
              <a:solidFill>
                <a:schemeClr val="tx1"/>
              </a:solidFill>
            </a:rPr>
            <a:t>The food substance which produced the largest zone of inhibition is the best anti-bacteria food  </a:t>
          </a:r>
          <a:endParaRPr lang="en-SG" sz="2000" dirty="0">
            <a:solidFill>
              <a:schemeClr val="tx1"/>
            </a:solidFill>
          </a:endParaRPr>
        </a:p>
      </dgm:t>
    </dgm:pt>
    <dgm:pt modelId="{C7E1C028-B4C1-48BE-999C-FE5AD56B88AD}" type="parTrans" cxnId="{1FA353AF-DC6B-4C1C-B7DA-C802CB4C6E7C}">
      <dgm:prSet/>
      <dgm:spPr/>
      <dgm:t>
        <a:bodyPr/>
        <a:lstStyle/>
        <a:p>
          <a:endParaRPr lang="en-SG"/>
        </a:p>
      </dgm:t>
    </dgm:pt>
    <dgm:pt modelId="{190C2C0E-1D23-49C0-9E72-59DA72829BB5}" type="sibTrans" cxnId="{1FA353AF-DC6B-4C1C-B7DA-C802CB4C6E7C}">
      <dgm:prSet/>
      <dgm:spPr/>
      <dgm:t>
        <a:bodyPr/>
        <a:lstStyle/>
        <a:p>
          <a:endParaRPr lang="en-SG"/>
        </a:p>
      </dgm:t>
    </dgm:pt>
    <dgm:pt modelId="{31EC5A58-7AE0-4E18-92BD-A5C991EC4CF4}" type="pres">
      <dgm:prSet presAssocID="{875ED6D1-5E01-439A-878E-F50F26F2B0DC}" presName="linearFlow" presStyleCnt="0">
        <dgm:presLayoutVars>
          <dgm:resizeHandles val="exact"/>
        </dgm:presLayoutVars>
      </dgm:prSet>
      <dgm:spPr/>
    </dgm:pt>
    <dgm:pt modelId="{71473914-69A3-4DFC-8B8F-E72857037153}" type="pres">
      <dgm:prSet presAssocID="{84FA095E-E63D-45E4-B8E2-F45864DB3570}" presName="node" presStyleLbl="node1" presStyleIdx="0" presStyleCnt="4" custScaleX="284722" custLinFactNeighborY="-18914">
        <dgm:presLayoutVars>
          <dgm:bulletEnabled val="1"/>
        </dgm:presLayoutVars>
      </dgm:prSet>
      <dgm:spPr/>
      <dgm:t>
        <a:bodyPr/>
        <a:lstStyle/>
        <a:p>
          <a:endParaRPr lang="en-SG"/>
        </a:p>
      </dgm:t>
    </dgm:pt>
    <dgm:pt modelId="{4C688FEC-ABE3-4C02-9FBB-692D32A2FBB4}" type="pres">
      <dgm:prSet presAssocID="{929C8CB6-48C0-43FA-9EFB-F92D921694E7}" presName="sibTrans" presStyleLbl="sibTrans2D1" presStyleIdx="0" presStyleCnt="3"/>
      <dgm:spPr/>
      <dgm:t>
        <a:bodyPr/>
        <a:lstStyle/>
        <a:p>
          <a:endParaRPr lang="en-SG"/>
        </a:p>
      </dgm:t>
    </dgm:pt>
    <dgm:pt modelId="{170C0E3B-0E0B-4051-B32F-ED67C42FD574}" type="pres">
      <dgm:prSet presAssocID="{929C8CB6-48C0-43FA-9EFB-F92D921694E7}" presName="connectorText" presStyleLbl="sibTrans2D1" presStyleIdx="0" presStyleCnt="3"/>
      <dgm:spPr/>
      <dgm:t>
        <a:bodyPr/>
        <a:lstStyle/>
        <a:p>
          <a:endParaRPr lang="en-SG"/>
        </a:p>
      </dgm:t>
    </dgm:pt>
    <dgm:pt modelId="{84AF4C99-8A7E-4F62-82ED-04E03DEDDC34}" type="pres">
      <dgm:prSet presAssocID="{C1DDEC37-A3D8-4642-B10D-175182054971}" presName="node" presStyleLbl="node1" presStyleIdx="1" presStyleCnt="4" custScaleX="284722" custScaleY="227229">
        <dgm:presLayoutVars>
          <dgm:bulletEnabled val="1"/>
        </dgm:presLayoutVars>
      </dgm:prSet>
      <dgm:spPr/>
      <dgm:t>
        <a:bodyPr/>
        <a:lstStyle/>
        <a:p>
          <a:endParaRPr lang="en-SG"/>
        </a:p>
      </dgm:t>
    </dgm:pt>
    <dgm:pt modelId="{965B8D3F-7A00-49F4-BE58-7BE5DD6F87E1}" type="pres">
      <dgm:prSet presAssocID="{D8F53479-3D1A-4429-A295-C3A41E818E67}" presName="sibTrans" presStyleLbl="sibTrans2D1" presStyleIdx="1" presStyleCnt="3"/>
      <dgm:spPr/>
      <dgm:t>
        <a:bodyPr/>
        <a:lstStyle/>
        <a:p>
          <a:endParaRPr lang="en-SG"/>
        </a:p>
      </dgm:t>
    </dgm:pt>
    <dgm:pt modelId="{882966B3-2A75-4C5A-A3DF-8482B8C28E41}" type="pres">
      <dgm:prSet presAssocID="{D8F53479-3D1A-4429-A295-C3A41E818E67}" presName="connectorText" presStyleLbl="sibTrans2D1" presStyleIdx="1" presStyleCnt="3"/>
      <dgm:spPr/>
      <dgm:t>
        <a:bodyPr/>
        <a:lstStyle/>
        <a:p>
          <a:endParaRPr lang="en-SG"/>
        </a:p>
      </dgm:t>
    </dgm:pt>
    <dgm:pt modelId="{067BFD5B-527F-4CCE-8004-8CE264CCE790}" type="pres">
      <dgm:prSet presAssocID="{2E6F4275-8341-48A6-AB00-727D5FA93292}" presName="node" presStyleLbl="node1" presStyleIdx="2" presStyleCnt="4" custScaleX="284722" custScaleY="179999">
        <dgm:presLayoutVars>
          <dgm:bulletEnabled val="1"/>
        </dgm:presLayoutVars>
      </dgm:prSet>
      <dgm:spPr/>
      <dgm:t>
        <a:bodyPr/>
        <a:lstStyle/>
        <a:p>
          <a:endParaRPr lang="en-SG"/>
        </a:p>
      </dgm:t>
    </dgm:pt>
    <dgm:pt modelId="{55E5061F-D919-4774-BD60-C5B23AFD931A}" type="pres">
      <dgm:prSet presAssocID="{88AAF5F8-1756-4989-AC16-F93308B3AFCD}" presName="sibTrans" presStyleLbl="sibTrans2D1" presStyleIdx="2" presStyleCnt="3"/>
      <dgm:spPr/>
      <dgm:t>
        <a:bodyPr/>
        <a:lstStyle/>
        <a:p>
          <a:endParaRPr lang="en-SG"/>
        </a:p>
      </dgm:t>
    </dgm:pt>
    <dgm:pt modelId="{8B933F38-0897-4B32-AB67-8658D8FB62C7}" type="pres">
      <dgm:prSet presAssocID="{88AAF5F8-1756-4989-AC16-F93308B3AFCD}" presName="connectorText" presStyleLbl="sibTrans2D1" presStyleIdx="2" presStyleCnt="3"/>
      <dgm:spPr/>
      <dgm:t>
        <a:bodyPr/>
        <a:lstStyle/>
        <a:p>
          <a:endParaRPr lang="en-SG"/>
        </a:p>
      </dgm:t>
    </dgm:pt>
    <dgm:pt modelId="{0C0C433E-A19C-47FA-B97A-EC059AD18792}" type="pres">
      <dgm:prSet presAssocID="{2F141469-1258-4B1E-B733-41A61682FD79}" presName="node" presStyleLbl="node1" presStyleIdx="3" presStyleCnt="4" custScaleX="284722" custLinFactNeighborY="20865">
        <dgm:presLayoutVars>
          <dgm:bulletEnabled val="1"/>
        </dgm:presLayoutVars>
      </dgm:prSet>
      <dgm:spPr/>
      <dgm:t>
        <a:bodyPr/>
        <a:lstStyle/>
        <a:p>
          <a:endParaRPr lang="en-SG"/>
        </a:p>
      </dgm:t>
    </dgm:pt>
  </dgm:ptLst>
  <dgm:cxnLst>
    <dgm:cxn modelId="{8D26CC5C-6A40-4E0A-9539-42ECF9300B65}" type="presOf" srcId="{88AAF5F8-1756-4989-AC16-F93308B3AFCD}" destId="{55E5061F-D919-4774-BD60-C5B23AFD931A}" srcOrd="0" destOrd="0" presId="urn:microsoft.com/office/officeart/2005/8/layout/process2"/>
    <dgm:cxn modelId="{832B8445-D0E6-419B-A088-6F5508627015}" type="presOf" srcId="{929C8CB6-48C0-43FA-9EFB-F92D921694E7}" destId="{170C0E3B-0E0B-4051-B32F-ED67C42FD574}" srcOrd="1" destOrd="0" presId="urn:microsoft.com/office/officeart/2005/8/layout/process2"/>
    <dgm:cxn modelId="{56CA5028-9258-4A09-91D5-B7A560EA1029}" type="presOf" srcId="{2F141469-1258-4B1E-B733-41A61682FD79}" destId="{0C0C433E-A19C-47FA-B97A-EC059AD18792}" srcOrd="0" destOrd="0" presId="urn:microsoft.com/office/officeart/2005/8/layout/process2"/>
    <dgm:cxn modelId="{519FC2A4-2179-4C9B-8772-A1F75F85F920}" type="presOf" srcId="{D8F53479-3D1A-4429-A295-C3A41E818E67}" destId="{965B8D3F-7A00-49F4-BE58-7BE5DD6F87E1}" srcOrd="0" destOrd="0" presId="urn:microsoft.com/office/officeart/2005/8/layout/process2"/>
    <dgm:cxn modelId="{ACBC3E97-F1DE-4094-AA03-D24011327913}" type="presOf" srcId="{875ED6D1-5E01-439A-878E-F50F26F2B0DC}" destId="{31EC5A58-7AE0-4E18-92BD-A5C991EC4CF4}" srcOrd="0" destOrd="0" presId="urn:microsoft.com/office/officeart/2005/8/layout/process2"/>
    <dgm:cxn modelId="{69639286-3971-4791-A90F-7B41AD619376}" srcId="{875ED6D1-5E01-439A-878E-F50F26F2B0DC}" destId="{C1DDEC37-A3D8-4642-B10D-175182054971}" srcOrd="1" destOrd="0" parTransId="{67A92479-3E4A-4F1D-89A1-C073DFEA1B86}" sibTransId="{D8F53479-3D1A-4429-A295-C3A41E818E67}"/>
    <dgm:cxn modelId="{8E95BB06-31FB-4157-99AE-BF6FB4783B16}" srcId="{875ED6D1-5E01-439A-878E-F50F26F2B0DC}" destId="{2E6F4275-8341-48A6-AB00-727D5FA93292}" srcOrd="2" destOrd="0" parTransId="{5750A89A-B176-4505-81AD-53FAA85F9195}" sibTransId="{88AAF5F8-1756-4989-AC16-F93308B3AFCD}"/>
    <dgm:cxn modelId="{9B9C3526-BD6D-4D86-943F-4C88EC3ED5A0}" type="presOf" srcId="{929C8CB6-48C0-43FA-9EFB-F92D921694E7}" destId="{4C688FEC-ABE3-4C02-9FBB-692D32A2FBB4}" srcOrd="0" destOrd="0" presId="urn:microsoft.com/office/officeart/2005/8/layout/process2"/>
    <dgm:cxn modelId="{D4CB9C5F-B469-45FD-BC58-4A6D62BDD12E}" type="presOf" srcId="{C1DDEC37-A3D8-4642-B10D-175182054971}" destId="{84AF4C99-8A7E-4F62-82ED-04E03DEDDC34}" srcOrd="0" destOrd="0" presId="urn:microsoft.com/office/officeart/2005/8/layout/process2"/>
    <dgm:cxn modelId="{1FA353AF-DC6B-4C1C-B7DA-C802CB4C6E7C}" srcId="{875ED6D1-5E01-439A-878E-F50F26F2B0DC}" destId="{2F141469-1258-4B1E-B733-41A61682FD79}" srcOrd="3" destOrd="0" parTransId="{C7E1C028-B4C1-48BE-999C-FE5AD56B88AD}" sibTransId="{190C2C0E-1D23-49C0-9E72-59DA72829BB5}"/>
    <dgm:cxn modelId="{EFA602CD-8F3E-4820-9367-F83102773E09}" type="presOf" srcId="{2E6F4275-8341-48A6-AB00-727D5FA93292}" destId="{067BFD5B-527F-4CCE-8004-8CE264CCE790}" srcOrd="0" destOrd="0" presId="urn:microsoft.com/office/officeart/2005/8/layout/process2"/>
    <dgm:cxn modelId="{7715AA8C-7DCA-4C1D-90A7-A74CCD979CA4}" type="presOf" srcId="{88AAF5F8-1756-4989-AC16-F93308B3AFCD}" destId="{8B933F38-0897-4B32-AB67-8658D8FB62C7}" srcOrd="1" destOrd="0" presId="urn:microsoft.com/office/officeart/2005/8/layout/process2"/>
    <dgm:cxn modelId="{41554582-25DC-40DE-AEFE-D5D51AD5CE4C}" type="presOf" srcId="{D8F53479-3D1A-4429-A295-C3A41E818E67}" destId="{882966B3-2A75-4C5A-A3DF-8482B8C28E41}" srcOrd="1" destOrd="0" presId="urn:microsoft.com/office/officeart/2005/8/layout/process2"/>
    <dgm:cxn modelId="{AEDAB4A9-3136-4A33-872A-38022CCCB499}" type="presOf" srcId="{84FA095E-E63D-45E4-B8E2-F45864DB3570}" destId="{71473914-69A3-4DFC-8B8F-E72857037153}" srcOrd="0" destOrd="0" presId="urn:microsoft.com/office/officeart/2005/8/layout/process2"/>
    <dgm:cxn modelId="{04024953-1F51-4B28-AE7D-27FAE57E7C65}" srcId="{875ED6D1-5E01-439A-878E-F50F26F2B0DC}" destId="{84FA095E-E63D-45E4-B8E2-F45864DB3570}" srcOrd="0" destOrd="0" parTransId="{2A2DEC7E-1C1F-44FC-9CEB-75DEBEF85AD9}" sibTransId="{929C8CB6-48C0-43FA-9EFB-F92D921694E7}"/>
    <dgm:cxn modelId="{AFA35FED-5B05-4A0D-8D29-3DC72F9D52A0}" type="presParOf" srcId="{31EC5A58-7AE0-4E18-92BD-A5C991EC4CF4}" destId="{71473914-69A3-4DFC-8B8F-E72857037153}" srcOrd="0" destOrd="0" presId="urn:microsoft.com/office/officeart/2005/8/layout/process2"/>
    <dgm:cxn modelId="{A6E06FCB-4262-41E1-886E-8C55CD877852}" type="presParOf" srcId="{31EC5A58-7AE0-4E18-92BD-A5C991EC4CF4}" destId="{4C688FEC-ABE3-4C02-9FBB-692D32A2FBB4}" srcOrd="1" destOrd="0" presId="urn:microsoft.com/office/officeart/2005/8/layout/process2"/>
    <dgm:cxn modelId="{0E1F6755-9B61-40E9-B6EA-24E9A23A4924}" type="presParOf" srcId="{4C688FEC-ABE3-4C02-9FBB-692D32A2FBB4}" destId="{170C0E3B-0E0B-4051-B32F-ED67C42FD574}" srcOrd="0" destOrd="0" presId="urn:microsoft.com/office/officeart/2005/8/layout/process2"/>
    <dgm:cxn modelId="{B72014BF-25BA-453E-AFBA-1486C6AB1DB2}" type="presParOf" srcId="{31EC5A58-7AE0-4E18-92BD-A5C991EC4CF4}" destId="{84AF4C99-8A7E-4F62-82ED-04E03DEDDC34}" srcOrd="2" destOrd="0" presId="urn:microsoft.com/office/officeart/2005/8/layout/process2"/>
    <dgm:cxn modelId="{CB1AC7D4-9D17-4A46-8CD4-75628BDC2C93}" type="presParOf" srcId="{31EC5A58-7AE0-4E18-92BD-A5C991EC4CF4}" destId="{965B8D3F-7A00-49F4-BE58-7BE5DD6F87E1}" srcOrd="3" destOrd="0" presId="urn:microsoft.com/office/officeart/2005/8/layout/process2"/>
    <dgm:cxn modelId="{E6FDC33F-5953-4106-A15E-EF2E1069CF80}" type="presParOf" srcId="{965B8D3F-7A00-49F4-BE58-7BE5DD6F87E1}" destId="{882966B3-2A75-4C5A-A3DF-8482B8C28E41}" srcOrd="0" destOrd="0" presId="urn:microsoft.com/office/officeart/2005/8/layout/process2"/>
    <dgm:cxn modelId="{AFC39264-96DA-4A05-8135-AB498DEB85A9}" type="presParOf" srcId="{31EC5A58-7AE0-4E18-92BD-A5C991EC4CF4}" destId="{067BFD5B-527F-4CCE-8004-8CE264CCE790}" srcOrd="4" destOrd="0" presId="urn:microsoft.com/office/officeart/2005/8/layout/process2"/>
    <dgm:cxn modelId="{B510DEE0-F9A5-422F-9C67-83D205EBD98F}" type="presParOf" srcId="{31EC5A58-7AE0-4E18-92BD-A5C991EC4CF4}" destId="{55E5061F-D919-4774-BD60-C5B23AFD931A}" srcOrd="5" destOrd="0" presId="urn:microsoft.com/office/officeart/2005/8/layout/process2"/>
    <dgm:cxn modelId="{87D46C5F-5D13-434F-BC93-0030CF5AAE3B}" type="presParOf" srcId="{55E5061F-D919-4774-BD60-C5B23AFD931A}" destId="{8B933F38-0897-4B32-AB67-8658D8FB62C7}" srcOrd="0" destOrd="0" presId="urn:microsoft.com/office/officeart/2005/8/layout/process2"/>
    <dgm:cxn modelId="{AA28A9A0-B88A-45BB-B969-AC47F9179E94}" type="presParOf" srcId="{31EC5A58-7AE0-4E18-92BD-A5C991EC4CF4}" destId="{0C0C433E-A19C-47FA-B97A-EC059AD18792}"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5ED6D1-5E01-439A-878E-F50F26F2B0DC}"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en-SG"/>
        </a:p>
      </dgm:t>
    </dgm:pt>
    <dgm:pt modelId="{84FA095E-E63D-45E4-B8E2-F45864DB3570}">
      <dgm:prSet phldrT="[Text]" custT="1"/>
      <dgm:spPr>
        <a:xfrm>
          <a:off x="0" y="4188"/>
          <a:ext cx="7467600" cy="637987"/>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pPr algn="l"/>
          <a:r>
            <a:rPr lang="en-US" sz="2000" i="0" dirty="0" smtClean="0">
              <a:solidFill>
                <a:sysClr val="windowText" lastClr="000000"/>
              </a:solidFill>
              <a:latin typeface="Gill Sans MT"/>
              <a:ea typeface="+mn-ea"/>
              <a:cs typeface="+mn-cs"/>
            </a:rPr>
            <a:t>The micro organisms are adjusted to a concentration of 1</a:t>
          </a:r>
          <a:r>
            <a:rPr lang="en-US" sz="2000" dirty="0" smtClean="0">
              <a:solidFill>
                <a:sysClr val="windowText" lastClr="000000"/>
              </a:solidFill>
              <a:latin typeface="Gill Sans MT"/>
              <a:ea typeface="+mn-ea"/>
              <a:cs typeface="+mn-cs"/>
            </a:rPr>
            <a:t>0</a:t>
          </a:r>
          <a:r>
            <a:rPr lang="en-US" sz="2000" baseline="30000" dirty="0" smtClean="0">
              <a:solidFill>
                <a:sysClr val="windowText" lastClr="000000"/>
              </a:solidFill>
              <a:latin typeface="Gill Sans MT"/>
              <a:ea typeface="+mn-ea"/>
              <a:cs typeface="+mn-cs"/>
            </a:rPr>
            <a:t>7 </a:t>
          </a:r>
          <a:r>
            <a:rPr lang="en-US" sz="2000" dirty="0" smtClean="0">
              <a:solidFill>
                <a:sysClr val="windowText" lastClr="000000"/>
              </a:solidFill>
              <a:latin typeface="Gill Sans MT"/>
              <a:ea typeface="+mn-ea"/>
              <a:cs typeface="+mn-cs"/>
            </a:rPr>
            <a:t>CFU/ml</a:t>
          </a:r>
          <a:endParaRPr lang="en-SG" sz="2000" i="0" dirty="0">
            <a:solidFill>
              <a:sysClr val="windowText" lastClr="000000"/>
            </a:solidFill>
            <a:latin typeface="Gill Sans MT"/>
            <a:ea typeface="+mn-ea"/>
            <a:cs typeface="+mn-cs"/>
          </a:endParaRPr>
        </a:p>
      </dgm:t>
    </dgm:pt>
    <dgm:pt modelId="{2A2DEC7E-1C1F-44FC-9CEB-75DEBEF85AD9}" type="parTrans" cxnId="{04024953-1F51-4B28-AE7D-27FAE57E7C65}">
      <dgm:prSet/>
      <dgm:spPr/>
      <dgm:t>
        <a:bodyPr/>
        <a:lstStyle/>
        <a:p>
          <a:endParaRPr lang="en-SG"/>
        </a:p>
      </dgm:t>
    </dgm:pt>
    <dgm:pt modelId="{929C8CB6-48C0-43FA-9EFB-F92D921694E7}" type="sibTrans" cxnId="{04024953-1F51-4B28-AE7D-27FAE57E7C65}">
      <dgm:prSet/>
      <dgm:spPr>
        <a:xfrm rot="5400000">
          <a:off x="3624762" y="644011"/>
          <a:ext cx="218074" cy="287094"/>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C1DDEC37-A3D8-4642-B10D-175182054971}">
      <dgm:prSet custT="1"/>
      <dgm:spPr>
        <a:xfrm>
          <a:off x="0" y="932942"/>
          <a:ext cx="7467600" cy="637987"/>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pPr algn="l"/>
          <a:r>
            <a:rPr lang="en-US" sz="2000" dirty="0" smtClean="0">
              <a:solidFill>
                <a:sysClr val="windowText" lastClr="000000"/>
              </a:solidFill>
              <a:latin typeface="Gill Sans MT"/>
              <a:ea typeface="+mn-ea"/>
              <a:cs typeface="+mn-cs"/>
            </a:rPr>
            <a:t>The food extracts are then introduced in liquid suspensions</a:t>
          </a:r>
          <a:endParaRPr lang="en-SG" sz="2000" dirty="0">
            <a:solidFill>
              <a:sysClr val="windowText" lastClr="000000"/>
            </a:solidFill>
            <a:latin typeface="Gill Sans MT"/>
            <a:ea typeface="+mn-ea"/>
            <a:cs typeface="+mn-cs"/>
          </a:endParaRPr>
        </a:p>
      </dgm:t>
    </dgm:pt>
    <dgm:pt modelId="{67A92479-3E4A-4F1D-89A1-C073DFEA1B86}" type="parTrans" cxnId="{69639286-3971-4791-A90F-7B41AD619376}">
      <dgm:prSet/>
      <dgm:spPr/>
      <dgm:t>
        <a:bodyPr/>
        <a:lstStyle/>
        <a:p>
          <a:endParaRPr lang="en-SG"/>
        </a:p>
      </dgm:t>
    </dgm:pt>
    <dgm:pt modelId="{D8F53479-3D1A-4429-A295-C3A41E818E67}" type="sibTrans" cxnId="{69639286-3971-4791-A90F-7B41AD619376}">
      <dgm:prSet/>
      <dgm:spPr>
        <a:xfrm rot="5400000">
          <a:off x="3582032" y="1629739"/>
          <a:ext cx="303535" cy="287094"/>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72D4AE98-11F1-47D9-8483-F2426D115F58}">
      <dgm:prSet custT="1"/>
      <dgm:spPr>
        <a:xfrm>
          <a:off x="0" y="1975644"/>
          <a:ext cx="7467600" cy="637987"/>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pPr algn="l"/>
          <a:r>
            <a:rPr lang="en-SG" sz="2000" b="0" i="0" dirty="0" smtClean="0">
              <a:latin typeface="Gill Sans MT" pitchFamily="34" charset="0"/>
            </a:rPr>
            <a:t>Every 20 min, samples of the mixture were taken, diluted and plated</a:t>
          </a:r>
          <a:endParaRPr lang="en-SG" sz="2000" dirty="0">
            <a:solidFill>
              <a:sysClr val="windowText" lastClr="000000"/>
            </a:solidFill>
            <a:latin typeface="Gill Sans MT" pitchFamily="34" charset="0"/>
            <a:ea typeface="+mn-ea"/>
            <a:cs typeface="+mn-cs"/>
          </a:endParaRPr>
        </a:p>
      </dgm:t>
    </dgm:pt>
    <dgm:pt modelId="{5773C2E1-2D9C-4276-831A-874D9321A23B}" type="sibTrans" cxnId="{C18877CF-90B5-4F88-B1C2-22DA5A2C4F57}">
      <dgm:prSet/>
      <dgm:spPr>
        <a:xfrm rot="5400000">
          <a:off x="3634290" y="2602763"/>
          <a:ext cx="199018" cy="287094"/>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52AB0F56-0072-46F2-9D10-42F94273D1AF}" type="parTrans" cxnId="{C18877CF-90B5-4F88-B1C2-22DA5A2C4F57}">
      <dgm:prSet/>
      <dgm:spPr/>
      <dgm:t>
        <a:bodyPr/>
        <a:lstStyle/>
        <a:p>
          <a:endParaRPr lang="en-SG"/>
        </a:p>
      </dgm:t>
    </dgm:pt>
    <dgm:pt modelId="{FE2FBB4E-E7F8-4816-B2E4-BB4506A995F9}">
      <dgm:prSet custT="1"/>
      <dgm:spPr>
        <a:xfrm>
          <a:off x="0" y="2878990"/>
          <a:ext cx="7467600" cy="1071966"/>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pPr algn="l"/>
          <a:r>
            <a:rPr lang="en-SG" sz="2000" b="0" i="0" dirty="0" smtClean="0">
              <a:latin typeface="Gill Sans MT" pitchFamily="34" charset="0"/>
            </a:rPr>
            <a:t>After overnight incubation, the resultant colony numbers were then recorded and used to calculate the final numbers of microorganisms</a:t>
          </a:r>
          <a:endParaRPr lang="en-SG" sz="2000" dirty="0">
            <a:solidFill>
              <a:sysClr val="windowText" lastClr="000000"/>
            </a:solidFill>
            <a:latin typeface="Gill Sans MT"/>
            <a:ea typeface="+mn-ea"/>
            <a:cs typeface="+mn-cs"/>
          </a:endParaRPr>
        </a:p>
      </dgm:t>
    </dgm:pt>
    <dgm:pt modelId="{C84EEA77-53F5-446D-A851-C069DABC8B40}" type="parTrans" cxnId="{E80302D0-0533-497D-89B5-7A730954B635}">
      <dgm:prSet/>
      <dgm:spPr/>
      <dgm:t>
        <a:bodyPr/>
        <a:lstStyle/>
        <a:p>
          <a:endParaRPr lang="en-SG"/>
        </a:p>
      </dgm:t>
    </dgm:pt>
    <dgm:pt modelId="{16157701-86FD-409F-9FD6-47066C6B43FA}" type="sibTrans" cxnId="{E80302D0-0533-497D-89B5-7A730954B635}">
      <dgm:prSet/>
      <dgm:spPr/>
      <dgm:t>
        <a:bodyPr/>
        <a:lstStyle/>
        <a:p>
          <a:endParaRPr lang="en-SG"/>
        </a:p>
      </dgm:t>
    </dgm:pt>
    <dgm:pt modelId="{31EC5A58-7AE0-4E18-92BD-A5C991EC4CF4}" type="pres">
      <dgm:prSet presAssocID="{875ED6D1-5E01-439A-878E-F50F26F2B0DC}" presName="linearFlow" presStyleCnt="0">
        <dgm:presLayoutVars>
          <dgm:resizeHandles val="exact"/>
        </dgm:presLayoutVars>
      </dgm:prSet>
      <dgm:spPr/>
      <dgm:t>
        <a:bodyPr/>
        <a:lstStyle/>
        <a:p>
          <a:endParaRPr lang="en-SG"/>
        </a:p>
      </dgm:t>
    </dgm:pt>
    <dgm:pt modelId="{71473914-69A3-4DFC-8B8F-E72857037153}" type="pres">
      <dgm:prSet presAssocID="{84FA095E-E63D-45E4-B8E2-F45864DB3570}" presName="node" presStyleLbl="node1" presStyleIdx="0" presStyleCnt="4" custScaleX="345385">
        <dgm:presLayoutVars>
          <dgm:bulletEnabled val="1"/>
        </dgm:presLayoutVars>
      </dgm:prSet>
      <dgm:spPr>
        <a:prstGeom prst="roundRect">
          <a:avLst>
            <a:gd name="adj" fmla="val 10000"/>
          </a:avLst>
        </a:prstGeom>
      </dgm:spPr>
      <dgm:t>
        <a:bodyPr/>
        <a:lstStyle/>
        <a:p>
          <a:endParaRPr lang="en-SG"/>
        </a:p>
      </dgm:t>
    </dgm:pt>
    <dgm:pt modelId="{4C688FEC-ABE3-4C02-9FBB-692D32A2FBB4}" type="pres">
      <dgm:prSet presAssocID="{929C8CB6-48C0-43FA-9EFB-F92D921694E7}" presName="sibTrans" presStyleLbl="sibTrans2D1" presStyleIdx="0" presStyleCnt="3"/>
      <dgm:spPr>
        <a:prstGeom prst="rightArrow">
          <a:avLst>
            <a:gd name="adj1" fmla="val 60000"/>
            <a:gd name="adj2" fmla="val 50000"/>
          </a:avLst>
        </a:prstGeom>
      </dgm:spPr>
      <dgm:t>
        <a:bodyPr/>
        <a:lstStyle/>
        <a:p>
          <a:endParaRPr lang="en-SG"/>
        </a:p>
      </dgm:t>
    </dgm:pt>
    <dgm:pt modelId="{170C0E3B-0E0B-4051-B32F-ED67C42FD574}" type="pres">
      <dgm:prSet presAssocID="{929C8CB6-48C0-43FA-9EFB-F92D921694E7}" presName="connectorText" presStyleLbl="sibTrans2D1" presStyleIdx="0" presStyleCnt="3"/>
      <dgm:spPr/>
      <dgm:t>
        <a:bodyPr/>
        <a:lstStyle/>
        <a:p>
          <a:endParaRPr lang="en-SG"/>
        </a:p>
      </dgm:t>
    </dgm:pt>
    <dgm:pt modelId="{84AF4C99-8A7E-4F62-82ED-04E03DEDDC34}" type="pres">
      <dgm:prSet presAssocID="{C1DDEC37-A3D8-4642-B10D-175182054971}" presName="node" presStyleLbl="node1" presStyleIdx="1" presStyleCnt="4" custScaleX="345385" custLinFactNeighborX="-430" custLinFactNeighborY="-8849">
        <dgm:presLayoutVars>
          <dgm:bulletEnabled val="1"/>
        </dgm:presLayoutVars>
      </dgm:prSet>
      <dgm:spPr>
        <a:prstGeom prst="roundRect">
          <a:avLst>
            <a:gd name="adj" fmla="val 10000"/>
          </a:avLst>
        </a:prstGeom>
      </dgm:spPr>
      <dgm:t>
        <a:bodyPr/>
        <a:lstStyle/>
        <a:p>
          <a:endParaRPr lang="en-SG"/>
        </a:p>
      </dgm:t>
    </dgm:pt>
    <dgm:pt modelId="{210CC95F-B78B-4460-A4BA-7CC0E4E078F2}" type="pres">
      <dgm:prSet presAssocID="{D8F53479-3D1A-4429-A295-C3A41E818E67}" presName="sibTrans" presStyleLbl="sibTrans2D1" presStyleIdx="1" presStyleCnt="3"/>
      <dgm:spPr>
        <a:prstGeom prst="rightArrow">
          <a:avLst>
            <a:gd name="adj1" fmla="val 60000"/>
            <a:gd name="adj2" fmla="val 50000"/>
          </a:avLst>
        </a:prstGeom>
      </dgm:spPr>
      <dgm:t>
        <a:bodyPr/>
        <a:lstStyle/>
        <a:p>
          <a:endParaRPr lang="en-SG"/>
        </a:p>
      </dgm:t>
    </dgm:pt>
    <dgm:pt modelId="{245E3111-4181-47D7-A2C6-4438B90570E6}" type="pres">
      <dgm:prSet presAssocID="{D8F53479-3D1A-4429-A295-C3A41E818E67}" presName="connectorText" presStyleLbl="sibTrans2D1" presStyleIdx="1" presStyleCnt="3"/>
      <dgm:spPr/>
      <dgm:t>
        <a:bodyPr/>
        <a:lstStyle/>
        <a:p>
          <a:endParaRPr lang="en-SG"/>
        </a:p>
      </dgm:t>
    </dgm:pt>
    <dgm:pt modelId="{086A4EF3-4BF7-4161-A464-745017ED5A1C}" type="pres">
      <dgm:prSet presAssocID="{72D4AE98-11F1-47D9-8483-F2426D115F58}" presName="node" presStyleLbl="node1" presStyleIdx="2" presStyleCnt="4" custScaleX="345385" custScaleY="133799" custLinFactNeighborX="-1203" custLinFactNeighborY="18023">
        <dgm:presLayoutVars>
          <dgm:bulletEnabled val="1"/>
        </dgm:presLayoutVars>
      </dgm:prSet>
      <dgm:spPr>
        <a:prstGeom prst="roundRect">
          <a:avLst>
            <a:gd name="adj" fmla="val 10000"/>
          </a:avLst>
        </a:prstGeom>
      </dgm:spPr>
      <dgm:t>
        <a:bodyPr/>
        <a:lstStyle/>
        <a:p>
          <a:endParaRPr lang="en-SG"/>
        </a:p>
      </dgm:t>
    </dgm:pt>
    <dgm:pt modelId="{3945029D-0685-4880-AF63-DD52ABD06855}" type="pres">
      <dgm:prSet presAssocID="{5773C2E1-2D9C-4276-831A-874D9321A23B}" presName="sibTrans" presStyleLbl="sibTrans2D1" presStyleIdx="2" presStyleCnt="3"/>
      <dgm:spPr>
        <a:prstGeom prst="rightArrow">
          <a:avLst>
            <a:gd name="adj1" fmla="val 60000"/>
            <a:gd name="adj2" fmla="val 50000"/>
          </a:avLst>
        </a:prstGeom>
      </dgm:spPr>
      <dgm:t>
        <a:bodyPr/>
        <a:lstStyle/>
        <a:p>
          <a:endParaRPr lang="en-SG"/>
        </a:p>
      </dgm:t>
    </dgm:pt>
    <dgm:pt modelId="{3DF50810-E2F0-4682-A353-8D41E78FA029}" type="pres">
      <dgm:prSet presAssocID="{5773C2E1-2D9C-4276-831A-874D9321A23B}" presName="connectorText" presStyleLbl="sibTrans2D1" presStyleIdx="2" presStyleCnt="3"/>
      <dgm:spPr/>
      <dgm:t>
        <a:bodyPr/>
        <a:lstStyle/>
        <a:p>
          <a:endParaRPr lang="en-SG"/>
        </a:p>
      </dgm:t>
    </dgm:pt>
    <dgm:pt modelId="{B74D0DDA-A91B-4B2A-8D61-CEBC191ED60E}" type="pres">
      <dgm:prSet presAssocID="{FE2FBB4E-E7F8-4816-B2E4-BB4506A995F9}" presName="node" presStyleLbl="node1" presStyleIdx="3" presStyleCnt="4" custScaleX="345385" custScaleY="168023" custLinFactNeighborX="-644" custLinFactNeighborY="1209">
        <dgm:presLayoutVars>
          <dgm:bulletEnabled val="1"/>
        </dgm:presLayoutVars>
      </dgm:prSet>
      <dgm:spPr>
        <a:prstGeom prst="roundRect">
          <a:avLst>
            <a:gd name="adj" fmla="val 10000"/>
          </a:avLst>
        </a:prstGeom>
      </dgm:spPr>
      <dgm:t>
        <a:bodyPr/>
        <a:lstStyle/>
        <a:p>
          <a:endParaRPr lang="en-SG"/>
        </a:p>
      </dgm:t>
    </dgm:pt>
  </dgm:ptLst>
  <dgm:cxnLst>
    <dgm:cxn modelId="{69639286-3971-4791-A90F-7B41AD619376}" srcId="{875ED6D1-5E01-439A-878E-F50F26F2B0DC}" destId="{C1DDEC37-A3D8-4642-B10D-175182054971}" srcOrd="1" destOrd="0" parTransId="{67A92479-3E4A-4F1D-89A1-C073DFEA1B86}" sibTransId="{D8F53479-3D1A-4429-A295-C3A41E818E67}"/>
    <dgm:cxn modelId="{C18877CF-90B5-4F88-B1C2-22DA5A2C4F57}" srcId="{875ED6D1-5E01-439A-878E-F50F26F2B0DC}" destId="{72D4AE98-11F1-47D9-8483-F2426D115F58}" srcOrd="2" destOrd="0" parTransId="{52AB0F56-0072-46F2-9D10-42F94273D1AF}" sibTransId="{5773C2E1-2D9C-4276-831A-874D9321A23B}"/>
    <dgm:cxn modelId="{754BCC90-C6DE-470C-A43C-12BFCF0C692D}" type="presOf" srcId="{5773C2E1-2D9C-4276-831A-874D9321A23B}" destId="{3DF50810-E2F0-4682-A353-8D41E78FA029}" srcOrd="1" destOrd="0" presId="urn:microsoft.com/office/officeart/2005/8/layout/process2"/>
    <dgm:cxn modelId="{D688E3FE-A507-4CFC-A34E-9401A11466C3}" type="presOf" srcId="{D8F53479-3D1A-4429-A295-C3A41E818E67}" destId="{245E3111-4181-47D7-A2C6-4438B90570E6}" srcOrd="1" destOrd="0" presId="urn:microsoft.com/office/officeart/2005/8/layout/process2"/>
    <dgm:cxn modelId="{F984E34F-8CF3-48F0-92AE-024BA7F78814}" type="presOf" srcId="{875ED6D1-5E01-439A-878E-F50F26F2B0DC}" destId="{31EC5A58-7AE0-4E18-92BD-A5C991EC4CF4}" srcOrd="0" destOrd="0" presId="urn:microsoft.com/office/officeart/2005/8/layout/process2"/>
    <dgm:cxn modelId="{8C74BFBD-EE74-4C11-95FC-402EF974D713}" type="presOf" srcId="{929C8CB6-48C0-43FA-9EFB-F92D921694E7}" destId="{170C0E3B-0E0B-4051-B32F-ED67C42FD574}" srcOrd="1" destOrd="0" presId="urn:microsoft.com/office/officeart/2005/8/layout/process2"/>
    <dgm:cxn modelId="{FFC865D0-D54D-42B1-B050-4A28F18DC92A}" type="presOf" srcId="{5773C2E1-2D9C-4276-831A-874D9321A23B}" destId="{3945029D-0685-4880-AF63-DD52ABD06855}" srcOrd="0" destOrd="0" presId="urn:microsoft.com/office/officeart/2005/8/layout/process2"/>
    <dgm:cxn modelId="{62A18149-D7B9-4F0B-BB24-1C10777823F8}" type="presOf" srcId="{FE2FBB4E-E7F8-4816-B2E4-BB4506A995F9}" destId="{B74D0DDA-A91B-4B2A-8D61-CEBC191ED60E}" srcOrd="0" destOrd="0" presId="urn:microsoft.com/office/officeart/2005/8/layout/process2"/>
    <dgm:cxn modelId="{1A47BC96-B5AF-4514-9819-766664BE497E}" type="presOf" srcId="{D8F53479-3D1A-4429-A295-C3A41E818E67}" destId="{210CC95F-B78B-4460-A4BA-7CC0E4E078F2}" srcOrd="0" destOrd="0" presId="urn:microsoft.com/office/officeart/2005/8/layout/process2"/>
    <dgm:cxn modelId="{6294E318-24AD-4D87-A1B2-DC964EE17FD2}" type="presOf" srcId="{84FA095E-E63D-45E4-B8E2-F45864DB3570}" destId="{71473914-69A3-4DFC-8B8F-E72857037153}" srcOrd="0" destOrd="0" presId="urn:microsoft.com/office/officeart/2005/8/layout/process2"/>
    <dgm:cxn modelId="{98B979EA-774F-4559-BE18-79C695BADC83}" type="presOf" srcId="{72D4AE98-11F1-47D9-8483-F2426D115F58}" destId="{086A4EF3-4BF7-4161-A464-745017ED5A1C}" srcOrd="0" destOrd="0" presId="urn:microsoft.com/office/officeart/2005/8/layout/process2"/>
    <dgm:cxn modelId="{BB5250F4-DAE5-403F-BB3D-05AA43B29533}" type="presOf" srcId="{C1DDEC37-A3D8-4642-B10D-175182054971}" destId="{84AF4C99-8A7E-4F62-82ED-04E03DEDDC34}" srcOrd="0" destOrd="0" presId="urn:microsoft.com/office/officeart/2005/8/layout/process2"/>
    <dgm:cxn modelId="{E80302D0-0533-497D-89B5-7A730954B635}" srcId="{875ED6D1-5E01-439A-878E-F50F26F2B0DC}" destId="{FE2FBB4E-E7F8-4816-B2E4-BB4506A995F9}" srcOrd="3" destOrd="0" parTransId="{C84EEA77-53F5-446D-A851-C069DABC8B40}" sibTransId="{16157701-86FD-409F-9FD6-47066C6B43FA}"/>
    <dgm:cxn modelId="{7713DD6D-B482-4086-B301-1454E894F3EC}" type="presOf" srcId="{929C8CB6-48C0-43FA-9EFB-F92D921694E7}" destId="{4C688FEC-ABE3-4C02-9FBB-692D32A2FBB4}" srcOrd="0" destOrd="0" presId="urn:microsoft.com/office/officeart/2005/8/layout/process2"/>
    <dgm:cxn modelId="{04024953-1F51-4B28-AE7D-27FAE57E7C65}" srcId="{875ED6D1-5E01-439A-878E-F50F26F2B0DC}" destId="{84FA095E-E63D-45E4-B8E2-F45864DB3570}" srcOrd="0" destOrd="0" parTransId="{2A2DEC7E-1C1F-44FC-9CEB-75DEBEF85AD9}" sibTransId="{929C8CB6-48C0-43FA-9EFB-F92D921694E7}"/>
    <dgm:cxn modelId="{A8C52FC8-99E0-43ED-B219-612FD67E565A}" type="presParOf" srcId="{31EC5A58-7AE0-4E18-92BD-A5C991EC4CF4}" destId="{71473914-69A3-4DFC-8B8F-E72857037153}" srcOrd="0" destOrd="0" presId="urn:microsoft.com/office/officeart/2005/8/layout/process2"/>
    <dgm:cxn modelId="{4425F826-3041-42F6-B685-DB71BF61A291}" type="presParOf" srcId="{31EC5A58-7AE0-4E18-92BD-A5C991EC4CF4}" destId="{4C688FEC-ABE3-4C02-9FBB-692D32A2FBB4}" srcOrd="1" destOrd="0" presId="urn:microsoft.com/office/officeart/2005/8/layout/process2"/>
    <dgm:cxn modelId="{489924E8-4252-41C4-9871-0FAAA264F42F}" type="presParOf" srcId="{4C688FEC-ABE3-4C02-9FBB-692D32A2FBB4}" destId="{170C0E3B-0E0B-4051-B32F-ED67C42FD574}" srcOrd="0" destOrd="0" presId="urn:microsoft.com/office/officeart/2005/8/layout/process2"/>
    <dgm:cxn modelId="{9CB7107E-023F-45B1-8DA5-5962FD136990}" type="presParOf" srcId="{31EC5A58-7AE0-4E18-92BD-A5C991EC4CF4}" destId="{84AF4C99-8A7E-4F62-82ED-04E03DEDDC34}" srcOrd="2" destOrd="0" presId="urn:microsoft.com/office/officeart/2005/8/layout/process2"/>
    <dgm:cxn modelId="{89AFACE2-8519-4779-A7FB-328DD4EE4C74}" type="presParOf" srcId="{31EC5A58-7AE0-4E18-92BD-A5C991EC4CF4}" destId="{210CC95F-B78B-4460-A4BA-7CC0E4E078F2}" srcOrd="3" destOrd="0" presId="urn:microsoft.com/office/officeart/2005/8/layout/process2"/>
    <dgm:cxn modelId="{BB99FC50-8283-4A59-B860-D40B17125F99}" type="presParOf" srcId="{210CC95F-B78B-4460-A4BA-7CC0E4E078F2}" destId="{245E3111-4181-47D7-A2C6-4438B90570E6}" srcOrd="0" destOrd="0" presId="urn:microsoft.com/office/officeart/2005/8/layout/process2"/>
    <dgm:cxn modelId="{837ED28A-BB7A-4F46-9B79-25E1AF30187F}" type="presParOf" srcId="{31EC5A58-7AE0-4E18-92BD-A5C991EC4CF4}" destId="{086A4EF3-4BF7-4161-A464-745017ED5A1C}" srcOrd="4" destOrd="0" presId="urn:microsoft.com/office/officeart/2005/8/layout/process2"/>
    <dgm:cxn modelId="{E662610C-E47F-4B94-B0B5-A0BF3490D0E1}" type="presParOf" srcId="{31EC5A58-7AE0-4E18-92BD-A5C991EC4CF4}" destId="{3945029D-0685-4880-AF63-DD52ABD06855}" srcOrd="5" destOrd="0" presId="urn:microsoft.com/office/officeart/2005/8/layout/process2"/>
    <dgm:cxn modelId="{81E61B39-D34F-4B2C-B2C1-17FDB39407A8}" type="presParOf" srcId="{3945029D-0685-4880-AF63-DD52ABD06855}" destId="{3DF50810-E2F0-4682-A353-8D41E78FA029}" srcOrd="0" destOrd="0" presId="urn:microsoft.com/office/officeart/2005/8/layout/process2"/>
    <dgm:cxn modelId="{D6E17C68-1338-40D3-8D0E-81FCDC1A49BC}" type="presParOf" srcId="{31EC5A58-7AE0-4E18-92BD-A5C991EC4CF4}" destId="{B74D0DDA-A91B-4B2A-8D61-CEBC191ED60E}"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5ED6D1-5E01-439A-878E-F50F26F2B0DC}" type="doc">
      <dgm:prSet loTypeId="urn:microsoft.com/office/officeart/2005/8/layout/process2" loCatId="process" qsTypeId="urn:microsoft.com/office/officeart/2005/8/quickstyle/simple3" qsCatId="simple" csTypeId="urn:microsoft.com/office/officeart/2005/8/colors/accent1_2" csCatId="accent1" phldr="1"/>
      <dgm:spPr/>
    </dgm:pt>
    <dgm:pt modelId="{84FA095E-E63D-45E4-B8E2-F45864DB3570}">
      <dgm:prSet phldrT="[Text]" custT="1"/>
      <dgm:spPr>
        <a:xfrm>
          <a:off x="0" y="5652"/>
          <a:ext cx="9144000" cy="1050889"/>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r>
            <a:rPr lang="en-US" sz="2000" dirty="0" smtClean="0">
              <a:solidFill>
                <a:sysClr val="windowText" lastClr="000000"/>
              </a:solidFill>
              <a:latin typeface="Gill Sans MT"/>
              <a:ea typeface="+mn-ea"/>
              <a:cs typeface="+mn-cs"/>
            </a:rPr>
            <a:t>Using a pipette,  a fixed volume of rainwater is mixed with food extracts</a:t>
          </a:r>
          <a:endParaRPr lang="en-SG" sz="2000" dirty="0">
            <a:solidFill>
              <a:sysClr val="windowText" lastClr="000000"/>
            </a:solidFill>
            <a:latin typeface="Gill Sans MT"/>
            <a:ea typeface="+mn-ea"/>
            <a:cs typeface="+mn-cs"/>
          </a:endParaRPr>
        </a:p>
      </dgm:t>
    </dgm:pt>
    <dgm:pt modelId="{2A2DEC7E-1C1F-44FC-9CEB-75DEBEF85AD9}" type="parTrans" cxnId="{04024953-1F51-4B28-AE7D-27FAE57E7C65}">
      <dgm:prSet/>
      <dgm:spPr/>
      <dgm:t>
        <a:bodyPr/>
        <a:lstStyle/>
        <a:p>
          <a:endParaRPr lang="en-SG"/>
        </a:p>
      </dgm:t>
    </dgm:pt>
    <dgm:pt modelId="{929C8CB6-48C0-43FA-9EFB-F92D921694E7}" type="sibTrans" cxnId="{04024953-1F51-4B28-AE7D-27FAE57E7C65}">
      <dgm:prSet/>
      <dgm:spPr>
        <a:xfrm rot="5400000">
          <a:off x="4362045" y="1100031"/>
          <a:ext cx="419908" cy="472900"/>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C1DDEC37-A3D8-4642-B10D-175182054971}">
      <dgm:prSet custT="1"/>
      <dgm:spPr>
        <a:xfrm>
          <a:off x="0" y="3158322"/>
          <a:ext cx="9144000" cy="1050889"/>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r>
            <a:rPr lang="en-US" sz="2000" dirty="0" smtClean="0">
              <a:solidFill>
                <a:sysClr val="windowText" lastClr="000000"/>
              </a:solidFill>
              <a:latin typeface="Gill Sans MT"/>
              <a:ea typeface="+mn-ea"/>
              <a:cs typeface="+mn-cs"/>
            </a:rPr>
            <a:t>The</a:t>
          </a:r>
          <a:r>
            <a:rPr lang="en-US" sz="2000" baseline="0" dirty="0" smtClean="0">
              <a:solidFill>
                <a:sysClr val="windowText" lastClr="000000"/>
              </a:solidFill>
              <a:latin typeface="Gill Sans MT"/>
              <a:ea typeface="+mn-ea"/>
              <a:cs typeface="+mn-cs"/>
            </a:rPr>
            <a:t> samples are then left to grow overnight at 37°C</a:t>
          </a:r>
          <a:endParaRPr lang="en-SG" sz="2000" dirty="0">
            <a:solidFill>
              <a:sysClr val="windowText" lastClr="000000"/>
            </a:solidFill>
            <a:latin typeface="Gill Sans MT"/>
            <a:ea typeface="+mn-ea"/>
            <a:cs typeface="+mn-cs"/>
          </a:endParaRPr>
        </a:p>
      </dgm:t>
    </dgm:pt>
    <dgm:pt modelId="{67A92479-3E4A-4F1D-89A1-C073DFEA1B86}" type="parTrans" cxnId="{69639286-3971-4791-A90F-7B41AD619376}">
      <dgm:prSet/>
      <dgm:spPr/>
      <dgm:t>
        <a:bodyPr/>
        <a:lstStyle/>
        <a:p>
          <a:endParaRPr lang="en-SG"/>
        </a:p>
      </dgm:t>
    </dgm:pt>
    <dgm:pt modelId="{D8F53479-3D1A-4429-A295-C3A41E818E67}" type="sibTrans" cxnId="{69639286-3971-4791-A90F-7B41AD619376}">
      <dgm:prSet/>
      <dgm:spPr>
        <a:xfrm rot="5400000">
          <a:off x="4372838" y="4238311"/>
          <a:ext cx="398323" cy="472900"/>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4A169B69-BA7C-4DCB-ABC1-B72356DC6009}">
      <dgm:prSet custT="1"/>
      <dgm:spPr>
        <a:xfrm>
          <a:off x="0" y="1616420"/>
          <a:ext cx="9144000" cy="1050889"/>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r>
            <a:rPr lang="en-US" sz="2000" dirty="0" smtClean="0">
              <a:solidFill>
                <a:sysClr val="windowText" lastClr="000000"/>
              </a:solidFill>
              <a:latin typeface="Gill Sans MT"/>
              <a:ea typeface="+mn-ea"/>
              <a:cs typeface="+mn-cs"/>
            </a:rPr>
            <a:t>The mixture is then plated on agar.</a:t>
          </a:r>
          <a:endParaRPr lang="en-SG" sz="2000" dirty="0">
            <a:solidFill>
              <a:sysClr val="windowText" lastClr="000000"/>
            </a:solidFill>
            <a:latin typeface="Gill Sans MT"/>
            <a:ea typeface="+mn-ea"/>
            <a:cs typeface="+mn-cs"/>
          </a:endParaRPr>
        </a:p>
      </dgm:t>
    </dgm:pt>
    <dgm:pt modelId="{533FCB99-6FFE-42AC-8248-1E89C8F60FE9}" type="parTrans" cxnId="{4C28A9A6-C91C-4894-9D78-7960737A6687}">
      <dgm:prSet/>
      <dgm:spPr/>
      <dgm:t>
        <a:bodyPr/>
        <a:lstStyle/>
        <a:p>
          <a:endParaRPr lang="en-SG"/>
        </a:p>
      </dgm:t>
    </dgm:pt>
    <dgm:pt modelId="{238E7804-F146-4B8A-AC4F-250A3CB75E90}" type="sibTrans" cxnId="{4C28A9A6-C91C-4894-9D78-7960737A6687}">
      <dgm:prSet/>
      <dgm:spPr>
        <a:xfrm rot="5400000">
          <a:off x="4387870" y="2676365"/>
          <a:ext cx="368259" cy="472900"/>
        </a:xfr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gm:spPr>
      <dgm:t>
        <a:bodyPr/>
        <a:lstStyle/>
        <a:p>
          <a:endParaRPr lang="en-SG" dirty="0">
            <a:solidFill>
              <a:sysClr val="windowText" lastClr="000000"/>
            </a:solidFill>
            <a:latin typeface="Gill Sans MT"/>
            <a:ea typeface="+mn-ea"/>
            <a:cs typeface="+mn-cs"/>
          </a:endParaRPr>
        </a:p>
      </dgm:t>
    </dgm:pt>
    <dgm:pt modelId="{72D4AE98-11F1-47D9-8483-F2426D115F58}">
      <dgm:prSet custT="1"/>
      <dgm:spPr>
        <a:xfrm>
          <a:off x="0" y="4740310"/>
          <a:ext cx="9144000" cy="1050889"/>
        </a:xfr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gm:spPr>
      <dgm:t>
        <a:bodyPr/>
        <a:lstStyle/>
        <a:p>
          <a:r>
            <a:rPr lang="en-US" sz="2000" dirty="0" smtClean="0">
              <a:solidFill>
                <a:sysClr val="windowText" lastClr="000000"/>
              </a:solidFill>
              <a:latin typeface="Gill Sans MT"/>
              <a:ea typeface="+mn-ea"/>
              <a:cs typeface="+mn-cs"/>
            </a:rPr>
            <a:t> The next day, the plates are removed. </a:t>
          </a:r>
          <a:r>
            <a:rPr lang="en-SG" sz="2000" b="0" i="0" dirty="0" smtClean="0">
              <a:latin typeface="Gill Sans MT" pitchFamily="34" charset="0"/>
            </a:rPr>
            <a:t>The resultant micro-organism growth was compared, relative to a negative control</a:t>
          </a:r>
          <a:endParaRPr lang="en-SG" sz="2000" i="0" dirty="0">
            <a:solidFill>
              <a:sysClr val="windowText" lastClr="000000"/>
            </a:solidFill>
            <a:latin typeface="Gill Sans MT" pitchFamily="34" charset="0"/>
            <a:ea typeface="+mn-ea"/>
            <a:cs typeface="+mn-cs"/>
          </a:endParaRPr>
        </a:p>
      </dgm:t>
    </dgm:pt>
    <dgm:pt modelId="{5773C2E1-2D9C-4276-831A-874D9321A23B}" type="sibTrans" cxnId="{C18877CF-90B5-4F88-B1C2-22DA5A2C4F57}">
      <dgm:prSet/>
      <dgm:spPr/>
      <dgm:t>
        <a:bodyPr/>
        <a:lstStyle/>
        <a:p>
          <a:endParaRPr lang="en-SG"/>
        </a:p>
      </dgm:t>
    </dgm:pt>
    <dgm:pt modelId="{52AB0F56-0072-46F2-9D10-42F94273D1AF}" type="parTrans" cxnId="{C18877CF-90B5-4F88-B1C2-22DA5A2C4F57}">
      <dgm:prSet/>
      <dgm:spPr/>
      <dgm:t>
        <a:bodyPr/>
        <a:lstStyle/>
        <a:p>
          <a:endParaRPr lang="en-SG"/>
        </a:p>
      </dgm:t>
    </dgm:pt>
    <dgm:pt modelId="{31EC5A58-7AE0-4E18-92BD-A5C991EC4CF4}" type="pres">
      <dgm:prSet presAssocID="{875ED6D1-5E01-439A-878E-F50F26F2B0DC}" presName="linearFlow" presStyleCnt="0">
        <dgm:presLayoutVars>
          <dgm:resizeHandles val="exact"/>
        </dgm:presLayoutVars>
      </dgm:prSet>
      <dgm:spPr/>
    </dgm:pt>
    <dgm:pt modelId="{71473914-69A3-4DFC-8B8F-E72857037153}" type="pres">
      <dgm:prSet presAssocID="{84FA095E-E63D-45E4-B8E2-F45864DB3570}" presName="node" presStyleLbl="node1" presStyleIdx="0" presStyleCnt="4" custScaleX="345385">
        <dgm:presLayoutVars>
          <dgm:bulletEnabled val="1"/>
        </dgm:presLayoutVars>
      </dgm:prSet>
      <dgm:spPr>
        <a:prstGeom prst="roundRect">
          <a:avLst>
            <a:gd name="adj" fmla="val 10000"/>
          </a:avLst>
        </a:prstGeom>
      </dgm:spPr>
      <dgm:t>
        <a:bodyPr/>
        <a:lstStyle/>
        <a:p>
          <a:endParaRPr lang="en-SG"/>
        </a:p>
      </dgm:t>
    </dgm:pt>
    <dgm:pt modelId="{4C688FEC-ABE3-4C02-9FBB-692D32A2FBB4}" type="pres">
      <dgm:prSet presAssocID="{929C8CB6-48C0-43FA-9EFB-F92D921694E7}" presName="sibTrans" presStyleLbl="sibTrans2D1" presStyleIdx="0" presStyleCnt="3"/>
      <dgm:spPr>
        <a:prstGeom prst="rightArrow">
          <a:avLst>
            <a:gd name="adj1" fmla="val 60000"/>
            <a:gd name="adj2" fmla="val 50000"/>
          </a:avLst>
        </a:prstGeom>
      </dgm:spPr>
      <dgm:t>
        <a:bodyPr/>
        <a:lstStyle/>
        <a:p>
          <a:endParaRPr lang="en-SG"/>
        </a:p>
      </dgm:t>
    </dgm:pt>
    <dgm:pt modelId="{170C0E3B-0E0B-4051-B32F-ED67C42FD574}" type="pres">
      <dgm:prSet presAssocID="{929C8CB6-48C0-43FA-9EFB-F92D921694E7}" presName="connectorText" presStyleLbl="sibTrans2D1" presStyleIdx="0" presStyleCnt="3"/>
      <dgm:spPr/>
      <dgm:t>
        <a:bodyPr/>
        <a:lstStyle/>
        <a:p>
          <a:endParaRPr lang="en-SG"/>
        </a:p>
      </dgm:t>
    </dgm:pt>
    <dgm:pt modelId="{4BA2EF10-3707-4CB6-9444-E01A164FE19A}" type="pres">
      <dgm:prSet presAssocID="{4A169B69-BA7C-4DCB-ABC1-B72356DC6009}" presName="node" presStyleLbl="node1" presStyleIdx="1" presStyleCnt="4" custScaleX="345385" custLinFactNeighborY="6553">
        <dgm:presLayoutVars>
          <dgm:bulletEnabled val="1"/>
        </dgm:presLayoutVars>
      </dgm:prSet>
      <dgm:spPr>
        <a:prstGeom prst="roundRect">
          <a:avLst>
            <a:gd name="adj" fmla="val 10000"/>
          </a:avLst>
        </a:prstGeom>
      </dgm:spPr>
      <dgm:t>
        <a:bodyPr/>
        <a:lstStyle/>
        <a:p>
          <a:endParaRPr lang="en-SG"/>
        </a:p>
      </dgm:t>
    </dgm:pt>
    <dgm:pt modelId="{420EC94B-F65A-4C6A-B768-9D1193C444F1}" type="pres">
      <dgm:prSet presAssocID="{238E7804-F146-4B8A-AC4F-250A3CB75E90}" presName="sibTrans" presStyleLbl="sibTrans2D1" presStyleIdx="1" presStyleCnt="3"/>
      <dgm:spPr>
        <a:prstGeom prst="rightArrow">
          <a:avLst>
            <a:gd name="adj1" fmla="val 60000"/>
            <a:gd name="adj2" fmla="val 50000"/>
          </a:avLst>
        </a:prstGeom>
      </dgm:spPr>
      <dgm:t>
        <a:bodyPr/>
        <a:lstStyle/>
        <a:p>
          <a:endParaRPr lang="en-SG"/>
        </a:p>
      </dgm:t>
    </dgm:pt>
    <dgm:pt modelId="{3BF5C805-7586-4F9C-A551-FD3B7704A846}" type="pres">
      <dgm:prSet presAssocID="{238E7804-F146-4B8A-AC4F-250A3CB75E90}" presName="connectorText" presStyleLbl="sibTrans2D1" presStyleIdx="1" presStyleCnt="3"/>
      <dgm:spPr/>
      <dgm:t>
        <a:bodyPr/>
        <a:lstStyle/>
        <a:p>
          <a:endParaRPr lang="en-SG"/>
        </a:p>
      </dgm:t>
    </dgm:pt>
    <dgm:pt modelId="{84AF4C99-8A7E-4F62-82ED-04E03DEDDC34}" type="pres">
      <dgm:prSet presAssocID="{C1DDEC37-A3D8-4642-B10D-175182054971}" presName="node" presStyleLbl="node1" presStyleIdx="2" presStyleCnt="4" custScaleX="345385">
        <dgm:presLayoutVars>
          <dgm:bulletEnabled val="1"/>
        </dgm:presLayoutVars>
      </dgm:prSet>
      <dgm:spPr>
        <a:prstGeom prst="roundRect">
          <a:avLst>
            <a:gd name="adj" fmla="val 10000"/>
          </a:avLst>
        </a:prstGeom>
      </dgm:spPr>
      <dgm:t>
        <a:bodyPr/>
        <a:lstStyle/>
        <a:p>
          <a:endParaRPr lang="en-SG"/>
        </a:p>
      </dgm:t>
    </dgm:pt>
    <dgm:pt modelId="{210CC95F-B78B-4460-A4BA-7CC0E4E078F2}" type="pres">
      <dgm:prSet presAssocID="{D8F53479-3D1A-4429-A295-C3A41E818E67}" presName="sibTrans" presStyleLbl="sibTrans2D1" presStyleIdx="2" presStyleCnt="3"/>
      <dgm:spPr>
        <a:prstGeom prst="rightArrow">
          <a:avLst>
            <a:gd name="adj1" fmla="val 60000"/>
            <a:gd name="adj2" fmla="val 50000"/>
          </a:avLst>
        </a:prstGeom>
      </dgm:spPr>
      <dgm:t>
        <a:bodyPr/>
        <a:lstStyle/>
        <a:p>
          <a:endParaRPr lang="en-SG"/>
        </a:p>
      </dgm:t>
    </dgm:pt>
    <dgm:pt modelId="{245E3111-4181-47D7-A2C6-4438B90570E6}" type="pres">
      <dgm:prSet presAssocID="{D8F53479-3D1A-4429-A295-C3A41E818E67}" presName="connectorText" presStyleLbl="sibTrans2D1" presStyleIdx="2" presStyleCnt="3"/>
      <dgm:spPr/>
      <dgm:t>
        <a:bodyPr/>
        <a:lstStyle/>
        <a:p>
          <a:endParaRPr lang="en-SG"/>
        </a:p>
      </dgm:t>
    </dgm:pt>
    <dgm:pt modelId="{086A4EF3-4BF7-4161-A464-745017ED5A1C}" type="pres">
      <dgm:prSet presAssocID="{72D4AE98-11F1-47D9-8483-F2426D115F58}" presName="node" presStyleLbl="node1" presStyleIdx="3" presStyleCnt="4" custScaleX="345385" custLinFactNeighborY="5076">
        <dgm:presLayoutVars>
          <dgm:bulletEnabled val="1"/>
        </dgm:presLayoutVars>
      </dgm:prSet>
      <dgm:spPr>
        <a:prstGeom prst="roundRect">
          <a:avLst>
            <a:gd name="adj" fmla="val 10000"/>
          </a:avLst>
        </a:prstGeom>
      </dgm:spPr>
      <dgm:t>
        <a:bodyPr/>
        <a:lstStyle/>
        <a:p>
          <a:endParaRPr lang="en-SG"/>
        </a:p>
      </dgm:t>
    </dgm:pt>
  </dgm:ptLst>
  <dgm:cxnLst>
    <dgm:cxn modelId="{69639286-3971-4791-A90F-7B41AD619376}" srcId="{875ED6D1-5E01-439A-878E-F50F26F2B0DC}" destId="{C1DDEC37-A3D8-4642-B10D-175182054971}" srcOrd="2" destOrd="0" parTransId="{67A92479-3E4A-4F1D-89A1-C073DFEA1B86}" sibTransId="{D8F53479-3D1A-4429-A295-C3A41E818E67}"/>
    <dgm:cxn modelId="{C18877CF-90B5-4F88-B1C2-22DA5A2C4F57}" srcId="{875ED6D1-5E01-439A-878E-F50F26F2B0DC}" destId="{72D4AE98-11F1-47D9-8483-F2426D115F58}" srcOrd="3" destOrd="0" parTransId="{52AB0F56-0072-46F2-9D10-42F94273D1AF}" sibTransId="{5773C2E1-2D9C-4276-831A-874D9321A23B}"/>
    <dgm:cxn modelId="{0AF086AC-BBDD-4EA2-B89C-75F5CD0897A7}" type="presOf" srcId="{238E7804-F146-4B8A-AC4F-250A3CB75E90}" destId="{3BF5C805-7586-4F9C-A551-FD3B7704A846}" srcOrd="1" destOrd="0" presId="urn:microsoft.com/office/officeart/2005/8/layout/process2"/>
    <dgm:cxn modelId="{6DE05B56-CD1B-4350-8269-38618E21E5A2}" type="presOf" srcId="{238E7804-F146-4B8A-AC4F-250A3CB75E90}" destId="{420EC94B-F65A-4C6A-B768-9D1193C444F1}" srcOrd="0" destOrd="0" presId="urn:microsoft.com/office/officeart/2005/8/layout/process2"/>
    <dgm:cxn modelId="{6ACDE5F6-0E2F-427C-B174-032EE1456047}" type="presOf" srcId="{C1DDEC37-A3D8-4642-B10D-175182054971}" destId="{84AF4C99-8A7E-4F62-82ED-04E03DEDDC34}" srcOrd="0" destOrd="0" presId="urn:microsoft.com/office/officeart/2005/8/layout/process2"/>
    <dgm:cxn modelId="{880D1E55-3714-483A-B754-B2AB81E29864}" type="presOf" srcId="{929C8CB6-48C0-43FA-9EFB-F92D921694E7}" destId="{170C0E3B-0E0B-4051-B32F-ED67C42FD574}" srcOrd="1" destOrd="0" presId="urn:microsoft.com/office/officeart/2005/8/layout/process2"/>
    <dgm:cxn modelId="{4C28A9A6-C91C-4894-9D78-7960737A6687}" srcId="{875ED6D1-5E01-439A-878E-F50F26F2B0DC}" destId="{4A169B69-BA7C-4DCB-ABC1-B72356DC6009}" srcOrd="1" destOrd="0" parTransId="{533FCB99-6FFE-42AC-8248-1E89C8F60FE9}" sibTransId="{238E7804-F146-4B8A-AC4F-250A3CB75E90}"/>
    <dgm:cxn modelId="{E1309703-E3DA-48E3-998A-94FB2FEA5E4D}" type="presOf" srcId="{929C8CB6-48C0-43FA-9EFB-F92D921694E7}" destId="{4C688FEC-ABE3-4C02-9FBB-692D32A2FBB4}" srcOrd="0" destOrd="0" presId="urn:microsoft.com/office/officeart/2005/8/layout/process2"/>
    <dgm:cxn modelId="{1EA0C79C-F7E0-4AD3-B2F6-6682CD920F7A}" type="presOf" srcId="{84FA095E-E63D-45E4-B8E2-F45864DB3570}" destId="{71473914-69A3-4DFC-8B8F-E72857037153}" srcOrd="0" destOrd="0" presId="urn:microsoft.com/office/officeart/2005/8/layout/process2"/>
    <dgm:cxn modelId="{33642C2D-8E67-44E3-92A8-A374A03C2D3C}" type="presOf" srcId="{D8F53479-3D1A-4429-A295-C3A41E818E67}" destId="{245E3111-4181-47D7-A2C6-4438B90570E6}" srcOrd="1" destOrd="0" presId="urn:microsoft.com/office/officeart/2005/8/layout/process2"/>
    <dgm:cxn modelId="{EE40B9A2-5626-4E28-AFC0-708020688586}" type="presOf" srcId="{875ED6D1-5E01-439A-878E-F50F26F2B0DC}" destId="{31EC5A58-7AE0-4E18-92BD-A5C991EC4CF4}" srcOrd="0" destOrd="0" presId="urn:microsoft.com/office/officeart/2005/8/layout/process2"/>
    <dgm:cxn modelId="{AB80CCE2-C44F-4B44-96A3-6113D9FFD94C}" type="presOf" srcId="{4A169B69-BA7C-4DCB-ABC1-B72356DC6009}" destId="{4BA2EF10-3707-4CB6-9444-E01A164FE19A}" srcOrd="0" destOrd="0" presId="urn:microsoft.com/office/officeart/2005/8/layout/process2"/>
    <dgm:cxn modelId="{B9C08C80-72D2-456B-AF57-2C7BE3F5F864}" type="presOf" srcId="{72D4AE98-11F1-47D9-8483-F2426D115F58}" destId="{086A4EF3-4BF7-4161-A464-745017ED5A1C}" srcOrd="0" destOrd="0" presId="urn:microsoft.com/office/officeart/2005/8/layout/process2"/>
    <dgm:cxn modelId="{0672B5D2-147B-4915-B876-735C78A89723}" type="presOf" srcId="{D8F53479-3D1A-4429-A295-C3A41E818E67}" destId="{210CC95F-B78B-4460-A4BA-7CC0E4E078F2}" srcOrd="0" destOrd="0" presId="urn:microsoft.com/office/officeart/2005/8/layout/process2"/>
    <dgm:cxn modelId="{04024953-1F51-4B28-AE7D-27FAE57E7C65}" srcId="{875ED6D1-5E01-439A-878E-F50F26F2B0DC}" destId="{84FA095E-E63D-45E4-B8E2-F45864DB3570}" srcOrd="0" destOrd="0" parTransId="{2A2DEC7E-1C1F-44FC-9CEB-75DEBEF85AD9}" sibTransId="{929C8CB6-48C0-43FA-9EFB-F92D921694E7}"/>
    <dgm:cxn modelId="{1CD607E8-DC5D-40AE-8DA5-858E020B4540}" type="presParOf" srcId="{31EC5A58-7AE0-4E18-92BD-A5C991EC4CF4}" destId="{71473914-69A3-4DFC-8B8F-E72857037153}" srcOrd="0" destOrd="0" presId="urn:microsoft.com/office/officeart/2005/8/layout/process2"/>
    <dgm:cxn modelId="{646B78CA-7C6D-4889-879D-03259176F354}" type="presParOf" srcId="{31EC5A58-7AE0-4E18-92BD-A5C991EC4CF4}" destId="{4C688FEC-ABE3-4C02-9FBB-692D32A2FBB4}" srcOrd="1" destOrd="0" presId="urn:microsoft.com/office/officeart/2005/8/layout/process2"/>
    <dgm:cxn modelId="{980177CC-D19D-4852-B422-AB44284CDD72}" type="presParOf" srcId="{4C688FEC-ABE3-4C02-9FBB-692D32A2FBB4}" destId="{170C0E3B-0E0B-4051-B32F-ED67C42FD574}" srcOrd="0" destOrd="0" presId="urn:microsoft.com/office/officeart/2005/8/layout/process2"/>
    <dgm:cxn modelId="{016478EC-2509-4936-8300-34E2E712375A}" type="presParOf" srcId="{31EC5A58-7AE0-4E18-92BD-A5C991EC4CF4}" destId="{4BA2EF10-3707-4CB6-9444-E01A164FE19A}" srcOrd="2" destOrd="0" presId="urn:microsoft.com/office/officeart/2005/8/layout/process2"/>
    <dgm:cxn modelId="{F7452AA3-82ED-4BE3-8565-C556D5A8690B}" type="presParOf" srcId="{31EC5A58-7AE0-4E18-92BD-A5C991EC4CF4}" destId="{420EC94B-F65A-4C6A-B768-9D1193C444F1}" srcOrd="3" destOrd="0" presId="urn:microsoft.com/office/officeart/2005/8/layout/process2"/>
    <dgm:cxn modelId="{1F8C4439-5540-483B-8231-54918422CDEA}" type="presParOf" srcId="{420EC94B-F65A-4C6A-B768-9D1193C444F1}" destId="{3BF5C805-7586-4F9C-A551-FD3B7704A846}" srcOrd="0" destOrd="0" presId="urn:microsoft.com/office/officeart/2005/8/layout/process2"/>
    <dgm:cxn modelId="{8A9CDE59-3016-4F83-8DF8-AF4136F4980A}" type="presParOf" srcId="{31EC5A58-7AE0-4E18-92BD-A5C991EC4CF4}" destId="{84AF4C99-8A7E-4F62-82ED-04E03DEDDC34}" srcOrd="4" destOrd="0" presId="urn:microsoft.com/office/officeart/2005/8/layout/process2"/>
    <dgm:cxn modelId="{29C37646-ECAF-4FF5-B34B-1E0963F7284F}" type="presParOf" srcId="{31EC5A58-7AE0-4E18-92BD-A5C991EC4CF4}" destId="{210CC95F-B78B-4460-A4BA-7CC0E4E078F2}" srcOrd="5" destOrd="0" presId="urn:microsoft.com/office/officeart/2005/8/layout/process2"/>
    <dgm:cxn modelId="{ACBC2F89-D487-4160-AB05-5F706273C5B5}" type="presParOf" srcId="{210CC95F-B78B-4460-A4BA-7CC0E4E078F2}" destId="{245E3111-4181-47D7-A2C6-4438B90570E6}" srcOrd="0" destOrd="0" presId="urn:microsoft.com/office/officeart/2005/8/layout/process2"/>
    <dgm:cxn modelId="{2FC9C60B-0A20-4F2E-922D-DC13C1B04B00}" type="presParOf" srcId="{31EC5A58-7AE0-4E18-92BD-A5C991EC4CF4}" destId="{086A4EF3-4BF7-4161-A464-745017ED5A1C}"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6F58A-D777-45F5-92B2-C5B07F18E012}">
      <dsp:nvSpPr>
        <dsp:cNvPr id="0" name=""/>
        <dsp:cNvSpPr/>
      </dsp:nvSpPr>
      <dsp:spPr>
        <a:xfrm rot="5400000">
          <a:off x="-207531" y="210895"/>
          <a:ext cx="1383543" cy="968480"/>
        </a:xfrm>
        <a:prstGeom prst="chevron">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w="9525" cap="flat" cmpd="sng" algn="ctr">
          <a:solidFill>
            <a:schemeClr val="accent2">
              <a:hueOff val="0"/>
              <a:satOff val="0"/>
              <a:lumOff val="0"/>
              <a:alphaOff val="0"/>
            </a:schemeClr>
          </a:solidFill>
          <a:prstDash val="solid"/>
        </a:ln>
        <a:effectLst>
          <a:outerShdw blurRad="57150" dist="38100" dir="5400000" algn="ctr" rotWithShape="0">
            <a:schemeClr val="accent2">
              <a:hueOff val="0"/>
              <a:satOff val="0"/>
              <a:lumOff val="0"/>
              <a:alphaOff val="0"/>
              <a:shade val="9000"/>
              <a:alpha val="48000"/>
              <a:satMod val="105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SG" sz="2400" kern="1200" dirty="0" smtClean="0">
              <a:latin typeface="Cambria Math" pitchFamily="18" charset="0"/>
              <a:ea typeface="Cambria Math" pitchFamily="18" charset="0"/>
            </a:rPr>
            <a:t>1</a:t>
          </a:r>
          <a:endParaRPr lang="en-SG" sz="2400" kern="1200" dirty="0">
            <a:latin typeface="Cambria Math" pitchFamily="18" charset="0"/>
            <a:ea typeface="Cambria Math" pitchFamily="18" charset="0"/>
          </a:endParaRPr>
        </a:p>
      </dsp:txBody>
      <dsp:txXfrm rot="-5400000">
        <a:off x="1" y="487603"/>
        <a:ext cx="968480" cy="415063"/>
      </dsp:txXfrm>
    </dsp:sp>
    <dsp:sp modelId="{EF2E6070-75DF-4654-BA56-F45D49C785C6}">
      <dsp:nvSpPr>
        <dsp:cNvPr id="0" name=""/>
        <dsp:cNvSpPr/>
      </dsp:nvSpPr>
      <dsp:spPr>
        <a:xfrm rot="5400000">
          <a:off x="3889038" y="-2917194"/>
          <a:ext cx="899303" cy="6740419"/>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SG" sz="2700" kern="1200" dirty="0" smtClean="0"/>
            <a:t>Preparation of Food Extracts</a:t>
          </a:r>
          <a:endParaRPr lang="en-SG" sz="2700" kern="1200" dirty="0"/>
        </a:p>
      </dsp:txBody>
      <dsp:txXfrm rot="-5400000">
        <a:off x="968480" y="47264"/>
        <a:ext cx="6696519" cy="811503"/>
      </dsp:txXfrm>
    </dsp:sp>
    <dsp:sp modelId="{4ED182BC-78D5-407C-AADD-E61BFFBD2A4A}">
      <dsp:nvSpPr>
        <dsp:cNvPr id="0" name=""/>
        <dsp:cNvSpPr/>
      </dsp:nvSpPr>
      <dsp:spPr>
        <a:xfrm rot="5400000">
          <a:off x="-207531" y="1449271"/>
          <a:ext cx="1383543" cy="968480"/>
        </a:xfrm>
        <a:prstGeom prst="chevron">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w="9525" cap="flat" cmpd="sng" algn="ctr">
          <a:solidFill>
            <a:schemeClr val="accent3">
              <a:hueOff val="0"/>
              <a:satOff val="0"/>
              <a:lumOff val="0"/>
              <a:alphaOff val="0"/>
            </a:schemeClr>
          </a:solidFill>
          <a:prstDash val="solid"/>
        </a:ln>
        <a:effectLst>
          <a:outerShdw blurRad="57150" dist="38100" dir="5400000" algn="ctr" rotWithShape="0">
            <a:schemeClr val="accent3">
              <a:hueOff val="0"/>
              <a:satOff val="0"/>
              <a:lumOff val="0"/>
              <a:alphaOff val="0"/>
              <a:shade val="9000"/>
              <a:alpha val="48000"/>
              <a:satMod val="105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SG" sz="2000" kern="1200" dirty="0" smtClean="0">
              <a:latin typeface="Cambria Math" pitchFamily="18" charset="0"/>
              <a:ea typeface="Cambria Math" pitchFamily="18" charset="0"/>
            </a:rPr>
            <a:t>2</a:t>
          </a:r>
          <a:endParaRPr lang="en-SG" sz="2000" kern="1200" dirty="0"/>
        </a:p>
      </dsp:txBody>
      <dsp:txXfrm rot="-5400000">
        <a:off x="1" y="1725979"/>
        <a:ext cx="968480" cy="415063"/>
      </dsp:txXfrm>
    </dsp:sp>
    <dsp:sp modelId="{D301AC22-E296-4F01-A332-BE7C6361E4CC}">
      <dsp:nvSpPr>
        <dsp:cNvPr id="0" name=""/>
        <dsp:cNvSpPr/>
      </dsp:nvSpPr>
      <dsp:spPr>
        <a:xfrm rot="5400000">
          <a:off x="3889038" y="-1678818"/>
          <a:ext cx="899303" cy="6740419"/>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SG" sz="2700" kern="1200" dirty="0" smtClean="0"/>
            <a:t>Zone of Inhibition (ZOI)</a:t>
          </a:r>
          <a:endParaRPr lang="en-SG" sz="2700" kern="1200" dirty="0"/>
        </a:p>
      </dsp:txBody>
      <dsp:txXfrm rot="-5400000">
        <a:off x="968480" y="1285640"/>
        <a:ext cx="6696519" cy="811503"/>
      </dsp:txXfrm>
    </dsp:sp>
    <dsp:sp modelId="{0EFF2EF9-ADD2-41CE-8853-2631D1449A48}">
      <dsp:nvSpPr>
        <dsp:cNvPr id="0" name=""/>
        <dsp:cNvSpPr/>
      </dsp:nvSpPr>
      <dsp:spPr>
        <a:xfrm rot="5400000">
          <a:off x="-207531" y="2687647"/>
          <a:ext cx="1383543" cy="968480"/>
        </a:xfrm>
        <a:prstGeom prst="chevron">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w="9525" cap="flat" cmpd="sng" algn="ctr">
          <a:solidFill>
            <a:schemeClr val="accent4">
              <a:hueOff val="0"/>
              <a:satOff val="0"/>
              <a:lumOff val="0"/>
              <a:alphaOff val="0"/>
            </a:schemeClr>
          </a:solidFill>
          <a:prstDash val="solid"/>
        </a:ln>
        <a:effectLst>
          <a:outerShdw blurRad="57150" dist="38100" dir="5400000" algn="ctr" rotWithShape="0">
            <a:schemeClr val="accent4">
              <a:hueOff val="0"/>
              <a:satOff val="0"/>
              <a:lumOff val="0"/>
              <a:alphaOff val="0"/>
              <a:shade val="9000"/>
              <a:alpha val="48000"/>
              <a:satMod val="105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SG" sz="2700" kern="1200" dirty="0" smtClean="0">
              <a:latin typeface="Cambria Math" pitchFamily="18" charset="0"/>
              <a:ea typeface="Cambria Math" pitchFamily="18" charset="0"/>
            </a:rPr>
            <a:t>3</a:t>
          </a:r>
          <a:endParaRPr lang="en-SG" sz="2700" kern="1200" dirty="0"/>
        </a:p>
      </dsp:txBody>
      <dsp:txXfrm rot="-5400000">
        <a:off x="1" y="2964355"/>
        <a:ext cx="968480" cy="415063"/>
      </dsp:txXfrm>
    </dsp:sp>
    <dsp:sp modelId="{19AD9CD9-0FBE-4903-8DA0-894F6A2D8ADD}">
      <dsp:nvSpPr>
        <dsp:cNvPr id="0" name=""/>
        <dsp:cNvSpPr/>
      </dsp:nvSpPr>
      <dsp:spPr>
        <a:xfrm rot="5400000">
          <a:off x="3889038" y="-440441"/>
          <a:ext cx="899303" cy="6740419"/>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SG" sz="2700" kern="1200" dirty="0" smtClean="0"/>
            <a:t>Colony Count (CC)</a:t>
          </a:r>
          <a:r>
            <a:rPr lang="en-SG" sz="2400" i="1" kern="1200" dirty="0" smtClean="0">
              <a:solidFill>
                <a:schemeClr val="bg2">
                  <a:lumMod val="25000"/>
                </a:schemeClr>
              </a:solidFill>
            </a:rPr>
            <a:t>(Time point Experiment)</a:t>
          </a:r>
          <a:endParaRPr lang="en-SG" sz="2700" i="1" kern="1200" dirty="0">
            <a:solidFill>
              <a:schemeClr val="bg2">
                <a:lumMod val="25000"/>
              </a:schemeClr>
            </a:solidFill>
          </a:endParaRPr>
        </a:p>
      </dsp:txBody>
      <dsp:txXfrm rot="-5400000">
        <a:off x="968480" y="2524017"/>
        <a:ext cx="6696519" cy="811503"/>
      </dsp:txXfrm>
    </dsp:sp>
    <dsp:sp modelId="{98BB0D9C-7CF4-4606-8E88-23423470E878}">
      <dsp:nvSpPr>
        <dsp:cNvPr id="0" name=""/>
        <dsp:cNvSpPr/>
      </dsp:nvSpPr>
      <dsp:spPr>
        <a:xfrm rot="5400000">
          <a:off x="-207531" y="3926024"/>
          <a:ext cx="1383543" cy="968480"/>
        </a:xfrm>
        <a:prstGeom prst="chevron">
          <a:avLst/>
        </a:prstGeom>
        <a:gradFill rotWithShape="0">
          <a:gsLst>
            <a:gs pos="0">
              <a:schemeClr val="accent5">
                <a:hueOff val="0"/>
                <a:satOff val="0"/>
                <a:lumOff val="0"/>
                <a:alphaOff val="0"/>
                <a:tint val="98000"/>
                <a:shade val="25000"/>
                <a:satMod val="250000"/>
              </a:schemeClr>
            </a:gs>
            <a:gs pos="68000">
              <a:schemeClr val="accent5">
                <a:hueOff val="0"/>
                <a:satOff val="0"/>
                <a:lumOff val="0"/>
                <a:alphaOff val="0"/>
                <a:tint val="86000"/>
                <a:satMod val="115000"/>
              </a:schemeClr>
            </a:gs>
            <a:gs pos="100000">
              <a:schemeClr val="accent5">
                <a:hueOff val="0"/>
                <a:satOff val="0"/>
                <a:lumOff val="0"/>
                <a:alphaOff val="0"/>
                <a:tint val="50000"/>
                <a:satMod val="150000"/>
              </a:schemeClr>
            </a:gs>
          </a:gsLst>
          <a:path path="circle">
            <a:fillToRect l="50000" t="130000" r="50000" b="-30000"/>
          </a:path>
        </a:gradFill>
        <a:ln w="9525" cap="flat" cmpd="sng" algn="ctr">
          <a:solidFill>
            <a:schemeClr val="accent5">
              <a:hueOff val="0"/>
              <a:satOff val="0"/>
              <a:lumOff val="0"/>
              <a:alphaOff val="0"/>
            </a:schemeClr>
          </a:solidFill>
          <a:prstDash val="solid"/>
        </a:ln>
        <a:effectLst>
          <a:outerShdw blurRad="57150" dist="38100" dir="5400000" algn="ctr" rotWithShape="0">
            <a:schemeClr val="accent5">
              <a:hueOff val="0"/>
              <a:satOff val="0"/>
              <a:lumOff val="0"/>
              <a:alphaOff val="0"/>
              <a:shade val="9000"/>
              <a:alpha val="48000"/>
              <a:satMod val="105000"/>
            </a:scheme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4</a:t>
          </a:r>
          <a:endParaRPr lang="en-SG" sz="2700" kern="1200" dirty="0"/>
        </a:p>
      </dsp:txBody>
      <dsp:txXfrm rot="-5400000">
        <a:off x="1" y="4202732"/>
        <a:ext cx="968480" cy="415063"/>
      </dsp:txXfrm>
    </dsp:sp>
    <dsp:sp modelId="{D7A0633E-6320-4B22-B5E8-24404403A3E7}">
      <dsp:nvSpPr>
        <dsp:cNvPr id="0" name=""/>
        <dsp:cNvSpPr/>
      </dsp:nvSpPr>
      <dsp:spPr>
        <a:xfrm rot="5400000">
          <a:off x="3889038" y="860660"/>
          <a:ext cx="899303" cy="6740419"/>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SG" sz="2700" kern="1200" dirty="0" smtClean="0"/>
            <a:t>Food Extract on Water Samples as a Proof of Concept</a:t>
          </a:r>
          <a:endParaRPr lang="en-SG" sz="2700" kern="1200" dirty="0"/>
        </a:p>
      </dsp:txBody>
      <dsp:txXfrm rot="-5400000">
        <a:off x="968480" y="3825118"/>
        <a:ext cx="6696519" cy="811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6369B-B64E-4B19-B8A1-BA40DAB2CB34}">
      <dsp:nvSpPr>
        <dsp:cNvPr id="0" name=""/>
        <dsp:cNvSpPr/>
      </dsp:nvSpPr>
      <dsp:spPr>
        <a:xfrm>
          <a:off x="0" y="0"/>
          <a:ext cx="8064896" cy="1270240"/>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t>Garlic, Onion, and Coffee Beans are blended separately. </a:t>
          </a:r>
          <a:r>
            <a:rPr lang="en-US" sz="2000" kern="1200" dirty="0" smtClean="0"/>
            <a:t>The lime is squeezed to extract the juice.</a:t>
          </a:r>
          <a:r>
            <a:rPr lang="en-US" altLang="zh-CN" sz="2000" kern="1200" dirty="0" smtClean="0"/>
            <a:t> They are then made into 50% extracts (M/V).</a:t>
          </a:r>
          <a:endParaRPr lang="en-SG" sz="2000" kern="1200" dirty="0"/>
        </a:p>
      </dsp:txBody>
      <dsp:txXfrm>
        <a:off x="37204" y="37204"/>
        <a:ext cx="7990488" cy="1195832"/>
      </dsp:txXfrm>
    </dsp:sp>
    <dsp:sp modelId="{0A052930-734F-4FD9-A699-C4CA57ED24B1}">
      <dsp:nvSpPr>
        <dsp:cNvPr id="0" name=""/>
        <dsp:cNvSpPr/>
      </dsp:nvSpPr>
      <dsp:spPr>
        <a:xfrm rot="5400000">
          <a:off x="3793346" y="1303238"/>
          <a:ext cx="478202" cy="571608"/>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SG" sz="2300" kern="1200"/>
        </a:p>
      </dsp:txBody>
      <dsp:txXfrm rot="-5400000">
        <a:off x="3860966" y="1349941"/>
        <a:ext cx="342964" cy="334741"/>
      </dsp:txXfrm>
    </dsp:sp>
    <dsp:sp modelId="{2E7136BA-BE30-46E8-AA06-36E25756FA02}">
      <dsp:nvSpPr>
        <dsp:cNvPr id="0" name=""/>
        <dsp:cNvSpPr/>
      </dsp:nvSpPr>
      <dsp:spPr>
        <a:xfrm>
          <a:off x="0" y="1907844"/>
          <a:ext cx="8064896" cy="1270240"/>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blended extracts with water are centrifuged and then filtered to extract any solid residue left in them. </a:t>
          </a:r>
          <a:endParaRPr lang="en-SG" sz="2000" kern="1200" dirty="0"/>
        </a:p>
      </dsp:txBody>
      <dsp:txXfrm>
        <a:off x="37204" y="1945048"/>
        <a:ext cx="7990488" cy="1195832"/>
      </dsp:txXfrm>
    </dsp:sp>
    <dsp:sp modelId="{7BCCEF06-AE5F-487E-B897-3D58D521CD14}">
      <dsp:nvSpPr>
        <dsp:cNvPr id="0" name=""/>
        <dsp:cNvSpPr/>
      </dsp:nvSpPr>
      <dsp:spPr>
        <a:xfrm rot="5400000">
          <a:off x="3794277" y="3209840"/>
          <a:ext cx="476340" cy="571608"/>
        </a:xfrm>
        <a:prstGeom prst="rightArrow">
          <a:avLst>
            <a:gd name="adj1" fmla="val 60000"/>
            <a:gd name="adj2" fmla="val 50000"/>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SG" sz="2300" kern="1200"/>
        </a:p>
      </dsp:txBody>
      <dsp:txXfrm rot="-5400000">
        <a:off x="3860965" y="3257474"/>
        <a:ext cx="342964" cy="333438"/>
      </dsp:txXfrm>
    </dsp:sp>
    <dsp:sp modelId="{BB82B621-E7A3-401F-ABA2-3497025601EF}">
      <dsp:nvSpPr>
        <dsp:cNvPr id="0" name=""/>
        <dsp:cNvSpPr/>
      </dsp:nvSpPr>
      <dsp:spPr>
        <a:xfrm>
          <a:off x="0" y="3813205"/>
          <a:ext cx="8064896" cy="1270240"/>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liquefied food extracts are then frozen </a:t>
          </a:r>
          <a:endParaRPr lang="en-SG" sz="2000" kern="1200" dirty="0"/>
        </a:p>
      </dsp:txBody>
      <dsp:txXfrm>
        <a:off x="37204" y="3850409"/>
        <a:ext cx="7990488" cy="1195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3914-69A3-4DFC-8B8F-E72857037153}">
      <dsp:nvSpPr>
        <dsp:cNvPr id="0" name=""/>
        <dsp:cNvSpPr/>
      </dsp:nvSpPr>
      <dsp:spPr>
        <a:xfrm>
          <a:off x="72014" y="0"/>
          <a:ext cx="7776850" cy="682845"/>
        </a:xfrm>
        <a:prstGeom prst="roundRect">
          <a:avLst>
            <a:gd name="adj" fmla="val 10000"/>
          </a:avLst>
        </a:prstGeom>
        <a:solidFill>
          <a:schemeClr val="bg2">
            <a:lumMod val="50000"/>
          </a:schemeClr>
        </a:soli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Micro-organisms used:  </a:t>
          </a:r>
          <a:r>
            <a:rPr lang="en-US" sz="2000" i="1" kern="1200" dirty="0" smtClean="0">
              <a:solidFill>
                <a:schemeClr val="tx1"/>
              </a:solidFill>
            </a:rPr>
            <a:t>E.coli,</a:t>
          </a:r>
          <a:r>
            <a:rPr lang="en-US" sz="2000" kern="1200" dirty="0" smtClean="0">
              <a:solidFill>
                <a:schemeClr val="tx1"/>
              </a:solidFill>
            </a:rPr>
            <a:t> </a:t>
          </a:r>
          <a:r>
            <a:rPr lang="en-US" sz="2000" i="1" kern="1200" dirty="0" smtClean="0">
              <a:solidFill>
                <a:schemeClr val="tx1"/>
              </a:solidFill>
            </a:rPr>
            <a:t>M. luteus</a:t>
          </a:r>
          <a:r>
            <a:rPr lang="en-US" sz="2000" kern="1200" dirty="0" smtClean="0">
              <a:solidFill>
                <a:schemeClr val="tx1"/>
              </a:solidFill>
            </a:rPr>
            <a:t> and </a:t>
          </a:r>
          <a:r>
            <a:rPr lang="en-US" sz="2000" i="1" kern="1200" dirty="0" smtClean="0">
              <a:solidFill>
                <a:schemeClr val="tx1"/>
              </a:solidFill>
            </a:rPr>
            <a:t>Yeast</a:t>
          </a:r>
          <a:endParaRPr lang="en-SG" sz="2000" kern="1200" dirty="0">
            <a:solidFill>
              <a:schemeClr val="tx1"/>
            </a:solidFill>
          </a:endParaRPr>
        </a:p>
      </dsp:txBody>
      <dsp:txXfrm>
        <a:off x="92014" y="20000"/>
        <a:ext cx="7736850" cy="642845"/>
      </dsp:txXfrm>
    </dsp:sp>
    <dsp:sp modelId="{4C688FEC-ABE3-4C02-9FBB-692D32A2FBB4}">
      <dsp:nvSpPr>
        <dsp:cNvPr id="0" name=""/>
        <dsp:cNvSpPr/>
      </dsp:nvSpPr>
      <dsp:spPr>
        <a:xfrm rot="5400000">
          <a:off x="3829804" y="703385"/>
          <a:ext cx="261270" cy="307280"/>
        </a:xfrm>
        <a:prstGeom prst="rightArrow">
          <a:avLst>
            <a:gd name="adj1" fmla="val 600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SG" sz="1300" kern="1200" dirty="0"/>
        </a:p>
      </dsp:txBody>
      <dsp:txXfrm rot="-5400000">
        <a:off x="3868256" y="726390"/>
        <a:ext cx="184368" cy="182889"/>
      </dsp:txXfrm>
    </dsp:sp>
    <dsp:sp modelId="{84AF4C99-8A7E-4F62-82ED-04E03DEDDC34}">
      <dsp:nvSpPr>
        <dsp:cNvPr id="0" name=""/>
        <dsp:cNvSpPr/>
      </dsp:nvSpPr>
      <dsp:spPr>
        <a:xfrm>
          <a:off x="72014" y="1031206"/>
          <a:ext cx="7776850" cy="1551624"/>
        </a:xfrm>
        <a:prstGeom prst="roundRect">
          <a:avLst>
            <a:gd name="adj" fmla="val 10000"/>
          </a:avLst>
        </a:prstGeom>
        <a:solidFill>
          <a:schemeClr val="bg2">
            <a:lumMod val="50000"/>
          </a:schemeClr>
        </a:soli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kern="1200" dirty="0" smtClean="0">
              <a:solidFill>
                <a:schemeClr val="tx1"/>
              </a:solidFill>
            </a:rPr>
            <a:t>The bacterium and Yeast are then swabbed on separate agar plates. Food samples are then introduced on small paper discs, together with a control (sterile water), which are then placed on the agar plates. The plates are then left in the incubator to grow overnight.</a:t>
          </a:r>
          <a:endParaRPr lang="en-SG" sz="2000" kern="1200" dirty="0">
            <a:solidFill>
              <a:schemeClr val="tx1"/>
            </a:solidFill>
          </a:endParaRPr>
        </a:p>
      </dsp:txBody>
      <dsp:txXfrm>
        <a:off x="117460" y="1076652"/>
        <a:ext cx="7685958" cy="1460732"/>
      </dsp:txXfrm>
    </dsp:sp>
    <dsp:sp modelId="{965B8D3F-7A00-49F4-BE58-7BE5DD6F87E1}">
      <dsp:nvSpPr>
        <dsp:cNvPr id="0" name=""/>
        <dsp:cNvSpPr/>
      </dsp:nvSpPr>
      <dsp:spPr>
        <a:xfrm rot="5400000">
          <a:off x="3832406" y="2599901"/>
          <a:ext cx="256067" cy="307280"/>
        </a:xfrm>
        <a:prstGeom prst="rightArrow">
          <a:avLst>
            <a:gd name="adj1" fmla="val 600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SG" sz="1200" kern="1200"/>
        </a:p>
      </dsp:txBody>
      <dsp:txXfrm rot="-5400000">
        <a:off x="3868256" y="2625507"/>
        <a:ext cx="184368" cy="179247"/>
      </dsp:txXfrm>
    </dsp:sp>
    <dsp:sp modelId="{067BFD5B-527F-4CCE-8004-8CE264CCE790}">
      <dsp:nvSpPr>
        <dsp:cNvPr id="0" name=""/>
        <dsp:cNvSpPr/>
      </dsp:nvSpPr>
      <dsp:spPr>
        <a:xfrm>
          <a:off x="72014" y="2924253"/>
          <a:ext cx="7776850" cy="1229115"/>
        </a:xfrm>
        <a:prstGeom prst="roundRect">
          <a:avLst>
            <a:gd name="adj" fmla="val 10000"/>
          </a:avLst>
        </a:prstGeom>
        <a:solidFill>
          <a:schemeClr val="bg2">
            <a:lumMod val="50000"/>
          </a:schemeClr>
        </a:soli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kern="1200" dirty="0" smtClean="0">
              <a:solidFill>
                <a:schemeClr val="tx1"/>
              </a:solidFill>
            </a:rPr>
            <a:t>The next day, the agar plates are removed from the incubator. The diameter of the zone of inhibition for each of the food sources are then measured and recorded.</a:t>
          </a:r>
          <a:endParaRPr lang="en-SG" sz="2000" kern="1200" dirty="0">
            <a:solidFill>
              <a:schemeClr val="tx1"/>
            </a:solidFill>
          </a:endParaRPr>
        </a:p>
      </dsp:txBody>
      <dsp:txXfrm>
        <a:off x="108014" y="2960253"/>
        <a:ext cx="7704850" cy="1157115"/>
      </dsp:txXfrm>
    </dsp:sp>
    <dsp:sp modelId="{55E5061F-D919-4774-BD60-C5B23AFD931A}">
      <dsp:nvSpPr>
        <dsp:cNvPr id="0" name=""/>
        <dsp:cNvSpPr/>
      </dsp:nvSpPr>
      <dsp:spPr>
        <a:xfrm rot="5400000">
          <a:off x="3829804" y="4173909"/>
          <a:ext cx="261270" cy="307280"/>
        </a:xfrm>
        <a:prstGeom prst="rightArrow">
          <a:avLst>
            <a:gd name="adj1" fmla="val 60000"/>
            <a:gd name="adj2" fmla="val 50000"/>
          </a:avLst>
        </a:prstGeom>
        <a:gradFill rotWithShape="0">
          <a:gsLst>
            <a:gs pos="0">
              <a:schemeClr val="accent1">
                <a:tint val="60000"/>
                <a:hueOff val="0"/>
                <a:satOff val="0"/>
                <a:lumOff val="0"/>
                <a:alphaOff val="0"/>
                <a:tint val="98000"/>
                <a:shade val="25000"/>
                <a:satMod val="250000"/>
              </a:schemeClr>
            </a:gs>
            <a:gs pos="68000">
              <a:schemeClr val="accent1">
                <a:tint val="60000"/>
                <a:hueOff val="0"/>
                <a:satOff val="0"/>
                <a:lumOff val="0"/>
                <a:alphaOff val="0"/>
                <a:tint val="86000"/>
                <a:satMod val="115000"/>
              </a:schemeClr>
            </a:gs>
            <a:gs pos="100000">
              <a:schemeClr val="accent1">
                <a:tint val="6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SG" sz="1300" kern="1200"/>
        </a:p>
      </dsp:txBody>
      <dsp:txXfrm rot="-5400000">
        <a:off x="3868256" y="4196914"/>
        <a:ext cx="184368" cy="182889"/>
      </dsp:txXfrm>
    </dsp:sp>
    <dsp:sp modelId="{0C0C433E-A19C-47FA-B97A-EC059AD18792}">
      <dsp:nvSpPr>
        <dsp:cNvPr id="0" name=""/>
        <dsp:cNvSpPr/>
      </dsp:nvSpPr>
      <dsp:spPr>
        <a:xfrm>
          <a:off x="72014" y="4501730"/>
          <a:ext cx="7776850" cy="682845"/>
        </a:xfrm>
        <a:prstGeom prst="roundRect">
          <a:avLst>
            <a:gd name="adj" fmla="val 10000"/>
          </a:avLst>
        </a:prstGeom>
        <a:solidFill>
          <a:schemeClr val="bg2">
            <a:lumMod val="50000"/>
          </a:schemeClr>
        </a:solidFill>
        <a:ln>
          <a:noFill/>
        </a:ln>
        <a:effectLst>
          <a:outerShdw blurRad="57150" dist="38100" dir="5400000" algn="ctr" rotWithShape="0">
            <a:schemeClr val="accent1">
              <a:hueOff val="0"/>
              <a:satOff val="0"/>
              <a:lumOff val="0"/>
              <a:alphaOff val="0"/>
              <a:shade val="9000"/>
              <a:alpha val="48000"/>
              <a:satMod val="105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The food substance which produced the largest zone of inhibition is the best anti-bacteria food  </a:t>
          </a:r>
          <a:endParaRPr lang="en-SG" sz="2000" kern="1200" dirty="0">
            <a:solidFill>
              <a:schemeClr val="tx1"/>
            </a:solidFill>
          </a:endParaRPr>
        </a:p>
      </dsp:txBody>
      <dsp:txXfrm>
        <a:off x="92014" y="4521730"/>
        <a:ext cx="7736850" cy="642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3914-69A3-4DFC-8B8F-E72857037153}">
      <dsp:nvSpPr>
        <dsp:cNvPr id="0" name=""/>
        <dsp:cNvSpPr/>
      </dsp:nvSpPr>
      <dsp:spPr>
        <a:xfrm>
          <a:off x="0" y="3975"/>
          <a:ext cx="7992888" cy="761036"/>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i="0" kern="1200" dirty="0" smtClean="0">
              <a:solidFill>
                <a:sysClr val="windowText" lastClr="000000"/>
              </a:solidFill>
              <a:latin typeface="Gill Sans MT"/>
              <a:ea typeface="+mn-ea"/>
              <a:cs typeface="+mn-cs"/>
            </a:rPr>
            <a:t>The micro organisms are adjusted to a concentration of 1</a:t>
          </a:r>
          <a:r>
            <a:rPr lang="en-US" sz="2000" kern="1200" dirty="0" smtClean="0">
              <a:solidFill>
                <a:sysClr val="windowText" lastClr="000000"/>
              </a:solidFill>
              <a:latin typeface="Gill Sans MT"/>
              <a:ea typeface="+mn-ea"/>
              <a:cs typeface="+mn-cs"/>
            </a:rPr>
            <a:t>0</a:t>
          </a:r>
          <a:r>
            <a:rPr lang="en-US" sz="2000" kern="1200" baseline="30000" dirty="0" smtClean="0">
              <a:solidFill>
                <a:sysClr val="windowText" lastClr="000000"/>
              </a:solidFill>
              <a:latin typeface="Gill Sans MT"/>
              <a:ea typeface="+mn-ea"/>
              <a:cs typeface="+mn-cs"/>
            </a:rPr>
            <a:t>7 </a:t>
          </a:r>
          <a:r>
            <a:rPr lang="en-US" sz="2000" kern="1200" dirty="0" smtClean="0">
              <a:solidFill>
                <a:sysClr val="windowText" lastClr="000000"/>
              </a:solidFill>
              <a:latin typeface="Gill Sans MT"/>
              <a:ea typeface="+mn-ea"/>
              <a:cs typeface="+mn-cs"/>
            </a:rPr>
            <a:t>CFU/ml</a:t>
          </a:r>
          <a:endParaRPr lang="en-SG" sz="2000" i="0" kern="1200" dirty="0">
            <a:solidFill>
              <a:sysClr val="windowText" lastClr="000000"/>
            </a:solidFill>
            <a:latin typeface="Gill Sans MT"/>
            <a:ea typeface="+mn-ea"/>
            <a:cs typeface="+mn-cs"/>
          </a:endParaRPr>
        </a:p>
      </dsp:txBody>
      <dsp:txXfrm>
        <a:off x="22290" y="26265"/>
        <a:ext cx="7948308" cy="716456"/>
      </dsp:txXfrm>
    </dsp:sp>
    <dsp:sp modelId="{4C688FEC-ABE3-4C02-9FBB-692D32A2FBB4}">
      <dsp:nvSpPr>
        <dsp:cNvPr id="0" name=""/>
        <dsp:cNvSpPr/>
      </dsp:nvSpPr>
      <dsp:spPr>
        <a:xfrm rot="5400000">
          <a:off x="3866376" y="767201"/>
          <a:ext cx="260134" cy="342466"/>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SG" sz="1300" kern="1200" dirty="0">
            <a:solidFill>
              <a:sysClr val="windowText" lastClr="000000"/>
            </a:solidFill>
            <a:latin typeface="Gill Sans MT"/>
            <a:ea typeface="+mn-ea"/>
            <a:cs typeface="+mn-cs"/>
          </a:endParaRPr>
        </a:p>
      </dsp:txBody>
      <dsp:txXfrm rot="-5400000">
        <a:off x="3893703" y="808367"/>
        <a:ext cx="205480" cy="182094"/>
      </dsp:txXfrm>
    </dsp:sp>
    <dsp:sp modelId="{84AF4C99-8A7E-4F62-82ED-04E03DEDDC34}">
      <dsp:nvSpPr>
        <dsp:cNvPr id="0" name=""/>
        <dsp:cNvSpPr/>
      </dsp:nvSpPr>
      <dsp:spPr>
        <a:xfrm>
          <a:off x="0" y="1111857"/>
          <a:ext cx="7992888" cy="761036"/>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ysClr val="windowText" lastClr="000000"/>
              </a:solidFill>
              <a:latin typeface="Gill Sans MT"/>
              <a:ea typeface="+mn-ea"/>
              <a:cs typeface="+mn-cs"/>
            </a:rPr>
            <a:t>The food extracts are then introduced in liquid suspensions</a:t>
          </a:r>
          <a:endParaRPr lang="en-SG" sz="2000" kern="1200" dirty="0">
            <a:solidFill>
              <a:sysClr val="windowText" lastClr="000000"/>
            </a:solidFill>
            <a:latin typeface="Gill Sans MT"/>
            <a:ea typeface="+mn-ea"/>
            <a:cs typeface="+mn-cs"/>
          </a:endParaRPr>
        </a:p>
      </dsp:txBody>
      <dsp:txXfrm>
        <a:off x="22290" y="1134147"/>
        <a:ext cx="7948308" cy="716456"/>
      </dsp:txXfrm>
    </dsp:sp>
    <dsp:sp modelId="{210CC95F-B78B-4460-A4BA-7CC0E4E078F2}">
      <dsp:nvSpPr>
        <dsp:cNvPr id="0" name=""/>
        <dsp:cNvSpPr/>
      </dsp:nvSpPr>
      <dsp:spPr>
        <a:xfrm rot="5400000">
          <a:off x="3815404" y="1943046"/>
          <a:ext cx="362078" cy="342466"/>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SG" sz="1900" kern="1200" dirty="0">
            <a:solidFill>
              <a:sysClr val="windowText" lastClr="000000"/>
            </a:solidFill>
            <a:latin typeface="Gill Sans MT"/>
            <a:ea typeface="+mn-ea"/>
            <a:cs typeface="+mn-cs"/>
          </a:endParaRPr>
        </a:p>
      </dsp:txBody>
      <dsp:txXfrm rot="-5400000">
        <a:off x="3893703" y="1933240"/>
        <a:ext cx="205480" cy="259338"/>
      </dsp:txXfrm>
    </dsp:sp>
    <dsp:sp modelId="{086A4EF3-4BF7-4161-A464-745017ED5A1C}">
      <dsp:nvSpPr>
        <dsp:cNvPr id="0" name=""/>
        <dsp:cNvSpPr/>
      </dsp:nvSpPr>
      <dsp:spPr>
        <a:xfrm>
          <a:off x="0" y="2355664"/>
          <a:ext cx="7992888" cy="1018258"/>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b="0" i="0" kern="1200" dirty="0" smtClean="0">
              <a:latin typeface="Gill Sans MT" pitchFamily="34" charset="0"/>
            </a:rPr>
            <a:t>Every 20 min, samples of the mixture were taken, diluted and plated</a:t>
          </a:r>
          <a:endParaRPr lang="en-SG" sz="2000" kern="1200" dirty="0">
            <a:solidFill>
              <a:sysClr val="windowText" lastClr="000000"/>
            </a:solidFill>
            <a:latin typeface="Gill Sans MT" pitchFamily="34" charset="0"/>
            <a:ea typeface="+mn-ea"/>
            <a:cs typeface="+mn-cs"/>
          </a:endParaRPr>
        </a:p>
      </dsp:txBody>
      <dsp:txXfrm>
        <a:off x="29824" y="2385488"/>
        <a:ext cx="7933240" cy="958610"/>
      </dsp:txXfrm>
    </dsp:sp>
    <dsp:sp modelId="{3945029D-0685-4880-AF63-DD52ABD06855}">
      <dsp:nvSpPr>
        <dsp:cNvPr id="0" name=""/>
        <dsp:cNvSpPr/>
      </dsp:nvSpPr>
      <dsp:spPr>
        <a:xfrm rot="5400000">
          <a:off x="3877976" y="3360646"/>
          <a:ext cx="236934" cy="342466"/>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SG" sz="1200" kern="1200" dirty="0">
            <a:solidFill>
              <a:sysClr val="windowText" lastClr="000000"/>
            </a:solidFill>
            <a:latin typeface="Gill Sans MT"/>
            <a:ea typeface="+mn-ea"/>
            <a:cs typeface="+mn-cs"/>
          </a:endParaRPr>
        </a:p>
      </dsp:txBody>
      <dsp:txXfrm rot="-5400000">
        <a:off x="3893703" y="3413412"/>
        <a:ext cx="205480" cy="165854"/>
      </dsp:txXfrm>
    </dsp:sp>
    <dsp:sp modelId="{B74D0DDA-A91B-4B2A-8D61-CEBC191ED60E}">
      <dsp:nvSpPr>
        <dsp:cNvPr id="0" name=""/>
        <dsp:cNvSpPr/>
      </dsp:nvSpPr>
      <dsp:spPr>
        <a:xfrm>
          <a:off x="0" y="3689836"/>
          <a:ext cx="7992888" cy="1278715"/>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b="0" i="0" kern="1200" dirty="0" smtClean="0">
              <a:latin typeface="Gill Sans MT" pitchFamily="34" charset="0"/>
            </a:rPr>
            <a:t>After overnight incubation, the resultant colony numbers were then recorded and used to calculate the final numbers of microorganisms</a:t>
          </a:r>
          <a:endParaRPr lang="en-SG" sz="2000" kern="1200" dirty="0">
            <a:solidFill>
              <a:sysClr val="windowText" lastClr="000000"/>
            </a:solidFill>
            <a:latin typeface="Gill Sans MT"/>
            <a:ea typeface="+mn-ea"/>
            <a:cs typeface="+mn-cs"/>
          </a:endParaRPr>
        </a:p>
      </dsp:txBody>
      <dsp:txXfrm>
        <a:off x="37452" y="3727288"/>
        <a:ext cx="7917984" cy="120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3914-69A3-4DFC-8B8F-E72857037153}">
      <dsp:nvSpPr>
        <dsp:cNvPr id="0" name=""/>
        <dsp:cNvSpPr/>
      </dsp:nvSpPr>
      <dsp:spPr>
        <a:xfrm>
          <a:off x="0" y="5060"/>
          <a:ext cx="7992888" cy="940809"/>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latin typeface="Gill Sans MT"/>
              <a:ea typeface="+mn-ea"/>
              <a:cs typeface="+mn-cs"/>
            </a:rPr>
            <a:t>Using a pipette,  a fixed volume of rainwater is mixed with food extracts</a:t>
          </a:r>
          <a:endParaRPr lang="en-SG" sz="2000" kern="1200" dirty="0">
            <a:solidFill>
              <a:sysClr val="windowText" lastClr="000000"/>
            </a:solidFill>
            <a:latin typeface="Gill Sans MT"/>
            <a:ea typeface="+mn-ea"/>
            <a:cs typeface="+mn-cs"/>
          </a:endParaRPr>
        </a:p>
      </dsp:txBody>
      <dsp:txXfrm>
        <a:off x="27555" y="32615"/>
        <a:ext cx="7937778" cy="885699"/>
      </dsp:txXfrm>
    </dsp:sp>
    <dsp:sp modelId="{4C688FEC-ABE3-4C02-9FBB-692D32A2FBB4}">
      <dsp:nvSpPr>
        <dsp:cNvPr id="0" name=""/>
        <dsp:cNvSpPr/>
      </dsp:nvSpPr>
      <dsp:spPr>
        <a:xfrm rot="5400000">
          <a:off x="3808482" y="984803"/>
          <a:ext cx="375922" cy="423364"/>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SG" sz="1900" kern="1200" dirty="0">
            <a:solidFill>
              <a:sysClr val="windowText" lastClr="000000"/>
            </a:solidFill>
            <a:latin typeface="Gill Sans MT"/>
            <a:ea typeface="+mn-ea"/>
            <a:cs typeface="+mn-cs"/>
          </a:endParaRPr>
        </a:p>
      </dsp:txBody>
      <dsp:txXfrm rot="-5400000">
        <a:off x="3869434" y="1008525"/>
        <a:ext cx="254018" cy="263145"/>
      </dsp:txXfrm>
    </dsp:sp>
    <dsp:sp modelId="{4BA2EF10-3707-4CB6-9444-E01A164FE19A}">
      <dsp:nvSpPr>
        <dsp:cNvPr id="0" name=""/>
        <dsp:cNvSpPr/>
      </dsp:nvSpPr>
      <dsp:spPr>
        <a:xfrm>
          <a:off x="0" y="1447101"/>
          <a:ext cx="7992888" cy="940809"/>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latin typeface="Gill Sans MT"/>
              <a:ea typeface="+mn-ea"/>
              <a:cs typeface="+mn-cs"/>
            </a:rPr>
            <a:t>The mixture is then plated on agar.</a:t>
          </a:r>
          <a:endParaRPr lang="en-SG" sz="2000" kern="1200" dirty="0">
            <a:solidFill>
              <a:sysClr val="windowText" lastClr="000000"/>
            </a:solidFill>
            <a:latin typeface="Gill Sans MT"/>
            <a:ea typeface="+mn-ea"/>
            <a:cs typeface="+mn-cs"/>
          </a:endParaRPr>
        </a:p>
      </dsp:txBody>
      <dsp:txXfrm>
        <a:off x="27555" y="1474656"/>
        <a:ext cx="7937778" cy="885699"/>
      </dsp:txXfrm>
    </dsp:sp>
    <dsp:sp modelId="{420EC94B-F65A-4C6A-B768-9D1193C444F1}">
      <dsp:nvSpPr>
        <dsp:cNvPr id="0" name=""/>
        <dsp:cNvSpPr/>
      </dsp:nvSpPr>
      <dsp:spPr>
        <a:xfrm rot="5400000">
          <a:off x="3831601" y="2396018"/>
          <a:ext cx="329684" cy="423364"/>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SG" sz="1700" kern="1200" dirty="0">
            <a:solidFill>
              <a:sysClr val="windowText" lastClr="000000"/>
            </a:solidFill>
            <a:latin typeface="Gill Sans MT"/>
            <a:ea typeface="+mn-ea"/>
            <a:cs typeface="+mn-cs"/>
          </a:endParaRPr>
        </a:p>
      </dsp:txBody>
      <dsp:txXfrm rot="-5400000">
        <a:off x="3869435" y="2442858"/>
        <a:ext cx="254018" cy="230779"/>
      </dsp:txXfrm>
    </dsp:sp>
    <dsp:sp modelId="{84AF4C99-8A7E-4F62-82ED-04E03DEDDC34}">
      <dsp:nvSpPr>
        <dsp:cNvPr id="0" name=""/>
        <dsp:cNvSpPr/>
      </dsp:nvSpPr>
      <dsp:spPr>
        <a:xfrm>
          <a:off x="0" y="2827490"/>
          <a:ext cx="7992888" cy="940809"/>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latin typeface="Gill Sans MT"/>
              <a:ea typeface="+mn-ea"/>
              <a:cs typeface="+mn-cs"/>
            </a:rPr>
            <a:t>The</a:t>
          </a:r>
          <a:r>
            <a:rPr lang="en-US" sz="2000" kern="1200" baseline="0" dirty="0" smtClean="0">
              <a:solidFill>
                <a:sysClr val="windowText" lastClr="000000"/>
              </a:solidFill>
              <a:latin typeface="Gill Sans MT"/>
              <a:ea typeface="+mn-ea"/>
              <a:cs typeface="+mn-cs"/>
            </a:rPr>
            <a:t> samples are then left to grow overnight at 37°C</a:t>
          </a:r>
          <a:endParaRPr lang="en-SG" sz="2000" kern="1200" dirty="0">
            <a:solidFill>
              <a:sysClr val="windowText" lastClr="000000"/>
            </a:solidFill>
            <a:latin typeface="Gill Sans MT"/>
            <a:ea typeface="+mn-ea"/>
            <a:cs typeface="+mn-cs"/>
          </a:endParaRPr>
        </a:p>
      </dsp:txBody>
      <dsp:txXfrm>
        <a:off x="27555" y="2855045"/>
        <a:ext cx="7937778" cy="885699"/>
      </dsp:txXfrm>
    </dsp:sp>
    <dsp:sp modelId="{210CC95F-B78B-4460-A4BA-7CC0E4E078F2}">
      <dsp:nvSpPr>
        <dsp:cNvPr id="0" name=""/>
        <dsp:cNvSpPr/>
      </dsp:nvSpPr>
      <dsp:spPr>
        <a:xfrm rot="5400000">
          <a:off x="3818144" y="3794351"/>
          <a:ext cx="356599" cy="423364"/>
        </a:xfrm>
        <a:prstGeom prst="rightArrow">
          <a:avLst>
            <a:gd name="adj1" fmla="val 60000"/>
            <a:gd name="adj2" fmla="val 50000"/>
          </a:avLst>
        </a:prstGeom>
        <a:gradFill rotWithShape="0">
          <a:gsLst>
            <a:gs pos="0">
              <a:srgbClr val="3891A7">
                <a:tint val="60000"/>
                <a:hueOff val="0"/>
                <a:satOff val="0"/>
                <a:lumOff val="0"/>
                <a:alphaOff val="0"/>
                <a:tint val="35000"/>
                <a:satMod val="253000"/>
              </a:srgbClr>
            </a:gs>
            <a:gs pos="50000">
              <a:srgbClr val="3891A7">
                <a:tint val="60000"/>
                <a:hueOff val="0"/>
                <a:satOff val="0"/>
                <a:lumOff val="0"/>
                <a:alphaOff val="0"/>
                <a:tint val="42000"/>
                <a:satMod val="255000"/>
              </a:srgbClr>
            </a:gs>
            <a:gs pos="97000">
              <a:srgbClr val="3891A7">
                <a:tint val="60000"/>
                <a:hueOff val="0"/>
                <a:satOff val="0"/>
                <a:lumOff val="0"/>
                <a:alphaOff val="0"/>
                <a:tint val="53000"/>
                <a:satMod val="260000"/>
              </a:srgbClr>
            </a:gs>
            <a:gs pos="100000">
              <a:srgbClr val="3891A7">
                <a:tint val="60000"/>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SG" sz="1800" kern="1200" dirty="0">
            <a:solidFill>
              <a:sysClr val="windowText" lastClr="000000"/>
            </a:solidFill>
            <a:latin typeface="Gill Sans MT"/>
            <a:ea typeface="+mn-ea"/>
            <a:cs typeface="+mn-cs"/>
          </a:endParaRPr>
        </a:p>
      </dsp:txBody>
      <dsp:txXfrm rot="-5400000">
        <a:off x="3869435" y="3827733"/>
        <a:ext cx="254018" cy="249619"/>
      </dsp:txXfrm>
    </dsp:sp>
    <dsp:sp modelId="{086A4EF3-4BF7-4161-A464-745017ED5A1C}">
      <dsp:nvSpPr>
        <dsp:cNvPr id="0" name=""/>
        <dsp:cNvSpPr/>
      </dsp:nvSpPr>
      <dsp:spPr>
        <a:xfrm>
          <a:off x="0" y="4243766"/>
          <a:ext cx="7992888" cy="940809"/>
        </a:xfrm>
        <a:prstGeom prst="roundRect">
          <a:avLst>
            <a:gd name="adj" fmla="val 10000"/>
          </a:avLst>
        </a:prstGeom>
        <a:gradFill rotWithShape="0">
          <a:gsLst>
            <a:gs pos="0">
              <a:srgbClr val="3891A7">
                <a:hueOff val="0"/>
                <a:satOff val="0"/>
                <a:lumOff val="0"/>
                <a:alphaOff val="0"/>
                <a:tint val="35000"/>
                <a:satMod val="253000"/>
              </a:srgbClr>
            </a:gs>
            <a:gs pos="50000">
              <a:srgbClr val="3891A7">
                <a:hueOff val="0"/>
                <a:satOff val="0"/>
                <a:lumOff val="0"/>
                <a:alphaOff val="0"/>
                <a:tint val="42000"/>
                <a:satMod val="255000"/>
              </a:srgbClr>
            </a:gs>
            <a:gs pos="97000">
              <a:srgbClr val="3891A7">
                <a:hueOff val="0"/>
                <a:satOff val="0"/>
                <a:lumOff val="0"/>
                <a:alphaOff val="0"/>
                <a:tint val="53000"/>
                <a:satMod val="260000"/>
              </a:srgbClr>
            </a:gs>
            <a:gs pos="100000">
              <a:srgbClr val="3891A7">
                <a:hueOff val="0"/>
                <a:satOff val="0"/>
                <a:lumOff val="0"/>
                <a:alphaOff val="0"/>
                <a:tint val="56000"/>
                <a:satMod val="275000"/>
              </a:srgb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latin typeface="Gill Sans MT"/>
              <a:ea typeface="+mn-ea"/>
              <a:cs typeface="+mn-cs"/>
            </a:rPr>
            <a:t> The next day, the plates are removed. </a:t>
          </a:r>
          <a:r>
            <a:rPr lang="en-SG" sz="2000" b="0" i="0" kern="1200" dirty="0" smtClean="0">
              <a:latin typeface="Gill Sans MT" pitchFamily="34" charset="0"/>
            </a:rPr>
            <a:t>The resultant micro-organism growth was compared, relative to a negative control</a:t>
          </a:r>
          <a:endParaRPr lang="en-SG" sz="2000" i="0" kern="1200" dirty="0">
            <a:solidFill>
              <a:sysClr val="windowText" lastClr="000000"/>
            </a:solidFill>
            <a:latin typeface="Gill Sans MT" pitchFamily="34" charset="0"/>
            <a:ea typeface="+mn-ea"/>
            <a:cs typeface="+mn-cs"/>
          </a:endParaRPr>
        </a:p>
      </dsp:txBody>
      <dsp:txXfrm>
        <a:off x="27555" y="4271321"/>
        <a:ext cx="7937778" cy="8856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0C424F6-B37D-47ED-BBF4-A97F3058E5F5}" type="datetimeFigureOut">
              <a:rPr lang="en-SG"/>
              <a:pPr>
                <a:defRPr/>
              </a:pPr>
              <a:t>12/7/2012</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SG"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98FE528-FC09-42EE-8371-9CBEA6CC5A44}" type="slidenum">
              <a:rPr lang="en-SG"/>
              <a:pPr>
                <a:defRPr/>
              </a:pPr>
              <a:t>‹#›</a:t>
            </a:fld>
            <a:endParaRPr lang="en-SG" dirty="0"/>
          </a:p>
        </p:txBody>
      </p:sp>
    </p:spTree>
    <p:extLst>
      <p:ext uri="{BB962C8B-B14F-4D97-AF65-F5344CB8AC3E}">
        <p14:creationId xmlns:p14="http://schemas.microsoft.com/office/powerpoint/2010/main" val="3029114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6CDBEFA9-F94A-40FE-803D-7FDAD9E37F70}" type="slidenum">
              <a:rPr lang="en-SG"/>
              <a:pPr fontAlgn="base">
                <a:spcBef>
                  <a:spcPct val="0"/>
                </a:spcBef>
                <a:spcAft>
                  <a:spcPct val="0"/>
                </a:spcAft>
              </a:pPr>
              <a:t>4</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You need to have some form of discussion for these 2 slides eg: in both cases, lime demonsrated the highest efficacy indicating it targets elements or structures common in both Gram-positive and Gram-negative bacteria. In constrast, coffee extract demonstrate efficacy only towards ML, suggesting that it target Gram-positive specific structures, such as the petidoglycan cell wall. (add pic)</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1627C6E6-6833-41A9-9CC8-679188908044}" type="slidenum">
              <a:rPr lang="en-SG"/>
              <a:pPr fontAlgn="base">
                <a:spcBef>
                  <a:spcPct val="0"/>
                </a:spcBef>
                <a:spcAft>
                  <a:spcPct val="0"/>
                </a:spcAft>
              </a:pPr>
              <a:t>19</a:t>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Since it works on prokaryotic cells such as Bacteria E.coli and M.luteus , we want to test if it works on eukaryotic cells such as Yeast.</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18B1606D-2BC1-4FCB-8B90-0BC0365C2552}" type="slidenum">
              <a:rPr lang="en-SG"/>
              <a:pPr fontAlgn="base">
                <a:spcBef>
                  <a:spcPct val="0"/>
                </a:spcBef>
                <a:spcAft>
                  <a:spcPct val="0"/>
                </a:spcAft>
              </a:pPr>
              <a:t>21</a:t>
            </a:fld>
            <a:endParaRPr lang="en-S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Again, you need to have some form of a conclusion—bacteriostatic/ bactericidal upto ~60min (?)</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DB26FFA5-E95B-4D0E-8347-89C8A5BFA87A}" type="slidenum">
              <a:rPr lang="en-SG"/>
              <a:pPr fontAlgn="base">
                <a:spcBef>
                  <a:spcPct val="0"/>
                </a:spcBef>
                <a:spcAft>
                  <a:spcPct val="0"/>
                </a:spcAft>
              </a:pPr>
              <a:t>22</a:t>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Again, you need to have some form of a conclusion—bacteriostatic/ bactericidal upto ~60min (?)</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4F359A88-289D-4A87-931A-8F576F160820}" type="slidenum">
              <a:rPr lang="en-SG"/>
              <a:pPr fontAlgn="base">
                <a:spcBef>
                  <a:spcPct val="0"/>
                </a:spcBef>
                <a:spcAft>
                  <a:spcPct val="0"/>
                </a:spcAft>
              </a:pPr>
              <a:t>23</a:t>
            </a:fld>
            <a:endParaRPr lang="en-S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Percentage</a:t>
            </a:r>
          </a:p>
          <a:p>
            <a:pPr>
              <a:spcBef>
                <a:spcPct val="0"/>
              </a:spcBef>
            </a:pPr>
            <a:r>
              <a:rPr lang="en-SG" smtClean="0"/>
              <a:t>Custom animation</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84AE1DDF-2B88-476D-8AFA-141E9D0824D0}" type="slidenum">
              <a:rPr lang="en-SG"/>
              <a:pPr fontAlgn="base">
                <a:spcBef>
                  <a:spcPct val="0"/>
                </a:spcBef>
                <a:spcAft>
                  <a:spcPct val="0"/>
                </a:spcAft>
              </a:pPr>
              <a:t>25</a:t>
            </a:fld>
            <a:endParaRPr lang="en-S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Restangle 20 min followed bacterial static effect for the 1</a:t>
            </a:r>
            <a:r>
              <a:rPr lang="en-SG" baseline="30000" smtClean="0"/>
              <a:t>st</a:t>
            </a:r>
            <a:r>
              <a:rPr lang="en-SG" smtClean="0"/>
              <a:t> 20 mins, but lopses its effect thereafter, allowing a greater rebound than garlic extract alone</a:t>
            </a:r>
          </a:p>
          <a:p>
            <a:pPr>
              <a:spcBef>
                <a:spcPct val="0"/>
              </a:spcBef>
            </a:pPr>
            <a:r>
              <a:rPr lang="en-SG" smtClean="0"/>
              <a:t>Lime fade out</a:t>
            </a:r>
          </a:p>
          <a:p>
            <a:pPr>
              <a:spcBef>
                <a:spcPct val="0"/>
              </a:spcBef>
            </a:pPr>
            <a:r>
              <a:rPr lang="en-SG" smtClean="0"/>
              <a:t>Text box</a:t>
            </a:r>
          </a:p>
          <a:p>
            <a:pPr>
              <a:spcBef>
                <a:spcPct val="0"/>
              </a:spcBef>
            </a:pPr>
            <a:r>
              <a:rPr lang="en-SG" smtClean="0"/>
              <a:t>Show with red arrow</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27D805E1-26D5-49E6-9C09-8E5B85C16857}" type="slidenum">
              <a:rPr lang="en-SG"/>
              <a:pPr fontAlgn="base">
                <a:spcBef>
                  <a:spcPct val="0"/>
                </a:spcBef>
                <a:spcAft>
                  <a:spcPct val="0"/>
                </a:spcAft>
              </a:pPr>
              <a:t>26</a:t>
            </a:fld>
            <a:endParaRPr lang="en-S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Error row</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921335AD-0140-4FE2-9D46-D26CB56A906C}" type="slidenum">
              <a:rPr lang="en-SG"/>
              <a:pPr fontAlgn="base">
                <a:spcBef>
                  <a:spcPct val="0"/>
                </a:spcBef>
                <a:spcAft>
                  <a:spcPct val="0"/>
                </a:spcAft>
              </a:pPr>
              <a:t>27</a:t>
            </a:fld>
            <a:endParaRPr lang="en-S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Conclusions bullet point here, dun scatter throughout ppt</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4781B4FB-F686-46E7-8AFF-130230FD9CE7}" type="slidenum">
              <a:rPr lang="en-SG"/>
              <a:pPr fontAlgn="base">
                <a:spcBef>
                  <a:spcPct val="0"/>
                </a:spcBef>
                <a:spcAft>
                  <a:spcPct val="0"/>
                </a:spcAft>
              </a:pPr>
              <a:t>28</a:t>
            </a:fld>
            <a:endParaRPr lang="en-S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SG" smtClean="0"/>
              <a:t>In places wheree………… We can collect rainwater,, and add the extracts and we can prevent the incidences of water borne diseases</a:t>
            </a:r>
          </a:p>
          <a:p>
            <a:pPr>
              <a:spcBef>
                <a:spcPct val="0"/>
              </a:spcBef>
            </a:pPr>
            <a:endParaRPr lang="en-SG" smtClean="0"/>
          </a:p>
          <a:p>
            <a:pPr>
              <a:spcBef>
                <a:spcPct val="0"/>
              </a:spcBef>
            </a:pPr>
            <a:r>
              <a:rPr lang="en-SG" smtClean="0"/>
              <a:t>Show pics of rural areas water treatment nappy cloth</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1ACD6F06-0228-4391-BD0C-C3363D513B68}" type="slidenum">
              <a:rPr lang="en-SG"/>
              <a:pPr fontAlgn="base">
                <a:spcBef>
                  <a:spcPct val="0"/>
                </a:spcBef>
                <a:spcAft>
                  <a:spcPct val="0"/>
                </a:spcAft>
              </a:pPr>
              <a:t>29</a:t>
            </a:fld>
            <a:endParaRPr lang="en-S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96E58FAF-D09B-46A5-B0B5-1DB71B9001E5}" type="slidenum">
              <a:rPr lang="en-SG"/>
              <a:pPr fontAlgn="base">
                <a:spcBef>
                  <a:spcPct val="0"/>
                </a:spcBef>
                <a:spcAft>
                  <a:spcPct val="0"/>
                </a:spcAft>
              </a:pPr>
              <a:t>31</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36DE6D07-5B73-4921-A470-3DC3F7CD9CCD}" type="slidenum">
              <a:rPr lang="en-SG"/>
              <a:pPr fontAlgn="base">
                <a:spcBef>
                  <a:spcPct val="0"/>
                </a:spcBef>
                <a:spcAft>
                  <a:spcPct val="0"/>
                </a:spcAft>
              </a:pPr>
              <a:t>6</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29BF4336-4658-4281-921F-A42158F501CF}" type="slidenum">
              <a:rPr lang="en-SG"/>
              <a:pPr fontAlgn="base">
                <a:spcBef>
                  <a:spcPct val="0"/>
                </a:spcBef>
                <a:spcAft>
                  <a:spcPct val="0"/>
                </a:spcAft>
              </a:pPr>
              <a:t>7</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First step, elaborate that garlic and onion skin peeled off</a:t>
            </a:r>
          </a:p>
          <a:p>
            <a:pPr>
              <a:spcBef>
                <a:spcPct val="0"/>
              </a:spcBef>
            </a:pPr>
            <a:r>
              <a:rPr lang="en-US" smtClean="0"/>
              <a:t>Also, explain 50% extracts</a:t>
            </a:r>
            <a:endParaRPr lang="en-SG"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F8975002-5EF4-4D15-8429-6BD1F6BF59BD}" type="slidenum">
              <a:rPr lang="en-SG"/>
              <a:pPr fontAlgn="base">
                <a:spcBef>
                  <a:spcPct val="0"/>
                </a:spcBef>
                <a:spcAft>
                  <a:spcPct val="0"/>
                </a:spcAft>
              </a:pPr>
              <a:t>10</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631A1CB1-10FF-45E7-A5CA-08D20CB72D4A}" type="slidenum">
              <a:rPr lang="en-SG"/>
              <a:pPr fontAlgn="base">
                <a:spcBef>
                  <a:spcPct val="0"/>
                </a:spcBef>
                <a:spcAft>
                  <a:spcPct val="0"/>
                </a:spcAft>
              </a:pPr>
              <a:t>11</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Purpose of ZOI is to find out if the anti bacterial substances do have a effect on the bacteria.</a:t>
            </a:r>
          </a:p>
          <a:p>
            <a:pPr>
              <a:spcBef>
                <a:spcPct val="0"/>
              </a:spcBef>
            </a:pPr>
            <a:r>
              <a:rPr lang="en-US" smtClean="0"/>
              <a:t>Second step: Elaborate that the nb is to be put around 9-10 ml</a:t>
            </a:r>
          </a:p>
          <a:p>
            <a:pPr>
              <a:spcBef>
                <a:spcPct val="0"/>
              </a:spcBef>
            </a:pPr>
            <a:r>
              <a:rPr lang="en-US" smtClean="0"/>
              <a:t>Third step: Using cotton swaps to swab bacteria</a:t>
            </a:r>
          </a:p>
          <a:p>
            <a:pPr>
              <a:spcBef>
                <a:spcPct val="0"/>
              </a:spcBef>
            </a:pPr>
            <a:r>
              <a:rPr lang="en-US" smtClean="0"/>
              <a:t>Using marker to mark on the agar plate using a “X” to show that the food source will be placed there to react with the bacteria.</a:t>
            </a:r>
          </a:p>
          <a:p>
            <a:pPr>
              <a:spcBef>
                <a:spcPct val="0"/>
              </a:spcBef>
            </a:pPr>
            <a:endParaRPr lang="en-SG"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E654C8B3-C0A8-4559-97B5-49933B964BE0}" type="slidenum">
              <a:rPr lang="en-SG"/>
              <a:pPr fontAlgn="base">
                <a:spcBef>
                  <a:spcPct val="0"/>
                </a:spcBef>
                <a:spcAft>
                  <a:spcPct val="0"/>
                </a:spcAft>
              </a:pPr>
              <a:t>12</a:t>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SG"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A763E5C9-AC97-49C1-B97F-2B7B68EC8E4E}" type="slidenum">
              <a:rPr lang="en-SG"/>
              <a:pPr fontAlgn="base">
                <a:spcBef>
                  <a:spcPct val="0"/>
                </a:spcBef>
                <a:spcAft>
                  <a:spcPct val="0"/>
                </a:spcAft>
              </a:pPr>
              <a:t>13</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Starting point: Although we know through the zone of inhibition that the anti bacterial food is showing effectiveness on the bacteria, we do not know for sure whether it is bactericidal or bacteriostatic. After all, we are trying to find out food sources that can not only stop the bacteria in water from continuing to grow, but also kill the bacteria and show a decrease. By colony counting, we are able to find out, by counting the colonies of bacteria at every interval.</a:t>
            </a:r>
            <a:endParaRPr lang="en-SG"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F1D220B0-1328-4EC8-B24D-E573AF8668B5}" type="slidenum">
              <a:rPr lang="en-SG"/>
              <a:pPr fontAlgn="base">
                <a:spcBef>
                  <a:spcPct val="0"/>
                </a:spcBef>
                <a:spcAft>
                  <a:spcPct val="0"/>
                </a:spcAft>
              </a:pPr>
              <a:t>14</a:t>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Purpose of Extracts of water: To make sure that the anti-bacterial food sources work on not only the bacteria, E. coli and M. luteus, but also water.</a:t>
            </a:r>
          </a:p>
          <a:p>
            <a:pPr>
              <a:spcBef>
                <a:spcPct val="0"/>
              </a:spcBef>
            </a:pPr>
            <a:endParaRPr lang="en-SG"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fontAlgn="base">
              <a:spcBef>
                <a:spcPct val="0"/>
              </a:spcBef>
              <a:spcAft>
                <a:spcPct val="0"/>
              </a:spcAft>
            </a:pPr>
            <a:fld id="{FF7653E7-AB9A-461F-BCA9-095A2880FEC3}" type="slidenum">
              <a:rPr lang="en-SG"/>
              <a:pPr fontAlgn="base">
                <a:spcBef>
                  <a:spcPct val="0"/>
                </a:spcBef>
                <a:spcAft>
                  <a:spcPct val="0"/>
                </a:spcAft>
              </a:pPr>
              <a:t>16</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7E7FA38-0BF5-4D72-9794-F407FC7A827B}" type="datetime1">
              <a:rPr lang="en-SG"/>
              <a:pPr>
                <a:defRPr/>
              </a:pPr>
              <a:t>12/7/2012</a:t>
            </a:fld>
            <a:endParaRPr lang="en-SG" dirty="0"/>
          </a:p>
        </p:txBody>
      </p:sp>
      <p:sp>
        <p:nvSpPr>
          <p:cNvPr id="5" name="Footer Placeholder 18"/>
          <p:cNvSpPr>
            <a:spLocks noGrp="1"/>
          </p:cNvSpPr>
          <p:nvPr>
            <p:ph type="ftr" sz="quarter" idx="11"/>
          </p:nvPr>
        </p:nvSpPr>
        <p:spPr/>
        <p:txBody>
          <a:bodyPr/>
          <a:lstStyle>
            <a:lvl1pPr>
              <a:defRPr/>
            </a:lvl1pPr>
          </a:lstStyle>
          <a:p>
            <a:pPr>
              <a:defRPr/>
            </a:pPr>
            <a:endParaRPr lang="en-SG"/>
          </a:p>
        </p:txBody>
      </p:sp>
      <p:sp>
        <p:nvSpPr>
          <p:cNvPr id="6" name="Slide Number Placeholder 26"/>
          <p:cNvSpPr>
            <a:spLocks noGrp="1"/>
          </p:cNvSpPr>
          <p:nvPr>
            <p:ph type="sldNum" sz="quarter" idx="12"/>
          </p:nvPr>
        </p:nvSpPr>
        <p:spPr/>
        <p:txBody>
          <a:bodyPr/>
          <a:lstStyle>
            <a:lvl1pPr>
              <a:defRPr/>
            </a:lvl1pPr>
          </a:lstStyle>
          <a:p>
            <a:pPr>
              <a:defRPr/>
            </a:pPr>
            <a:fld id="{2579AE70-C39C-4E02-BB8E-BC62DD479CA9}" type="slidenum">
              <a:rPr lang="en-SG"/>
              <a:pPr>
                <a:defRPr/>
              </a:pPr>
              <a:t>‹#›</a:t>
            </a:fld>
            <a:endParaRPr lang="en-SG" dirty="0"/>
          </a:p>
        </p:txBody>
      </p:sp>
    </p:spTree>
    <p:extLst>
      <p:ext uri="{BB962C8B-B14F-4D97-AF65-F5344CB8AC3E}">
        <p14:creationId xmlns:p14="http://schemas.microsoft.com/office/powerpoint/2010/main" val="93322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778EE18-3E63-4966-BF9A-AB0114006624}" type="datetime1">
              <a:rPr lang="en-SG"/>
              <a:pPr>
                <a:defRPr/>
              </a:pPr>
              <a:t>12/7/2012</a:t>
            </a:fld>
            <a:endParaRPr lang="en-SG" dirty="0"/>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4925FA5A-6EA4-47B5-840A-0035BD9B09B4}" type="slidenum">
              <a:rPr lang="en-SG"/>
              <a:pPr>
                <a:defRPr/>
              </a:pPr>
              <a:t>‹#›</a:t>
            </a:fld>
            <a:endParaRPr lang="en-SG" dirty="0"/>
          </a:p>
        </p:txBody>
      </p:sp>
    </p:spTree>
    <p:extLst>
      <p:ext uri="{BB962C8B-B14F-4D97-AF65-F5344CB8AC3E}">
        <p14:creationId xmlns:p14="http://schemas.microsoft.com/office/powerpoint/2010/main" val="312489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3874EDC-3859-4633-85B7-DD6E4930F900}" type="datetime1">
              <a:rPr lang="en-SG"/>
              <a:pPr>
                <a:defRPr/>
              </a:pPr>
              <a:t>12/7/2012</a:t>
            </a:fld>
            <a:endParaRPr lang="en-SG" dirty="0"/>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CE14526D-2659-4242-B723-05D3BC40E503}" type="slidenum">
              <a:rPr lang="en-SG"/>
              <a:pPr>
                <a:defRPr/>
              </a:pPr>
              <a:t>‹#›</a:t>
            </a:fld>
            <a:endParaRPr lang="en-SG" dirty="0"/>
          </a:p>
        </p:txBody>
      </p:sp>
    </p:spTree>
    <p:extLst>
      <p:ext uri="{BB962C8B-B14F-4D97-AF65-F5344CB8AC3E}">
        <p14:creationId xmlns:p14="http://schemas.microsoft.com/office/powerpoint/2010/main" val="24570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236A374-17CA-4F7F-ADFC-74F513470D40}" type="datetime1">
              <a:rPr lang="en-SG"/>
              <a:pPr>
                <a:defRPr/>
              </a:pPr>
              <a:t>12/7/2012</a:t>
            </a:fld>
            <a:endParaRPr lang="en-SG" dirty="0"/>
          </a:p>
        </p:txBody>
      </p:sp>
      <p:sp>
        <p:nvSpPr>
          <p:cNvPr id="5" name="Footer Placeholder 21"/>
          <p:cNvSpPr>
            <a:spLocks noGrp="1"/>
          </p:cNvSpPr>
          <p:nvPr>
            <p:ph type="ftr" sz="quarter" idx="11"/>
          </p:nvPr>
        </p:nvSpPr>
        <p:spPr/>
        <p:txBody>
          <a:bodyPr/>
          <a:lstStyle>
            <a:lvl1pPr>
              <a:defRPr/>
            </a:lvl1pPr>
          </a:lstStyle>
          <a:p>
            <a:pPr>
              <a:defRPr/>
            </a:pPr>
            <a:endParaRPr lang="en-SG"/>
          </a:p>
        </p:txBody>
      </p:sp>
      <p:sp>
        <p:nvSpPr>
          <p:cNvPr id="6" name="Slide Number Placeholder 17"/>
          <p:cNvSpPr>
            <a:spLocks noGrp="1"/>
          </p:cNvSpPr>
          <p:nvPr>
            <p:ph type="sldNum" sz="quarter" idx="12"/>
          </p:nvPr>
        </p:nvSpPr>
        <p:spPr/>
        <p:txBody>
          <a:bodyPr/>
          <a:lstStyle>
            <a:lvl1pPr>
              <a:defRPr/>
            </a:lvl1pPr>
          </a:lstStyle>
          <a:p>
            <a:pPr>
              <a:defRPr/>
            </a:pPr>
            <a:fld id="{9F0FFB4D-3220-44C8-BB82-24E1F994AF3A}" type="slidenum">
              <a:rPr lang="en-SG"/>
              <a:pPr>
                <a:defRPr/>
              </a:pPr>
              <a:t>‹#›</a:t>
            </a:fld>
            <a:endParaRPr lang="en-SG" dirty="0"/>
          </a:p>
        </p:txBody>
      </p:sp>
    </p:spTree>
    <p:extLst>
      <p:ext uri="{BB962C8B-B14F-4D97-AF65-F5344CB8AC3E}">
        <p14:creationId xmlns:p14="http://schemas.microsoft.com/office/powerpoint/2010/main" val="428492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00ABC63-AC89-4B93-9BAA-2882D3D7375A}" type="datetime1">
              <a:rPr lang="en-SG"/>
              <a:pPr>
                <a:defRPr/>
              </a:pPr>
              <a:t>12/7/2012</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BD6788CA-8DCA-4098-A407-DFADADD8C415}" type="slidenum">
              <a:rPr lang="en-SG"/>
              <a:pPr>
                <a:defRPr/>
              </a:pPr>
              <a:t>‹#›</a:t>
            </a:fld>
            <a:endParaRPr lang="en-SG" dirty="0"/>
          </a:p>
        </p:txBody>
      </p:sp>
    </p:spTree>
    <p:extLst>
      <p:ext uri="{BB962C8B-B14F-4D97-AF65-F5344CB8AC3E}">
        <p14:creationId xmlns:p14="http://schemas.microsoft.com/office/powerpoint/2010/main" val="10416565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20374B5-AC61-46E7-B48F-2E063A5231F4}" type="datetime1">
              <a:rPr lang="en-SG"/>
              <a:pPr>
                <a:defRPr/>
              </a:pPr>
              <a:t>12/7/2012</a:t>
            </a:fld>
            <a:endParaRPr lang="en-SG" dirty="0"/>
          </a:p>
        </p:txBody>
      </p:sp>
      <p:sp>
        <p:nvSpPr>
          <p:cNvPr id="6" name="Footer Placeholder 21"/>
          <p:cNvSpPr>
            <a:spLocks noGrp="1"/>
          </p:cNvSpPr>
          <p:nvPr>
            <p:ph type="ftr" sz="quarter" idx="11"/>
          </p:nvPr>
        </p:nvSpPr>
        <p:spPr/>
        <p:txBody>
          <a:bodyPr/>
          <a:lstStyle>
            <a:lvl1pPr>
              <a:defRPr/>
            </a:lvl1pPr>
          </a:lstStyle>
          <a:p>
            <a:pPr>
              <a:defRPr/>
            </a:pPr>
            <a:endParaRPr lang="en-SG"/>
          </a:p>
        </p:txBody>
      </p:sp>
      <p:sp>
        <p:nvSpPr>
          <p:cNvPr id="7" name="Slide Number Placeholder 17"/>
          <p:cNvSpPr>
            <a:spLocks noGrp="1"/>
          </p:cNvSpPr>
          <p:nvPr>
            <p:ph type="sldNum" sz="quarter" idx="12"/>
          </p:nvPr>
        </p:nvSpPr>
        <p:spPr/>
        <p:txBody>
          <a:bodyPr/>
          <a:lstStyle>
            <a:lvl1pPr>
              <a:defRPr/>
            </a:lvl1pPr>
          </a:lstStyle>
          <a:p>
            <a:pPr>
              <a:defRPr/>
            </a:pPr>
            <a:fld id="{8E388500-57D2-48E5-8090-E36CEEB32BC4}" type="slidenum">
              <a:rPr lang="en-SG"/>
              <a:pPr>
                <a:defRPr/>
              </a:pPr>
              <a:t>‹#›</a:t>
            </a:fld>
            <a:endParaRPr lang="en-SG" dirty="0"/>
          </a:p>
        </p:txBody>
      </p:sp>
    </p:spTree>
    <p:extLst>
      <p:ext uri="{BB962C8B-B14F-4D97-AF65-F5344CB8AC3E}">
        <p14:creationId xmlns:p14="http://schemas.microsoft.com/office/powerpoint/2010/main" val="62833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23C2892-9DDE-4F71-AB78-4269E78F2A5D}" type="datetime1">
              <a:rPr lang="en-SG"/>
              <a:pPr>
                <a:defRPr/>
              </a:pPr>
              <a:t>12/7/2012</a:t>
            </a:fld>
            <a:endParaRPr lang="en-SG" dirty="0"/>
          </a:p>
        </p:txBody>
      </p:sp>
      <p:sp>
        <p:nvSpPr>
          <p:cNvPr id="8" name="Footer Placeholder 21"/>
          <p:cNvSpPr>
            <a:spLocks noGrp="1"/>
          </p:cNvSpPr>
          <p:nvPr>
            <p:ph type="ftr" sz="quarter" idx="11"/>
          </p:nvPr>
        </p:nvSpPr>
        <p:spPr/>
        <p:txBody>
          <a:bodyPr/>
          <a:lstStyle>
            <a:lvl1pPr>
              <a:defRPr/>
            </a:lvl1pPr>
          </a:lstStyle>
          <a:p>
            <a:pPr>
              <a:defRPr/>
            </a:pPr>
            <a:endParaRPr lang="en-SG"/>
          </a:p>
        </p:txBody>
      </p:sp>
      <p:sp>
        <p:nvSpPr>
          <p:cNvPr id="9" name="Slide Number Placeholder 17"/>
          <p:cNvSpPr>
            <a:spLocks noGrp="1"/>
          </p:cNvSpPr>
          <p:nvPr>
            <p:ph type="sldNum" sz="quarter" idx="12"/>
          </p:nvPr>
        </p:nvSpPr>
        <p:spPr/>
        <p:txBody>
          <a:bodyPr/>
          <a:lstStyle>
            <a:lvl1pPr>
              <a:defRPr/>
            </a:lvl1pPr>
          </a:lstStyle>
          <a:p>
            <a:pPr>
              <a:defRPr/>
            </a:pPr>
            <a:fld id="{3312CE4E-0484-4036-8EEA-EF70E8E0069C}" type="slidenum">
              <a:rPr lang="en-SG"/>
              <a:pPr>
                <a:defRPr/>
              </a:pPr>
              <a:t>‹#›</a:t>
            </a:fld>
            <a:endParaRPr lang="en-SG" dirty="0"/>
          </a:p>
        </p:txBody>
      </p:sp>
    </p:spTree>
    <p:extLst>
      <p:ext uri="{BB962C8B-B14F-4D97-AF65-F5344CB8AC3E}">
        <p14:creationId xmlns:p14="http://schemas.microsoft.com/office/powerpoint/2010/main" val="107963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B68A80EB-1A11-464B-B86D-EEB44B422227}" type="datetime1">
              <a:rPr lang="en-SG"/>
              <a:pPr>
                <a:defRPr/>
              </a:pPr>
              <a:t>12/7/2012</a:t>
            </a:fld>
            <a:endParaRPr lang="en-SG" dirty="0"/>
          </a:p>
        </p:txBody>
      </p:sp>
      <p:sp>
        <p:nvSpPr>
          <p:cNvPr id="4" name="Footer Placeholder 21"/>
          <p:cNvSpPr>
            <a:spLocks noGrp="1"/>
          </p:cNvSpPr>
          <p:nvPr>
            <p:ph type="ftr" sz="quarter" idx="11"/>
          </p:nvPr>
        </p:nvSpPr>
        <p:spPr/>
        <p:txBody>
          <a:bodyPr/>
          <a:lstStyle>
            <a:lvl1pPr>
              <a:defRPr/>
            </a:lvl1pPr>
          </a:lstStyle>
          <a:p>
            <a:pPr>
              <a:defRPr/>
            </a:pPr>
            <a:endParaRPr lang="en-SG"/>
          </a:p>
        </p:txBody>
      </p:sp>
      <p:sp>
        <p:nvSpPr>
          <p:cNvPr id="5" name="Slide Number Placeholder 17"/>
          <p:cNvSpPr>
            <a:spLocks noGrp="1"/>
          </p:cNvSpPr>
          <p:nvPr>
            <p:ph type="sldNum" sz="quarter" idx="12"/>
          </p:nvPr>
        </p:nvSpPr>
        <p:spPr/>
        <p:txBody>
          <a:bodyPr/>
          <a:lstStyle>
            <a:lvl1pPr>
              <a:defRPr/>
            </a:lvl1pPr>
          </a:lstStyle>
          <a:p>
            <a:pPr>
              <a:defRPr/>
            </a:pPr>
            <a:fld id="{99774C6A-40F6-41A2-9A63-B2926E0347C4}" type="slidenum">
              <a:rPr lang="en-SG"/>
              <a:pPr>
                <a:defRPr/>
              </a:pPr>
              <a:t>‹#›</a:t>
            </a:fld>
            <a:endParaRPr lang="en-SG" dirty="0"/>
          </a:p>
        </p:txBody>
      </p:sp>
    </p:spTree>
    <p:extLst>
      <p:ext uri="{BB962C8B-B14F-4D97-AF65-F5344CB8AC3E}">
        <p14:creationId xmlns:p14="http://schemas.microsoft.com/office/powerpoint/2010/main" val="37027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962D5BB-80C6-4BC3-9407-AB6608919925}" type="datetime1">
              <a:rPr lang="en-SG"/>
              <a:pPr>
                <a:defRPr/>
              </a:pPr>
              <a:t>12/7/2012</a:t>
            </a:fld>
            <a:endParaRPr lang="en-SG" dirty="0"/>
          </a:p>
        </p:txBody>
      </p:sp>
      <p:sp>
        <p:nvSpPr>
          <p:cNvPr id="3" name="Footer Placeholder 21"/>
          <p:cNvSpPr>
            <a:spLocks noGrp="1"/>
          </p:cNvSpPr>
          <p:nvPr>
            <p:ph type="ftr" sz="quarter" idx="11"/>
          </p:nvPr>
        </p:nvSpPr>
        <p:spPr/>
        <p:txBody>
          <a:bodyPr/>
          <a:lstStyle>
            <a:lvl1pPr>
              <a:defRPr/>
            </a:lvl1pPr>
          </a:lstStyle>
          <a:p>
            <a:pPr>
              <a:defRPr/>
            </a:pPr>
            <a:endParaRPr lang="en-SG"/>
          </a:p>
        </p:txBody>
      </p:sp>
      <p:sp>
        <p:nvSpPr>
          <p:cNvPr id="4" name="Slide Number Placeholder 17"/>
          <p:cNvSpPr>
            <a:spLocks noGrp="1"/>
          </p:cNvSpPr>
          <p:nvPr>
            <p:ph type="sldNum" sz="quarter" idx="12"/>
          </p:nvPr>
        </p:nvSpPr>
        <p:spPr/>
        <p:txBody>
          <a:bodyPr/>
          <a:lstStyle>
            <a:lvl1pPr>
              <a:defRPr/>
            </a:lvl1pPr>
          </a:lstStyle>
          <a:p>
            <a:pPr>
              <a:defRPr/>
            </a:pPr>
            <a:fld id="{FB67C002-1F89-4D01-9E00-4929213ACCB7}" type="slidenum">
              <a:rPr lang="en-SG"/>
              <a:pPr>
                <a:defRPr/>
              </a:pPr>
              <a:t>‹#›</a:t>
            </a:fld>
            <a:endParaRPr lang="en-SG" dirty="0"/>
          </a:p>
        </p:txBody>
      </p:sp>
    </p:spTree>
    <p:extLst>
      <p:ext uri="{BB962C8B-B14F-4D97-AF65-F5344CB8AC3E}">
        <p14:creationId xmlns:p14="http://schemas.microsoft.com/office/powerpoint/2010/main" val="23687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68BDAF5-05A3-4042-BD10-81261A2B3285}" type="datetime1">
              <a:rPr lang="en-SG"/>
              <a:pPr>
                <a:defRPr/>
              </a:pPr>
              <a:t>12/7/2012</a:t>
            </a:fld>
            <a:endParaRPr lang="en-SG" dirty="0"/>
          </a:p>
        </p:txBody>
      </p:sp>
      <p:sp>
        <p:nvSpPr>
          <p:cNvPr id="6" name="Footer Placeholder 21"/>
          <p:cNvSpPr>
            <a:spLocks noGrp="1"/>
          </p:cNvSpPr>
          <p:nvPr>
            <p:ph type="ftr" sz="quarter" idx="11"/>
          </p:nvPr>
        </p:nvSpPr>
        <p:spPr/>
        <p:txBody>
          <a:bodyPr/>
          <a:lstStyle>
            <a:lvl1pPr>
              <a:defRPr/>
            </a:lvl1pPr>
          </a:lstStyle>
          <a:p>
            <a:pPr>
              <a:defRPr/>
            </a:pPr>
            <a:endParaRPr lang="en-SG"/>
          </a:p>
        </p:txBody>
      </p:sp>
      <p:sp>
        <p:nvSpPr>
          <p:cNvPr id="7" name="Slide Number Placeholder 17"/>
          <p:cNvSpPr>
            <a:spLocks noGrp="1"/>
          </p:cNvSpPr>
          <p:nvPr>
            <p:ph type="sldNum" sz="quarter" idx="12"/>
          </p:nvPr>
        </p:nvSpPr>
        <p:spPr/>
        <p:txBody>
          <a:bodyPr/>
          <a:lstStyle>
            <a:lvl1pPr>
              <a:defRPr/>
            </a:lvl1pPr>
          </a:lstStyle>
          <a:p>
            <a:pPr>
              <a:defRPr/>
            </a:pPr>
            <a:fld id="{BEA8CBB6-8A43-4F19-A326-377485D4BC28}" type="slidenum">
              <a:rPr lang="en-SG"/>
              <a:pPr>
                <a:defRPr/>
              </a:pPr>
              <a:t>‹#›</a:t>
            </a:fld>
            <a:endParaRPr lang="en-SG" dirty="0"/>
          </a:p>
        </p:txBody>
      </p:sp>
    </p:spTree>
    <p:extLst>
      <p:ext uri="{BB962C8B-B14F-4D97-AF65-F5344CB8AC3E}">
        <p14:creationId xmlns:p14="http://schemas.microsoft.com/office/powerpoint/2010/main" val="3342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D0091B7-62E8-4112-9966-38BD54521B50}" type="datetime1">
              <a:rPr lang="en-SG"/>
              <a:pPr>
                <a:defRPr/>
              </a:pPr>
              <a:t>12/7/2012</a:t>
            </a:fld>
            <a:endParaRPr lang="en-SG" dirty="0"/>
          </a:p>
        </p:txBody>
      </p:sp>
      <p:sp>
        <p:nvSpPr>
          <p:cNvPr id="10" name="Footer Placeholder 5"/>
          <p:cNvSpPr>
            <a:spLocks noGrp="1"/>
          </p:cNvSpPr>
          <p:nvPr>
            <p:ph type="ftr" sz="quarter" idx="11"/>
          </p:nvPr>
        </p:nvSpPr>
        <p:spPr/>
        <p:txBody>
          <a:bodyPr/>
          <a:lstStyle>
            <a:lvl1pPr>
              <a:defRPr/>
            </a:lvl1pPr>
          </a:lstStyle>
          <a:p>
            <a:pPr>
              <a:defRPr/>
            </a:pPr>
            <a:endParaRPr lang="en-SG"/>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44E4EAD-66BC-4622-A4A2-CA6DF82CBBC5}" type="slidenum">
              <a:rPr lang="en-SG"/>
              <a:pPr>
                <a:defRPr/>
              </a:pPr>
              <a:t>‹#›</a:t>
            </a:fld>
            <a:endParaRPr lang="en-SG" dirty="0"/>
          </a:p>
        </p:txBody>
      </p:sp>
    </p:spTree>
    <p:extLst>
      <p:ext uri="{BB962C8B-B14F-4D97-AF65-F5344CB8AC3E}">
        <p14:creationId xmlns:p14="http://schemas.microsoft.com/office/powerpoint/2010/main" val="89881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ea typeface="+mn-ea"/>
                <a:cs typeface="+mn-cs"/>
              </a:defRPr>
            </a:lvl1pPr>
          </a:lstStyle>
          <a:p>
            <a:pPr>
              <a:defRPr/>
            </a:pPr>
            <a:fld id="{1E065931-626B-491A-9F6F-EAC9FB6AF112}" type="datetime1">
              <a:rPr lang="en-SG"/>
              <a:pPr>
                <a:defRPr/>
              </a:pPr>
              <a:t>12/7/2012</a:t>
            </a:fld>
            <a:endParaRPr lang="en-SG"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ea typeface="+mn-ea"/>
                <a:cs typeface="+mn-cs"/>
              </a:defRPr>
            </a:lvl1pPr>
          </a:lstStyle>
          <a:p>
            <a:pPr>
              <a:defRPr/>
            </a:pPr>
            <a:endParaRPr lang="en-S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ea typeface="+mn-ea"/>
                <a:cs typeface="+mn-cs"/>
              </a:defRPr>
            </a:lvl1pPr>
          </a:lstStyle>
          <a:p>
            <a:pPr>
              <a:defRPr/>
            </a:pPr>
            <a:fld id="{0A3A1E2F-E710-433A-A046-7F284E247AB8}" type="slidenum">
              <a:rPr lang="en-SG"/>
              <a:pPr>
                <a:defRPr/>
              </a:pPr>
              <a:t>‹#›</a:t>
            </a:fld>
            <a:endParaRPr lang="en-SG"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731" r:id="rId1"/>
    <p:sldLayoutId id="2147483723" r:id="rId2"/>
    <p:sldLayoutId id="2147483732" r:id="rId3"/>
    <p:sldLayoutId id="2147483724" r:id="rId4"/>
    <p:sldLayoutId id="2147483725" r:id="rId5"/>
    <p:sldLayoutId id="2147483726" r:id="rId6"/>
    <p:sldLayoutId id="2147483727" r:id="rId7"/>
    <p:sldLayoutId id="2147483728" r:id="rId8"/>
    <p:sldLayoutId id="2147483733" r:id="rId9"/>
    <p:sldLayoutId id="2147483729" r:id="rId10"/>
    <p:sldLayoutId id="2147483730" r:id="rId11"/>
  </p:sldLayoutIdLst>
  <p:hf hdr="0" ft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KaiTi" pitchFamily="49" charset="-122"/>
        </a:defRPr>
      </a:lvl2pPr>
      <a:lvl3pPr algn="l" rtl="0" fontAlgn="base">
        <a:spcBef>
          <a:spcPct val="0"/>
        </a:spcBef>
        <a:spcAft>
          <a:spcPct val="0"/>
        </a:spcAft>
        <a:defRPr sz="5000">
          <a:solidFill>
            <a:schemeClr val="tx2"/>
          </a:solidFill>
          <a:latin typeface="Calibri" pitchFamily="34" charset="0"/>
          <a:ea typeface="KaiTi" pitchFamily="49" charset="-122"/>
        </a:defRPr>
      </a:lvl3pPr>
      <a:lvl4pPr algn="l" rtl="0" fontAlgn="base">
        <a:spcBef>
          <a:spcPct val="0"/>
        </a:spcBef>
        <a:spcAft>
          <a:spcPct val="0"/>
        </a:spcAft>
        <a:defRPr sz="5000">
          <a:solidFill>
            <a:schemeClr val="tx2"/>
          </a:solidFill>
          <a:latin typeface="Calibri" pitchFamily="34" charset="0"/>
          <a:ea typeface="KaiTi" pitchFamily="49" charset="-122"/>
        </a:defRPr>
      </a:lvl4pPr>
      <a:lvl5pPr algn="l" rtl="0" fontAlgn="base">
        <a:spcBef>
          <a:spcPct val="0"/>
        </a:spcBef>
        <a:spcAft>
          <a:spcPct val="0"/>
        </a:spcAft>
        <a:defRPr sz="5000">
          <a:solidFill>
            <a:schemeClr val="tx2"/>
          </a:solidFill>
          <a:latin typeface="Calibri" pitchFamily="34" charset="0"/>
          <a:ea typeface="KaiTi" pitchFamily="49" charset="-122"/>
        </a:defRPr>
      </a:lvl5pPr>
      <a:lvl6pPr marL="457200" algn="l" rtl="0" fontAlgn="base">
        <a:spcBef>
          <a:spcPct val="0"/>
        </a:spcBef>
        <a:spcAft>
          <a:spcPct val="0"/>
        </a:spcAft>
        <a:defRPr sz="5000">
          <a:solidFill>
            <a:schemeClr val="tx2"/>
          </a:solidFill>
          <a:latin typeface="Calibri" pitchFamily="34" charset="0"/>
          <a:ea typeface="KaiTi" pitchFamily="49" charset="-122"/>
        </a:defRPr>
      </a:lvl6pPr>
      <a:lvl7pPr marL="914400" algn="l" rtl="0" fontAlgn="base">
        <a:spcBef>
          <a:spcPct val="0"/>
        </a:spcBef>
        <a:spcAft>
          <a:spcPct val="0"/>
        </a:spcAft>
        <a:defRPr sz="5000">
          <a:solidFill>
            <a:schemeClr val="tx2"/>
          </a:solidFill>
          <a:latin typeface="Calibri" pitchFamily="34" charset="0"/>
          <a:ea typeface="KaiTi" pitchFamily="49" charset="-122"/>
        </a:defRPr>
      </a:lvl7pPr>
      <a:lvl8pPr marL="1371600" algn="l" rtl="0" fontAlgn="base">
        <a:spcBef>
          <a:spcPct val="0"/>
        </a:spcBef>
        <a:spcAft>
          <a:spcPct val="0"/>
        </a:spcAft>
        <a:defRPr sz="5000">
          <a:solidFill>
            <a:schemeClr val="tx2"/>
          </a:solidFill>
          <a:latin typeface="Calibri" pitchFamily="34" charset="0"/>
          <a:ea typeface="KaiTi" pitchFamily="49" charset="-122"/>
        </a:defRPr>
      </a:lvl8pPr>
      <a:lvl9pPr marL="1828800" algn="l" rtl="0" fontAlgn="base">
        <a:spcBef>
          <a:spcPct val="0"/>
        </a:spcBef>
        <a:spcAft>
          <a:spcPct val="0"/>
        </a:spcAft>
        <a:defRPr sz="5000">
          <a:solidFill>
            <a:schemeClr val="tx2"/>
          </a:solidFill>
          <a:latin typeface="Calibri" pitchFamily="34" charset="0"/>
          <a:ea typeface="KaiTi"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4.jpeg"/></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ater.me.vccs.edu/courses/env108/clipart/cellwall.gif" TargetMode="Externa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0.w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9.wmf"/><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17" Type="http://schemas.openxmlformats.org/officeDocument/2006/relationships/image" Target="../media/image20.jpeg"/><Relationship Id="rId2" Type="http://schemas.openxmlformats.org/officeDocument/2006/relationships/image" Target="../media/image5.jpeg"/><Relationship Id="rId16"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3" Type="http://schemas.openxmlformats.org/officeDocument/2006/relationships/image" Target="../media/image22.jpeg"/><Relationship Id="rId7" Type="http://schemas.openxmlformats.org/officeDocument/2006/relationships/image" Target="../media/image26.jpeg"/><Relationship Id="rId12" Type="http://schemas.openxmlformats.org/officeDocument/2006/relationships/image" Target="../media/image31.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30.jpeg"/><Relationship Id="rId5" Type="http://schemas.openxmlformats.org/officeDocument/2006/relationships/image" Target="../media/image24.jpe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jpeg"/><Relationship Id="rId14"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800" y="1052736"/>
            <a:ext cx="7851648" cy="1828800"/>
          </a:xfrm>
        </p:spPr>
        <p:txBody>
          <a:bodyPr/>
          <a:lstStyle/>
          <a:p>
            <a:pPr algn="ctr" fontAlgn="auto">
              <a:spcAft>
                <a:spcPts val="0"/>
              </a:spcAft>
              <a:defRPr/>
            </a:pPr>
            <a:r>
              <a:rPr lang="en-SG" dirty="0" smtClean="0"/>
              <a:t>Effects of Common Foods on Bacteria in Water</a:t>
            </a:r>
            <a:endParaRPr lang="en-SG" dirty="0"/>
          </a:p>
        </p:txBody>
      </p:sp>
      <p:sp>
        <p:nvSpPr>
          <p:cNvPr id="5123" name="Subtitle 2"/>
          <p:cNvSpPr txBox="1">
            <a:spLocks/>
          </p:cNvSpPr>
          <p:nvPr>
            <p:custDataLst>
              <p:tags r:id="rId1"/>
            </p:custDataLst>
          </p:nvPr>
        </p:nvSpPr>
        <p:spPr bwMode="auto">
          <a:xfrm>
            <a:off x="981075" y="3068638"/>
            <a:ext cx="7407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18288"/>
          <a:lstStyle>
            <a:lvl1pPr marL="26988">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pPr algn="ctr">
              <a:spcBef>
                <a:spcPct val="20000"/>
              </a:spcBef>
              <a:buClr>
                <a:srgbClr val="0BD0D9"/>
              </a:buClr>
              <a:buSzPct val="95000"/>
              <a:buFont typeface="Wingdings 2" pitchFamily="18" charset="2"/>
              <a:buNone/>
            </a:pPr>
            <a:r>
              <a:rPr lang="en-US" sz="2600"/>
              <a:t>Group ID: 1-030</a:t>
            </a:r>
          </a:p>
          <a:p>
            <a:pPr algn="r">
              <a:spcBef>
                <a:spcPct val="20000"/>
              </a:spcBef>
              <a:buClr>
                <a:srgbClr val="0BD0D9"/>
              </a:buClr>
              <a:buSzPct val="95000"/>
              <a:buFont typeface="Wingdings 2" pitchFamily="18" charset="2"/>
              <a:buNone/>
            </a:pPr>
            <a:endParaRPr lang="en-US" sz="2600"/>
          </a:p>
          <a:p>
            <a:pPr algn="r">
              <a:spcBef>
                <a:spcPct val="20000"/>
              </a:spcBef>
              <a:buClr>
                <a:srgbClr val="0BD0D9"/>
              </a:buClr>
              <a:buSzPct val="95000"/>
              <a:buFont typeface="Wingdings 2" pitchFamily="18" charset="2"/>
              <a:buNone/>
            </a:pPr>
            <a:endParaRPr lang="en-SG" sz="2600"/>
          </a:p>
        </p:txBody>
      </p:sp>
      <p:sp>
        <p:nvSpPr>
          <p:cNvPr id="5" name="Subtitle 2"/>
          <p:cNvSpPr txBox="1">
            <a:spLocks/>
          </p:cNvSpPr>
          <p:nvPr>
            <p:custDataLst>
              <p:tags r:id="rId2"/>
            </p:custDataLst>
          </p:nvPr>
        </p:nvSpPr>
        <p:spPr bwMode="auto">
          <a:xfrm>
            <a:off x="900113" y="3789363"/>
            <a:ext cx="7407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marL="26988" eaLnBrk="0" hangingPunct="0">
              <a:defRPr>
                <a:solidFill>
                  <a:schemeClr val="tx1"/>
                </a:solidFill>
                <a:latin typeface="Cambria" pitchFamily="18" charset="0"/>
                <a:cs typeface="Arial" charset="0"/>
              </a:defRPr>
            </a:lvl1pPr>
            <a:lvl2pPr marL="742950" indent="-285750" eaLnBrk="0" hangingPunct="0">
              <a:defRPr>
                <a:solidFill>
                  <a:schemeClr val="tx1"/>
                </a:solidFill>
                <a:latin typeface="Cambria" pitchFamily="18" charset="0"/>
                <a:cs typeface="Arial" charset="0"/>
              </a:defRPr>
            </a:lvl2pPr>
            <a:lvl3pPr marL="1143000" indent="-228600" eaLnBrk="0" hangingPunct="0">
              <a:defRPr>
                <a:solidFill>
                  <a:schemeClr val="tx1"/>
                </a:solidFill>
                <a:latin typeface="Cambria" pitchFamily="18" charset="0"/>
                <a:cs typeface="Arial" charset="0"/>
              </a:defRPr>
            </a:lvl3pPr>
            <a:lvl4pPr marL="1600200" indent="-228600" eaLnBrk="0" hangingPunct="0">
              <a:defRPr>
                <a:solidFill>
                  <a:schemeClr val="tx1"/>
                </a:solidFill>
                <a:latin typeface="Cambria" pitchFamily="18" charset="0"/>
                <a:cs typeface="Arial" charset="0"/>
              </a:defRPr>
            </a:lvl4pPr>
            <a:lvl5pPr marL="2057400" indent="-228600" eaLnBrk="0" hangingPunct="0">
              <a:defRPr>
                <a:solidFill>
                  <a:schemeClr val="tx1"/>
                </a:solidFill>
                <a:latin typeface="Cambria" pitchFamily="18" charset="0"/>
                <a:cs typeface="Arial" charset="0"/>
              </a:defRPr>
            </a:lvl5pPr>
            <a:lvl6pPr marL="2514600" indent="-228600" eaLnBrk="0" fontAlgn="base" hangingPunct="0">
              <a:spcBef>
                <a:spcPct val="0"/>
              </a:spcBef>
              <a:spcAft>
                <a:spcPct val="0"/>
              </a:spcAft>
              <a:defRPr>
                <a:solidFill>
                  <a:schemeClr val="tx1"/>
                </a:solidFill>
                <a:latin typeface="Cambria" pitchFamily="18" charset="0"/>
                <a:cs typeface="Arial" charset="0"/>
              </a:defRPr>
            </a:lvl6pPr>
            <a:lvl7pPr marL="2971800" indent="-228600" eaLnBrk="0" fontAlgn="base" hangingPunct="0">
              <a:spcBef>
                <a:spcPct val="0"/>
              </a:spcBef>
              <a:spcAft>
                <a:spcPct val="0"/>
              </a:spcAft>
              <a:defRPr>
                <a:solidFill>
                  <a:schemeClr val="tx1"/>
                </a:solidFill>
                <a:latin typeface="Cambria" pitchFamily="18" charset="0"/>
                <a:cs typeface="Arial" charset="0"/>
              </a:defRPr>
            </a:lvl7pPr>
            <a:lvl8pPr marL="3429000" indent="-228600" eaLnBrk="0" fontAlgn="base" hangingPunct="0">
              <a:spcBef>
                <a:spcPct val="0"/>
              </a:spcBef>
              <a:spcAft>
                <a:spcPct val="0"/>
              </a:spcAft>
              <a:defRPr>
                <a:solidFill>
                  <a:schemeClr val="tx1"/>
                </a:solidFill>
                <a:latin typeface="Cambria" pitchFamily="18" charset="0"/>
                <a:cs typeface="Arial" charset="0"/>
              </a:defRPr>
            </a:lvl8pPr>
            <a:lvl9pPr marL="3886200" indent="-228600" eaLnBrk="0" fontAlgn="base" hangingPunct="0">
              <a:spcBef>
                <a:spcPct val="0"/>
              </a:spcBef>
              <a:spcAft>
                <a:spcPct val="0"/>
              </a:spcAft>
              <a:defRPr>
                <a:solidFill>
                  <a:schemeClr val="tx1"/>
                </a:solidFill>
                <a:latin typeface="Cambria" pitchFamily="18" charset="0"/>
                <a:cs typeface="Arial" charset="0"/>
              </a:defRPr>
            </a:lvl9pPr>
          </a:lstStyle>
          <a:p>
            <a:pPr algn="ctr" eaLnBrk="1" fontAlgn="auto" hangingPunct="1">
              <a:spcBef>
                <a:spcPts val="600"/>
              </a:spcBef>
              <a:spcAft>
                <a:spcPts val="0"/>
              </a:spcAft>
              <a:buClr>
                <a:schemeClr val="accent1"/>
              </a:buClr>
              <a:buSzPct val="80000"/>
              <a:buFont typeface="Wingdings 2" pitchFamily="18" charset="2"/>
              <a:buNone/>
              <a:defRPr/>
            </a:pPr>
            <a:r>
              <a:rPr lang="en-US" sz="2800" u="sng" dirty="0">
                <a:latin typeface="+mj-lt"/>
                <a:ea typeface="+mn-ea"/>
              </a:rPr>
              <a:t>Team Members:</a:t>
            </a:r>
          </a:p>
          <a:p>
            <a:pPr algn="ctr" eaLnBrk="1" fontAlgn="auto" hangingPunct="1">
              <a:spcBef>
                <a:spcPts val="600"/>
              </a:spcBef>
              <a:spcAft>
                <a:spcPts val="0"/>
              </a:spcAft>
              <a:buClr>
                <a:schemeClr val="accent1"/>
              </a:buClr>
              <a:buSzPct val="80000"/>
              <a:buFont typeface="Wingdings 2" pitchFamily="18" charset="2"/>
              <a:buNone/>
              <a:defRPr/>
            </a:pPr>
            <a:r>
              <a:rPr lang="en-US" sz="2800" dirty="0" smtClean="0">
                <a:latin typeface="+mj-lt"/>
                <a:ea typeface="+mn-ea"/>
              </a:rPr>
              <a:t>Sun </a:t>
            </a:r>
            <a:r>
              <a:rPr lang="en-US" sz="2800" dirty="0">
                <a:latin typeface="+mj-lt"/>
                <a:ea typeface="+mn-ea"/>
              </a:rPr>
              <a:t>Yudong 2O2 (L)</a:t>
            </a:r>
          </a:p>
          <a:p>
            <a:pPr algn="ctr" eaLnBrk="1" fontAlgn="auto" hangingPunct="1">
              <a:spcBef>
                <a:spcPts val="600"/>
              </a:spcBef>
              <a:spcAft>
                <a:spcPts val="0"/>
              </a:spcAft>
              <a:buClr>
                <a:schemeClr val="accent1"/>
              </a:buClr>
              <a:buSzPct val="80000"/>
              <a:buFont typeface="Wingdings 2" pitchFamily="18" charset="2"/>
              <a:buNone/>
              <a:defRPr/>
            </a:pPr>
            <a:r>
              <a:rPr lang="en-US" sz="2800" dirty="0">
                <a:latin typeface="+mj-lt"/>
                <a:ea typeface="+mn-ea"/>
              </a:rPr>
              <a:t>Koh Yi Zhe 2O2</a:t>
            </a:r>
          </a:p>
          <a:p>
            <a:pPr algn="ctr" eaLnBrk="1" fontAlgn="auto" hangingPunct="1">
              <a:spcBef>
                <a:spcPts val="600"/>
              </a:spcBef>
              <a:spcAft>
                <a:spcPts val="0"/>
              </a:spcAft>
              <a:buClr>
                <a:schemeClr val="accent1"/>
              </a:buClr>
              <a:buSzPct val="80000"/>
              <a:buFont typeface="Wingdings 2" pitchFamily="18" charset="2"/>
              <a:buNone/>
              <a:defRPr/>
            </a:pPr>
            <a:r>
              <a:rPr lang="en-US" sz="2800" dirty="0">
                <a:latin typeface="+mj-lt"/>
                <a:ea typeface="+mn-ea"/>
              </a:rPr>
              <a:t>Tan Hsien En 2O2</a:t>
            </a:r>
          </a:p>
          <a:p>
            <a:pPr algn="ctr" eaLnBrk="1" fontAlgn="auto" hangingPunct="1">
              <a:spcBef>
                <a:spcPts val="600"/>
              </a:spcBef>
              <a:spcAft>
                <a:spcPts val="0"/>
              </a:spcAft>
              <a:buClr>
                <a:schemeClr val="accent1"/>
              </a:buClr>
              <a:buSzPct val="80000"/>
              <a:buFont typeface="Wingdings 2" pitchFamily="18" charset="2"/>
              <a:buNone/>
              <a:defRPr/>
            </a:pPr>
            <a:r>
              <a:rPr lang="en-US" sz="2800" dirty="0">
                <a:latin typeface="+mj-lt"/>
                <a:ea typeface="+mn-ea"/>
              </a:rPr>
              <a:t>Ho Jie Feng </a:t>
            </a:r>
            <a:r>
              <a:rPr lang="en-US" sz="2800" dirty="0" smtClean="0">
                <a:latin typeface="+mj-lt"/>
                <a:ea typeface="+mn-ea"/>
              </a:rPr>
              <a:t>2O4</a:t>
            </a:r>
            <a:endParaRPr lang="en-US" sz="2800" dirty="0">
              <a:latin typeface="+mj-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8313" y="7938"/>
            <a:ext cx="8229600" cy="1143000"/>
          </a:xfrm>
        </p:spPr>
        <p:txBody>
          <a:bodyPr/>
          <a:lstStyle/>
          <a:p>
            <a:r>
              <a:rPr lang="en-US" smtClean="0"/>
              <a:t>Preparation of food extracts</a:t>
            </a:r>
            <a:endParaRPr lang="en-SG" smtClean="0"/>
          </a:p>
        </p:txBody>
      </p:sp>
      <p:graphicFrame>
        <p:nvGraphicFramePr>
          <p:cNvPr id="4" name="Content Placeholder 5"/>
          <p:cNvGraphicFramePr>
            <a:graphicFrameLocks noGrp="1"/>
          </p:cNvGraphicFramePr>
          <p:nvPr>
            <p:ph idx="1"/>
            <p:custDataLst>
              <p:tags r:id="rId1"/>
            </p:custDataLst>
          </p:nvPr>
        </p:nvGraphicFramePr>
        <p:xfrm>
          <a:off x="395536" y="1295399"/>
          <a:ext cx="8064896" cy="50859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19324" y="4077072"/>
            <a:ext cx="1728192" cy="23042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Date Placeholder 4"/>
          <p:cNvSpPr>
            <a:spLocks noGrp="1"/>
          </p:cNvSpPr>
          <p:nvPr>
            <p:ph type="dt" sz="quarter" idx="10"/>
          </p:nvPr>
        </p:nvSpPr>
        <p:spPr/>
        <p:txBody>
          <a:bodyPr/>
          <a:lstStyle/>
          <a:p>
            <a:pPr>
              <a:defRPr/>
            </a:pPr>
            <a:fld id="{C6434900-07EE-495F-A234-8D2BC9D07061}" type="datetime1">
              <a:rPr lang="en-SG"/>
              <a:pPr>
                <a:defRPr/>
              </a:pPr>
              <a:t>12/7/2012</a:t>
            </a:fld>
            <a:endParaRPr lang="en-SG" dirty="0"/>
          </a:p>
        </p:txBody>
      </p:sp>
      <p:sp>
        <p:nvSpPr>
          <p:cNvPr id="6" name="Slide Number Placeholder 5"/>
          <p:cNvSpPr>
            <a:spLocks noGrp="1"/>
          </p:cNvSpPr>
          <p:nvPr>
            <p:ph type="sldNum" sz="quarter" idx="12"/>
          </p:nvPr>
        </p:nvSpPr>
        <p:spPr/>
        <p:txBody>
          <a:bodyPr/>
          <a:lstStyle/>
          <a:p>
            <a:pPr>
              <a:defRPr/>
            </a:pPr>
            <a:fld id="{9B2EBA90-A6FB-40A9-9E17-293E3AEC511E}" type="slidenum">
              <a:rPr lang="en-SG"/>
              <a:pPr>
                <a:defRPr/>
              </a:pPr>
              <a:t>10</a:t>
            </a:fld>
            <a:endParaRPr lang="en-S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2"/>
            </p:custDataLst>
          </p:nvPr>
        </p:nvSpPr>
        <p:spPr>
          <a:xfrm>
            <a:off x="971550" y="701675"/>
            <a:ext cx="7499350" cy="1143000"/>
          </a:xfrm>
        </p:spPr>
        <p:txBody>
          <a:bodyPr>
            <a:noAutofit/>
          </a:bodyPr>
          <a:lstStyle/>
          <a:p>
            <a:pPr algn="ctr" fontAlgn="auto">
              <a:spcAft>
                <a:spcPts val="0"/>
              </a:spcAft>
              <a:defRPr/>
            </a:pPr>
            <a:r>
              <a:rPr lang="en-US" sz="4000" dirty="0" smtClean="0">
                <a:solidFill>
                  <a:schemeClr val="tx2">
                    <a:satMod val="130000"/>
                  </a:schemeClr>
                </a:solidFill>
              </a:rPr>
              <a:t>Variables – Preparation of Food Sources</a:t>
            </a:r>
            <a:endParaRPr lang="en-SG" sz="4000" dirty="0" smtClean="0">
              <a:solidFill>
                <a:schemeClr val="tx2">
                  <a:satMod val="130000"/>
                </a:schemeClr>
              </a:solidFill>
            </a:endParaRPr>
          </a:p>
        </p:txBody>
      </p:sp>
      <p:sp>
        <p:nvSpPr>
          <p:cNvPr id="2" name="Date Placeholder 1"/>
          <p:cNvSpPr>
            <a:spLocks noGrp="1"/>
          </p:cNvSpPr>
          <p:nvPr>
            <p:ph type="dt" sz="quarter" idx="10"/>
          </p:nvPr>
        </p:nvSpPr>
        <p:spPr/>
        <p:txBody>
          <a:bodyPr/>
          <a:lstStyle/>
          <a:p>
            <a:pPr>
              <a:defRPr/>
            </a:pPr>
            <a:fld id="{BE2C40E6-A62F-4D6D-8303-A10CDE12C612}" type="datetime1">
              <a:rPr lang="en-SG"/>
              <a:pPr>
                <a:defRPr/>
              </a:pPr>
              <a:t>12/7/2012</a:t>
            </a:fld>
            <a:endParaRPr lang="en-US" dirty="0"/>
          </a:p>
        </p:txBody>
      </p:sp>
      <p:sp>
        <p:nvSpPr>
          <p:cNvPr id="3" name="Slide Number Placeholder 2"/>
          <p:cNvSpPr>
            <a:spLocks noGrp="1"/>
          </p:cNvSpPr>
          <p:nvPr>
            <p:ph type="sldNum" sz="quarter" idx="12"/>
          </p:nvPr>
        </p:nvSpPr>
        <p:spPr/>
        <p:txBody>
          <a:bodyPr/>
          <a:lstStyle/>
          <a:p>
            <a:pPr>
              <a:defRPr/>
            </a:pPr>
            <a:fld id="{FF4269C7-CD91-405D-B65C-EBB9DE99266C}" type="slidenum">
              <a:rPr lang="en-US"/>
              <a:pPr>
                <a:defRPr/>
              </a:pPr>
              <a:t>11</a:t>
            </a:fld>
            <a:endParaRPr lang="en-US" dirty="0"/>
          </a:p>
        </p:txBody>
      </p:sp>
      <p:graphicFrame>
        <p:nvGraphicFramePr>
          <p:cNvPr id="6" name="Content Placeholder 4"/>
          <p:cNvGraphicFramePr>
            <a:graphicFrameLocks/>
          </p:cNvGraphicFramePr>
          <p:nvPr>
            <p:custDataLst>
              <p:tags r:id="rId3"/>
            </p:custDataLst>
          </p:nvPr>
        </p:nvGraphicFramePr>
        <p:xfrm>
          <a:off x="1042988" y="1819275"/>
          <a:ext cx="7404100" cy="4633913"/>
        </p:xfrm>
        <a:graphic>
          <a:graphicData uri="http://schemas.openxmlformats.org/drawingml/2006/table">
            <a:tbl>
              <a:tblPr firstRow="1" bandRow="1">
                <a:tableStyleId>{5C22544A-7EE6-4342-B048-85BDC9FD1C3A}</a:tableStyleId>
              </a:tblPr>
              <a:tblGrid>
                <a:gridCol w="2468033"/>
                <a:gridCol w="2468033"/>
                <a:gridCol w="2468033"/>
              </a:tblGrid>
              <a:tr h="945072">
                <a:tc>
                  <a:txBody>
                    <a:bodyPr/>
                    <a:lstStyle/>
                    <a:p>
                      <a:r>
                        <a:rPr lang="en-US" sz="2800" dirty="0" smtClean="0"/>
                        <a:t>Controlled</a:t>
                      </a:r>
                      <a:r>
                        <a:rPr lang="en-US" sz="2800" baseline="0" dirty="0" smtClean="0"/>
                        <a:t> Variable</a:t>
                      </a:r>
                      <a:endParaRPr lang="en-SG" sz="2800" dirty="0"/>
                    </a:p>
                  </a:txBody>
                  <a:tcPr marT="45723" marB="45723"/>
                </a:tc>
                <a:tc>
                  <a:txBody>
                    <a:bodyPr/>
                    <a:lstStyle/>
                    <a:p>
                      <a:r>
                        <a:rPr lang="en-US" sz="2800" dirty="0" smtClean="0"/>
                        <a:t>Dependent</a:t>
                      </a:r>
                      <a:r>
                        <a:rPr lang="en-US" sz="2800" baseline="0" dirty="0" smtClean="0"/>
                        <a:t> Variables</a:t>
                      </a:r>
                      <a:endParaRPr lang="en-SG" sz="2800" dirty="0"/>
                    </a:p>
                  </a:txBody>
                  <a:tcPr marT="45723" marB="45723"/>
                </a:tc>
                <a:tc>
                  <a:txBody>
                    <a:bodyPr/>
                    <a:lstStyle/>
                    <a:p>
                      <a:r>
                        <a:rPr lang="en-US" sz="2800" dirty="0" smtClean="0"/>
                        <a:t>Independent Variables</a:t>
                      </a:r>
                      <a:endParaRPr lang="en-SG" sz="2800" dirty="0"/>
                    </a:p>
                  </a:txBody>
                  <a:tcPr marT="45723" marB="45723"/>
                </a:tc>
              </a:tr>
              <a:tr h="1371884">
                <a:tc>
                  <a:txBody>
                    <a:bodyPr/>
                    <a:lstStyle/>
                    <a:p>
                      <a:r>
                        <a:rPr lang="en-US" sz="2800" dirty="0" smtClean="0"/>
                        <a:t>Mass</a:t>
                      </a:r>
                      <a:r>
                        <a:rPr lang="en-US" sz="2800" baseline="0" dirty="0" smtClean="0"/>
                        <a:t> of food to grind up</a:t>
                      </a:r>
                      <a:endParaRPr lang="en-SG" sz="2800" dirty="0"/>
                    </a:p>
                  </a:txBody>
                  <a:tcPr marT="45723" marB="45723"/>
                </a:tc>
                <a:tc>
                  <a:txBody>
                    <a:bodyPr/>
                    <a:lstStyle/>
                    <a:p>
                      <a:r>
                        <a:rPr lang="en-US" sz="2800" dirty="0" smtClean="0"/>
                        <a:t>Concentration of food extract</a:t>
                      </a:r>
                      <a:endParaRPr lang="en-SG" sz="2800" dirty="0"/>
                    </a:p>
                  </a:txBody>
                  <a:tcPr marT="45723" marB="45723"/>
                </a:tc>
                <a:tc>
                  <a:txBody>
                    <a:bodyPr/>
                    <a:lstStyle/>
                    <a:p>
                      <a:r>
                        <a:rPr lang="en-US" sz="2800" dirty="0" smtClean="0"/>
                        <a:t>Type of food extract</a:t>
                      </a:r>
                      <a:endParaRPr lang="en-SG" sz="2800" dirty="0"/>
                    </a:p>
                  </a:txBody>
                  <a:tcPr marT="45723" marB="45723"/>
                </a:tc>
              </a:tr>
              <a:tr h="1371884">
                <a:tc>
                  <a:txBody>
                    <a:bodyPr/>
                    <a:lstStyle/>
                    <a:p>
                      <a:r>
                        <a:rPr lang="en-US" sz="2800" dirty="0" smtClean="0"/>
                        <a:t>Volume of water added to food extract</a:t>
                      </a:r>
                      <a:endParaRPr lang="en-US" sz="2800" baseline="0" dirty="0" smtClean="0"/>
                    </a:p>
                  </a:txBody>
                  <a:tcPr marT="45723" marB="45723"/>
                </a:tc>
                <a:tc>
                  <a:txBody>
                    <a:bodyPr/>
                    <a:lstStyle/>
                    <a:p>
                      <a:endParaRPr lang="en-SG" sz="2800" dirty="0"/>
                    </a:p>
                  </a:txBody>
                  <a:tcPr marT="45723" marB="45723"/>
                </a:tc>
                <a:tc>
                  <a:txBody>
                    <a:bodyPr/>
                    <a:lstStyle/>
                    <a:p>
                      <a:endParaRPr lang="en-SG" sz="2800" dirty="0"/>
                    </a:p>
                  </a:txBody>
                  <a:tcPr marT="45723" marB="45723"/>
                </a:tc>
              </a:tr>
              <a:tr h="945072">
                <a:tc>
                  <a:txBody>
                    <a:bodyPr/>
                    <a:lstStyle/>
                    <a:p>
                      <a:endParaRPr lang="en-US" sz="2800" baseline="0" dirty="0" smtClean="0"/>
                    </a:p>
                  </a:txBody>
                  <a:tcPr marT="45723" marB="45723"/>
                </a:tc>
                <a:tc>
                  <a:txBody>
                    <a:bodyPr/>
                    <a:lstStyle/>
                    <a:p>
                      <a:endParaRPr lang="en-SG" sz="2800" dirty="0"/>
                    </a:p>
                  </a:txBody>
                  <a:tcPr marT="45723" marB="45723"/>
                </a:tc>
                <a:tc>
                  <a:txBody>
                    <a:bodyPr/>
                    <a:lstStyle/>
                    <a:p>
                      <a:endParaRPr lang="en-SG" sz="2800" dirty="0"/>
                    </a:p>
                  </a:txBody>
                  <a:tcPr marT="45723" marB="45723"/>
                </a:tc>
              </a:tr>
            </a:tbl>
          </a:graphicData>
        </a:graphic>
      </p:graphicFrame>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260350"/>
            <a:ext cx="8042275" cy="969963"/>
          </a:xfrm>
        </p:spPr>
        <p:txBody>
          <a:bodyPr>
            <a:normAutofit/>
          </a:bodyPr>
          <a:lstStyle/>
          <a:p>
            <a:pPr fontAlgn="auto">
              <a:spcAft>
                <a:spcPts val="0"/>
              </a:spcAft>
              <a:defRPr/>
            </a:pPr>
            <a:r>
              <a:rPr lang="en-US" dirty="0" smtClean="0"/>
              <a:t>Zone of Inhibition </a:t>
            </a:r>
            <a:endParaRPr lang="en-SG" dirty="0">
              <a:solidFill>
                <a:schemeClr val="tx2">
                  <a:lumMod val="60000"/>
                  <a:lumOff val="40000"/>
                </a:schemeClr>
              </a:solidFill>
            </a:endParaRPr>
          </a:p>
        </p:txBody>
      </p:sp>
      <p:graphicFrame>
        <p:nvGraphicFramePr>
          <p:cNvPr id="20" name="Content Placeholder 5"/>
          <p:cNvGraphicFramePr>
            <a:graphicFrameLocks/>
          </p:cNvGraphicFramePr>
          <p:nvPr>
            <p:custDataLst>
              <p:tags r:id="rId1"/>
            </p:custDataLst>
          </p:nvPr>
        </p:nvGraphicFramePr>
        <p:xfrm>
          <a:off x="611560" y="1340768"/>
          <a:ext cx="7920880" cy="518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Date Placeholder 2"/>
          <p:cNvSpPr>
            <a:spLocks noGrp="1"/>
          </p:cNvSpPr>
          <p:nvPr>
            <p:ph type="dt" sz="quarter" idx="10"/>
          </p:nvPr>
        </p:nvSpPr>
        <p:spPr/>
        <p:txBody>
          <a:bodyPr/>
          <a:lstStyle/>
          <a:p>
            <a:pPr>
              <a:defRPr/>
            </a:pPr>
            <a:fld id="{3035D2A7-324E-4F64-973A-6CD585942894}" type="datetime1">
              <a:rPr lang="en-SG"/>
              <a:pPr>
                <a:defRPr/>
              </a:pPr>
              <a:t>12/7/2012</a:t>
            </a:fld>
            <a:endParaRPr lang="en-SG" dirty="0"/>
          </a:p>
        </p:txBody>
      </p:sp>
      <p:sp>
        <p:nvSpPr>
          <p:cNvPr id="4" name="Slide Number Placeholder 3"/>
          <p:cNvSpPr>
            <a:spLocks noGrp="1"/>
          </p:cNvSpPr>
          <p:nvPr>
            <p:ph type="sldNum" sz="quarter" idx="12"/>
          </p:nvPr>
        </p:nvSpPr>
        <p:spPr/>
        <p:txBody>
          <a:bodyPr/>
          <a:lstStyle/>
          <a:p>
            <a:pPr>
              <a:defRPr/>
            </a:pPr>
            <a:fld id="{02C35F60-D961-4199-974E-914248F98C70}" type="slidenum">
              <a:rPr lang="en-SG"/>
              <a:pPr>
                <a:defRPr/>
              </a:pPr>
              <a:t>12</a:t>
            </a:fld>
            <a:endParaRPr lang="en-S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2"/>
            </p:custDataLst>
          </p:nvPr>
        </p:nvSpPr>
        <p:spPr>
          <a:xfrm>
            <a:off x="971550" y="76200"/>
            <a:ext cx="7499350" cy="1143000"/>
          </a:xfrm>
        </p:spPr>
        <p:txBody>
          <a:bodyPr>
            <a:normAutofit/>
          </a:bodyPr>
          <a:lstStyle/>
          <a:p>
            <a:pPr fontAlgn="auto">
              <a:spcAft>
                <a:spcPts val="0"/>
              </a:spcAft>
              <a:defRPr/>
            </a:pPr>
            <a:r>
              <a:rPr lang="en-US" dirty="0" smtClean="0">
                <a:solidFill>
                  <a:schemeClr val="tx2">
                    <a:satMod val="130000"/>
                  </a:schemeClr>
                </a:solidFill>
              </a:rPr>
              <a:t>Variables - Zone of Inhibition</a:t>
            </a:r>
            <a:endParaRPr lang="en-SG" dirty="0" smtClean="0">
              <a:solidFill>
                <a:schemeClr val="tx2">
                  <a:satMod val="130000"/>
                </a:schemeClr>
              </a:solidFill>
            </a:endParaRPr>
          </a:p>
        </p:txBody>
      </p:sp>
      <p:sp>
        <p:nvSpPr>
          <p:cNvPr id="2" name="Date Placeholder 1"/>
          <p:cNvSpPr>
            <a:spLocks noGrp="1"/>
          </p:cNvSpPr>
          <p:nvPr>
            <p:ph type="dt" sz="quarter" idx="10"/>
          </p:nvPr>
        </p:nvSpPr>
        <p:spPr/>
        <p:txBody>
          <a:bodyPr/>
          <a:lstStyle/>
          <a:p>
            <a:pPr>
              <a:defRPr/>
            </a:pPr>
            <a:fld id="{FC88D7DC-A163-49F8-B0E6-E97AE8EB6EB0}" type="datetime1">
              <a:rPr lang="en-SG"/>
              <a:pPr>
                <a:defRPr/>
              </a:pPr>
              <a:t>12/7/2012</a:t>
            </a:fld>
            <a:endParaRPr lang="en-US" dirty="0"/>
          </a:p>
        </p:txBody>
      </p:sp>
      <p:sp>
        <p:nvSpPr>
          <p:cNvPr id="3" name="Slide Number Placeholder 2"/>
          <p:cNvSpPr>
            <a:spLocks noGrp="1"/>
          </p:cNvSpPr>
          <p:nvPr>
            <p:ph type="sldNum" sz="quarter" idx="12"/>
          </p:nvPr>
        </p:nvSpPr>
        <p:spPr/>
        <p:txBody>
          <a:bodyPr/>
          <a:lstStyle/>
          <a:p>
            <a:pPr>
              <a:defRPr/>
            </a:pPr>
            <a:fld id="{4A3F61C5-1008-4F54-BA1E-99A681C7A7A5}" type="slidenum">
              <a:rPr lang="en-US"/>
              <a:pPr>
                <a:defRPr/>
              </a:pPr>
              <a:t>13</a:t>
            </a:fld>
            <a:endParaRPr lang="en-US" dirty="0"/>
          </a:p>
        </p:txBody>
      </p:sp>
      <p:graphicFrame>
        <p:nvGraphicFramePr>
          <p:cNvPr id="6" name="Content Placeholder 4"/>
          <p:cNvGraphicFramePr>
            <a:graphicFrameLocks/>
          </p:cNvGraphicFramePr>
          <p:nvPr>
            <p:custDataLst>
              <p:tags r:id="rId3"/>
            </p:custDataLst>
          </p:nvPr>
        </p:nvGraphicFramePr>
        <p:xfrm>
          <a:off x="1042988" y="1454150"/>
          <a:ext cx="7404100" cy="4999038"/>
        </p:xfrm>
        <a:graphic>
          <a:graphicData uri="http://schemas.openxmlformats.org/drawingml/2006/table">
            <a:tbl>
              <a:tblPr firstRow="1" bandRow="1">
                <a:tableStyleId>{5C22544A-7EE6-4342-B048-85BDC9FD1C3A}</a:tableStyleId>
              </a:tblPr>
              <a:tblGrid>
                <a:gridCol w="2468033"/>
                <a:gridCol w="2468033"/>
                <a:gridCol w="2468033"/>
              </a:tblGrid>
              <a:tr h="1148026">
                <a:tc>
                  <a:txBody>
                    <a:bodyPr/>
                    <a:lstStyle/>
                    <a:p>
                      <a:r>
                        <a:rPr lang="en-US" sz="2800" dirty="0" smtClean="0"/>
                        <a:t>Controlled</a:t>
                      </a:r>
                      <a:r>
                        <a:rPr lang="en-US" sz="2800" baseline="0" dirty="0" smtClean="0"/>
                        <a:t> Variable</a:t>
                      </a:r>
                      <a:endParaRPr lang="en-SG" sz="2800" dirty="0"/>
                    </a:p>
                  </a:txBody>
                  <a:tcPr marT="45723" marB="45723"/>
                </a:tc>
                <a:tc>
                  <a:txBody>
                    <a:bodyPr/>
                    <a:lstStyle/>
                    <a:p>
                      <a:r>
                        <a:rPr lang="en-US" sz="2800" dirty="0" smtClean="0"/>
                        <a:t>Dependent</a:t>
                      </a:r>
                      <a:r>
                        <a:rPr lang="en-US" sz="2800" baseline="0" dirty="0" smtClean="0"/>
                        <a:t> Variables</a:t>
                      </a:r>
                      <a:endParaRPr lang="en-SG" sz="2800" dirty="0"/>
                    </a:p>
                  </a:txBody>
                  <a:tcPr marT="45723" marB="45723"/>
                </a:tc>
                <a:tc>
                  <a:txBody>
                    <a:bodyPr/>
                    <a:lstStyle/>
                    <a:p>
                      <a:r>
                        <a:rPr lang="en-US" sz="2800" dirty="0" smtClean="0"/>
                        <a:t>Independent Variables</a:t>
                      </a:r>
                      <a:endParaRPr lang="en-SG" sz="2800" dirty="0"/>
                    </a:p>
                  </a:txBody>
                  <a:tcPr marT="45723" marB="45723"/>
                </a:tc>
              </a:tr>
              <a:tr h="2184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Time allowed</a:t>
                      </a:r>
                      <a:r>
                        <a:rPr lang="en-US" sz="2800" baseline="0" dirty="0" smtClean="0"/>
                        <a:t> </a:t>
                      </a:r>
                      <a:r>
                        <a:rPr lang="en-US" sz="2800" dirty="0" smtClean="0"/>
                        <a:t>for the bacteria</a:t>
                      </a:r>
                      <a:r>
                        <a:rPr lang="en-US" sz="2800" baseline="0" dirty="0" smtClean="0"/>
                        <a:t> to grow</a:t>
                      </a:r>
                    </a:p>
                  </a:txBody>
                  <a:tcPr marT="45723" marB="45723"/>
                </a:tc>
                <a:tc>
                  <a:txBody>
                    <a:bodyPr/>
                    <a:lstStyle/>
                    <a:p>
                      <a:r>
                        <a:rPr lang="en-US" sz="2800" dirty="0" smtClean="0"/>
                        <a:t>Diameter</a:t>
                      </a:r>
                      <a:r>
                        <a:rPr lang="en-US" sz="2800" baseline="0" dirty="0" smtClean="0"/>
                        <a:t> of Zone of Inhibition</a:t>
                      </a:r>
                      <a:endParaRPr lang="en-SG" sz="28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800" dirty="0" smtClean="0"/>
                        <a:t>Type of micro-organism</a:t>
                      </a:r>
                    </a:p>
                    <a:p>
                      <a:endParaRPr lang="en-SG" sz="2800" dirty="0" smtClean="0"/>
                    </a:p>
                    <a:p>
                      <a:endParaRPr lang="en-SG" sz="2800" dirty="0"/>
                    </a:p>
                  </a:txBody>
                  <a:tcPr marT="45723" marB="45723"/>
                </a:tc>
              </a:tr>
              <a:tr h="1666495">
                <a:tc>
                  <a:txBody>
                    <a:bodyPr/>
                    <a:lstStyle/>
                    <a:p>
                      <a:r>
                        <a:rPr lang="en-US" sz="2800" baseline="0" dirty="0" smtClean="0"/>
                        <a:t>Temperature which bacteria grows at</a:t>
                      </a:r>
                    </a:p>
                  </a:txBody>
                  <a:tcPr marT="45723" marB="45723"/>
                </a:tc>
                <a:tc>
                  <a:txBody>
                    <a:bodyPr/>
                    <a:lstStyle/>
                    <a:p>
                      <a:endParaRPr lang="en-SG" sz="28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Type of food extract</a:t>
                      </a:r>
                      <a:endParaRPr lang="en-SG" sz="2800" dirty="0" smtClean="0"/>
                    </a:p>
                    <a:p>
                      <a:endParaRPr lang="en-SG" sz="2800" dirty="0"/>
                    </a:p>
                  </a:txBody>
                  <a:tcPr marT="45723" marB="45723"/>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5"/>
            <a:ext cx="8229600" cy="1143000"/>
          </a:xfrm>
        </p:spPr>
        <p:txBody>
          <a:bodyPr>
            <a:normAutofit/>
          </a:bodyPr>
          <a:lstStyle/>
          <a:p>
            <a:pPr fontAlgn="auto">
              <a:spcAft>
                <a:spcPts val="0"/>
              </a:spcAft>
              <a:defRPr/>
            </a:pPr>
            <a:r>
              <a:rPr lang="en-US" dirty="0" smtClean="0"/>
              <a:t>Colony Counting </a:t>
            </a:r>
            <a:r>
              <a:rPr lang="en-US" sz="2700" dirty="0" smtClean="0">
                <a:solidFill>
                  <a:schemeClr val="tx2">
                    <a:lumMod val="60000"/>
                    <a:lumOff val="40000"/>
                  </a:schemeClr>
                </a:solidFill>
              </a:rPr>
              <a:t>(Time Point Experiment)</a:t>
            </a:r>
            <a:endParaRPr lang="en-SG" sz="2700" dirty="0">
              <a:solidFill>
                <a:schemeClr val="tx2">
                  <a:lumMod val="60000"/>
                  <a:lumOff val="40000"/>
                </a:schemeClr>
              </a:solidFill>
            </a:endParaRPr>
          </a:p>
        </p:txBody>
      </p:sp>
      <p:graphicFrame>
        <p:nvGraphicFramePr>
          <p:cNvPr id="4" name="Content Placeholder 5"/>
          <p:cNvGraphicFramePr>
            <a:graphicFrameLocks noGrp="1"/>
          </p:cNvGraphicFramePr>
          <p:nvPr>
            <p:ph idx="1"/>
            <p:custDataLst>
              <p:tags r:id="rId1"/>
            </p:custDataLst>
          </p:nvPr>
        </p:nvGraphicFramePr>
        <p:xfrm>
          <a:off x="323528" y="1628801"/>
          <a:ext cx="7992888"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08529" y="2420888"/>
            <a:ext cx="1381428" cy="18419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Date Placeholder 4"/>
          <p:cNvSpPr>
            <a:spLocks noGrp="1"/>
          </p:cNvSpPr>
          <p:nvPr>
            <p:ph type="dt" sz="quarter" idx="10"/>
          </p:nvPr>
        </p:nvSpPr>
        <p:spPr/>
        <p:txBody>
          <a:bodyPr/>
          <a:lstStyle/>
          <a:p>
            <a:pPr>
              <a:defRPr/>
            </a:pPr>
            <a:fld id="{43FE1398-61C3-40DD-8E8C-E6C8FFC144BC}" type="datetime1">
              <a:rPr lang="en-SG"/>
              <a:pPr>
                <a:defRPr/>
              </a:pPr>
              <a:t>12/7/2012</a:t>
            </a:fld>
            <a:endParaRPr lang="en-SG" dirty="0"/>
          </a:p>
        </p:txBody>
      </p:sp>
      <p:sp>
        <p:nvSpPr>
          <p:cNvPr id="6" name="Slide Number Placeholder 5"/>
          <p:cNvSpPr>
            <a:spLocks noGrp="1"/>
          </p:cNvSpPr>
          <p:nvPr>
            <p:ph type="sldNum" sz="quarter" idx="12"/>
          </p:nvPr>
        </p:nvSpPr>
        <p:spPr/>
        <p:txBody>
          <a:bodyPr/>
          <a:lstStyle/>
          <a:p>
            <a:pPr>
              <a:defRPr/>
            </a:pPr>
            <a:fld id="{B02A4AA9-2345-46D8-B948-9EAA21A368C2}" type="slidenum">
              <a:rPr lang="en-SG"/>
              <a:pPr>
                <a:defRPr/>
              </a:pPr>
              <a:t>14</a:t>
            </a:fld>
            <a:endParaRPr lang="en-S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106" y="44624"/>
            <a:ext cx="7499350" cy="1143000"/>
          </a:xfrm>
        </p:spPr>
        <p:txBody>
          <a:bodyPr/>
          <a:lstStyle/>
          <a:p>
            <a:pPr fontAlgn="auto">
              <a:spcAft>
                <a:spcPts val="0"/>
              </a:spcAft>
              <a:defRPr/>
            </a:pPr>
            <a:r>
              <a:rPr lang="en-US" dirty="0" smtClean="0"/>
              <a:t>Variables – Colony Count</a:t>
            </a:r>
            <a:endParaRPr lang="en-SG" dirty="0"/>
          </a:p>
        </p:txBody>
      </p:sp>
      <p:sp>
        <p:nvSpPr>
          <p:cNvPr id="4" name="Date Placeholder 3"/>
          <p:cNvSpPr>
            <a:spLocks noGrp="1"/>
          </p:cNvSpPr>
          <p:nvPr>
            <p:ph type="dt" sz="quarter" idx="10"/>
          </p:nvPr>
        </p:nvSpPr>
        <p:spPr/>
        <p:txBody>
          <a:bodyPr/>
          <a:lstStyle/>
          <a:p>
            <a:pPr>
              <a:defRPr/>
            </a:pPr>
            <a:fld id="{F4174503-C3C6-4973-9C0A-C1001A948909}" type="datetime1">
              <a:rPr lang="en-SG"/>
              <a:pPr>
                <a:defRPr/>
              </a:pPr>
              <a:t>12/7/2012</a:t>
            </a:fld>
            <a:endParaRPr lang="en-US" dirty="0"/>
          </a:p>
        </p:txBody>
      </p:sp>
      <p:sp>
        <p:nvSpPr>
          <p:cNvPr id="5" name="Slide Number Placeholder 4"/>
          <p:cNvSpPr>
            <a:spLocks noGrp="1"/>
          </p:cNvSpPr>
          <p:nvPr>
            <p:ph type="sldNum" sz="quarter" idx="12"/>
          </p:nvPr>
        </p:nvSpPr>
        <p:spPr/>
        <p:txBody>
          <a:bodyPr/>
          <a:lstStyle/>
          <a:p>
            <a:pPr>
              <a:defRPr/>
            </a:pPr>
            <a:fld id="{64C328DB-9655-42AD-B40C-3E83882E65E0}" type="slidenum">
              <a:rPr lang="en-US"/>
              <a:pPr>
                <a:defRPr/>
              </a:pPr>
              <a:t>15</a:t>
            </a:fld>
            <a:endParaRPr lang="en-US" dirty="0"/>
          </a:p>
        </p:txBody>
      </p:sp>
      <p:graphicFrame>
        <p:nvGraphicFramePr>
          <p:cNvPr id="3" name="Content Placeholder 4"/>
          <p:cNvGraphicFramePr>
            <a:graphicFrameLocks/>
          </p:cNvGraphicFramePr>
          <p:nvPr>
            <p:custDataLst>
              <p:tags r:id="rId1"/>
            </p:custDataLst>
          </p:nvPr>
        </p:nvGraphicFramePr>
        <p:xfrm>
          <a:off x="1042988" y="1306513"/>
          <a:ext cx="7404100" cy="5075237"/>
        </p:xfrm>
        <a:graphic>
          <a:graphicData uri="http://schemas.openxmlformats.org/drawingml/2006/table">
            <a:tbl>
              <a:tblPr firstRow="1" bandRow="1">
                <a:tableStyleId>{5C22544A-7EE6-4342-B048-85BDC9FD1C3A}</a:tableStyleId>
              </a:tblPr>
              <a:tblGrid>
                <a:gridCol w="2468033"/>
                <a:gridCol w="2468033"/>
                <a:gridCol w="2468033"/>
              </a:tblGrid>
              <a:tr h="1300264">
                <a:tc>
                  <a:txBody>
                    <a:bodyPr/>
                    <a:lstStyle/>
                    <a:p>
                      <a:r>
                        <a:rPr lang="en-US" sz="2800" dirty="0" smtClean="0"/>
                        <a:t>Controlled</a:t>
                      </a:r>
                      <a:r>
                        <a:rPr lang="en-US" sz="2800" baseline="0" dirty="0" smtClean="0"/>
                        <a:t> Variable</a:t>
                      </a:r>
                      <a:endParaRPr lang="en-SG" sz="2800" dirty="0"/>
                    </a:p>
                  </a:txBody>
                  <a:tcPr marT="45723" marB="45723"/>
                </a:tc>
                <a:tc>
                  <a:txBody>
                    <a:bodyPr/>
                    <a:lstStyle/>
                    <a:p>
                      <a:r>
                        <a:rPr lang="en-US" sz="2800" dirty="0" smtClean="0"/>
                        <a:t>Dependent</a:t>
                      </a:r>
                      <a:r>
                        <a:rPr lang="en-US" sz="2800" baseline="0" dirty="0" smtClean="0"/>
                        <a:t> Variables</a:t>
                      </a:r>
                      <a:endParaRPr lang="en-SG" sz="2800" dirty="0"/>
                    </a:p>
                  </a:txBody>
                  <a:tcPr marT="45723" marB="45723"/>
                </a:tc>
                <a:tc>
                  <a:txBody>
                    <a:bodyPr/>
                    <a:lstStyle/>
                    <a:p>
                      <a:r>
                        <a:rPr lang="en-US" sz="2800" dirty="0" smtClean="0"/>
                        <a:t>Independent Variables</a:t>
                      </a:r>
                      <a:endParaRPr lang="en-SG" sz="2800" dirty="0"/>
                    </a:p>
                  </a:txBody>
                  <a:tcPr marT="45723" marB="45723"/>
                </a:tc>
              </a:tr>
              <a:tr h="1887487">
                <a:tc>
                  <a:txBody>
                    <a:bodyPr/>
                    <a:lstStyle/>
                    <a:p>
                      <a:r>
                        <a:rPr lang="en-US" sz="1800" dirty="0" smtClean="0"/>
                        <a:t>Amount</a:t>
                      </a:r>
                      <a:r>
                        <a:rPr lang="en-US" sz="1800" baseline="0" dirty="0" smtClean="0"/>
                        <a:t> of liquid suspension plated</a:t>
                      </a:r>
                      <a:endParaRPr lang="en-SG" sz="1800" dirty="0"/>
                    </a:p>
                  </a:txBody>
                  <a:tcPr marT="45723" marB="45723"/>
                </a:tc>
                <a:tc>
                  <a:txBody>
                    <a:bodyPr/>
                    <a:lstStyle/>
                    <a:p>
                      <a:r>
                        <a:rPr lang="en-US" sz="1800" dirty="0" smtClean="0"/>
                        <a:t>The colony left in each agar plate (resultant CFU)</a:t>
                      </a:r>
                      <a:endParaRPr lang="en-SG" sz="1800" dirty="0"/>
                    </a:p>
                  </a:txBody>
                  <a:tcPr marT="45723" marB="45723"/>
                </a:tc>
                <a:tc>
                  <a:txBody>
                    <a:bodyPr/>
                    <a:lstStyle/>
                    <a:p>
                      <a:r>
                        <a:rPr lang="en-US" sz="1800" dirty="0" smtClean="0"/>
                        <a:t>Type of micro-organism &amp; food extract in mixture</a:t>
                      </a:r>
                      <a:endParaRPr lang="en-SG" sz="1800" dirty="0"/>
                    </a:p>
                  </a:txBody>
                  <a:tcPr marT="45723" marB="45723"/>
                </a:tc>
              </a:tr>
              <a:tr h="1887487">
                <a:tc>
                  <a:txBody>
                    <a:bodyPr/>
                    <a:lstStyle/>
                    <a:p>
                      <a:r>
                        <a:rPr lang="en-US" sz="1800" baseline="0" dirty="0" smtClean="0"/>
                        <a:t>Time given for bacteria to grow</a:t>
                      </a:r>
                    </a:p>
                  </a:txBody>
                  <a:tcPr marT="45723" marB="45723"/>
                </a:tc>
                <a:tc>
                  <a:txBody>
                    <a:bodyPr/>
                    <a:lstStyle/>
                    <a:p>
                      <a:endParaRPr lang="en-SG" sz="2800" dirty="0"/>
                    </a:p>
                  </a:txBody>
                  <a:tcPr marT="45723" marB="45723"/>
                </a:tc>
                <a:tc>
                  <a:txBody>
                    <a:bodyPr/>
                    <a:lstStyle/>
                    <a:p>
                      <a:endParaRPr lang="en-SG" sz="1800" dirty="0"/>
                    </a:p>
                  </a:txBody>
                  <a:tcPr marT="45723" marB="45723"/>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68313" y="303213"/>
            <a:ext cx="8040687" cy="893762"/>
          </a:xfrm>
        </p:spPr>
        <p:txBody>
          <a:bodyPr/>
          <a:lstStyle/>
          <a:p>
            <a:r>
              <a:rPr lang="en-US" smtClean="0"/>
              <a:t> Extracts on Rainwater</a:t>
            </a:r>
            <a:endParaRPr lang="en-SG" smtClean="0"/>
          </a:p>
        </p:txBody>
      </p:sp>
      <p:sp>
        <p:nvSpPr>
          <p:cNvPr id="20483" name="Content Placeholder 2"/>
          <p:cNvSpPr>
            <a:spLocks noGrp="1"/>
          </p:cNvSpPr>
          <p:nvPr>
            <p:ph idx="1"/>
          </p:nvPr>
        </p:nvSpPr>
        <p:spPr/>
        <p:txBody>
          <a:bodyPr/>
          <a:lstStyle/>
          <a:p>
            <a:endParaRPr lang="en-US" smtClean="0"/>
          </a:p>
          <a:p>
            <a:endParaRPr lang="en-SG" smtClean="0"/>
          </a:p>
        </p:txBody>
      </p:sp>
      <p:graphicFrame>
        <p:nvGraphicFramePr>
          <p:cNvPr id="5" name="Content Placeholder 5"/>
          <p:cNvGraphicFramePr>
            <a:graphicFrameLocks/>
          </p:cNvGraphicFramePr>
          <p:nvPr>
            <p:custDataLst>
              <p:tags r:id="rId1"/>
            </p:custDataLst>
          </p:nvPr>
        </p:nvGraphicFramePr>
        <p:xfrm>
          <a:off x="575556" y="1340768"/>
          <a:ext cx="7992888" cy="51845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p:cNvSpPr>
            <a:spLocks noGrp="1"/>
          </p:cNvSpPr>
          <p:nvPr>
            <p:ph type="dt" sz="quarter" idx="10"/>
          </p:nvPr>
        </p:nvSpPr>
        <p:spPr/>
        <p:txBody>
          <a:bodyPr/>
          <a:lstStyle/>
          <a:p>
            <a:pPr>
              <a:defRPr/>
            </a:pPr>
            <a:fld id="{51AA777B-A91A-43FF-ABBE-837D5A85FE62}" type="datetime1">
              <a:rPr lang="en-SG"/>
              <a:pPr>
                <a:defRPr/>
              </a:pPr>
              <a:t>12/7/2012</a:t>
            </a:fld>
            <a:endParaRPr lang="en-SG" dirty="0"/>
          </a:p>
        </p:txBody>
      </p:sp>
      <p:sp>
        <p:nvSpPr>
          <p:cNvPr id="6" name="Slide Number Placeholder 5"/>
          <p:cNvSpPr>
            <a:spLocks noGrp="1"/>
          </p:cNvSpPr>
          <p:nvPr>
            <p:ph type="sldNum" sz="quarter" idx="12"/>
          </p:nvPr>
        </p:nvSpPr>
        <p:spPr/>
        <p:txBody>
          <a:bodyPr/>
          <a:lstStyle/>
          <a:p>
            <a:pPr>
              <a:defRPr/>
            </a:pPr>
            <a:fld id="{2AD700F9-A1FD-4C27-9AE7-EF73E5B88D4E}" type="slidenum">
              <a:rPr lang="en-SG"/>
              <a:pPr>
                <a:defRPr/>
              </a:pPr>
              <a:t>16</a:t>
            </a:fld>
            <a:endParaRPr lang="en-S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1" y="1844824"/>
            <a:ext cx="8041439" cy="976622"/>
          </a:xfrm>
        </p:spPr>
        <p:txBody>
          <a:bodyPr/>
          <a:lstStyle/>
          <a:p>
            <a:pPr fontAlgn="auto">
              <a:spcAft>
                <a:spcPts val="0"/>
              </a:spcAft>
              <a:defRPr/>
            </a:pPr>
            <a:r>
              <a:rPr lang="en-SG" smtClean="0"/>
              <a:t>Results</a:t>
            </a:r>
            <a:endParaRPr lang="en-SG"/>
          </a:p>
        </p:txBody>
      </p:sp>
      <p:sp>
        <p:nvSpPr>
          <p:cNvPr id="21507" name="TextBox 2"/>
          <p:cNvSpPr txBox="1">
            <a:spLocks noChangeArrowheads="1"/>
          </p:cNvSpPr>
          <p:nvPr/>
        </p:nvSpPr>
        <p:spPr bwMode="auto">
          <a:xfrm>
            <a:off x="539750" y="3716338"/>
            <a:ext cx="2008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r>
              <a:rPr lang="en-US"/>
              <a:t>Zone of Inhibition</a:t>
            </a:r>
          </a:p>
          <a:p>
            <a:r>
              <a:rPr lang="en-US"/>
              <a:t>Colony Count</a:t>
            </a:r>
            <a:br>
              <a:rPr lang="en-US"/>
            </a:br>
            <a:r>
              <a:rPr lang="en-US"/>
              <a:t>Extracts on Water</a:t>
            </a:r>
          </a:p>
        </p:txBody>
      </p:sp>
      <p:sp>
        <p:nvSpPr>
          <p:cNvPr id="4" name="Date Placeholder 3"/>
          <p:cNvSpPr>
            <a:spLocks noGrp="1"/>
          </p:cNvSpPr>
          <p:nvPr>
            <p:ph type="dt" sz="quarter" idx="10"/>
          </p:nvPr>
        </p:nvSpPr>
        <p:spPr/>
        <p:txBody>
          <a:bodyPr/>
          <a:lstStyle/>
          <a:p>
            <a:pPr>
              <a:defRPr/>
            </a:pPr>
            <a:fld id="{4EADF3B9-FA42-4D1A-8E8C-95503CA97FE0}"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AE8A2914-756F-46AF-BA65-67C11792F9CE}" type="slidenum">
              <a:rPr lang="en-SG"/>
              <a:pPr>
                <a:defRPr/>
              </a:pPr>
              <a:t>17</a:t>
            </a:fld>
            <a:endParaRPr lang="en-S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71550" y="5805488"/>
          <a:ext cx="7345363" cy="304800"/>
        </p:xfrm>
        <a:graphic>
          <a:graphicData uri="http://schemas.openxmlformats.org/drawingml/2006/table">
            <a:tbl>
              <a:tblPr>
                <a:tableStyleId>{2D5ABB26-0587-4C30-8999-92F81FD0307C}</a:tableStyleId>
              </a:tblPr>
              <a:tblGrid>
                <a:gridCol w="2031695"/>
                <a:gridCol w="1328418"/>
                <a:gridCol w="1328417"/>
                <a:gridCol w="1328417"/>
                <a:gridCol w="1328416"/>
              </a:tblGrid>
              <a:tr h="250043">
                <a:tc>
                  <a:txBody>
                    <a:bodyPr/>
                    <a:lstStyle/>
                    <a:p>
                      <a:r>
                        <a:rPr lang="en-SG" sz="1400" dirty="0" smtClean="0">
                          <a:latin typeface="Cambria Math" pitchFamily="18" charset="0"/>
                          <a:ea typeface="Cambria Math" pitchFamily="18" charset="0"/>
                        </a:rPr>
                        <a:t>Standard</a:t>
                      </a:r>
                      <a:r>
                        <a:rPr lang="en-SG" sz="1400" baseline="0" dirty="0" smtClean="0">
                          <a:latin typeface="Cambria Math" pitchFamily="18" charset="0"/>
                          <a:ea typeface="Cambria Math" pitchFamily="18" charset="0"/>
                        </a:rPr>
                        <a:t> error</a:t>
                      </a:r>
                      <a:endParaRPr lang="en-SG" sz="1400" dirty="0">
                        <a:latin typeface="Cambria Math" pitchFamily="18" charset="0"/>
                        <a:ea typeface="Cambria Math" pitchFamily="18" charset="0"/>
                      </a:endParaRPr>
                    </a:p>
                  </a:txBody>
                  <a:tcPr marL="91447" marR="91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400" b="0" i="0" u="none" strike="noStrike" dirty="0" smtClean="0">
                          <a:solidFill>
                            <a:srgbClr val="000000"/>
                          </a:solidFill>
                          <a:effectLst/>
                          <a:latin typeface="Cambria Math" pitchFamily="18" charset="0"/>
                          <a:ea typeface="Cambria Math" pitchFamily="18" charset="0"/>
                        </a:rPr>
                        <a:t>0</a:t>
                      </a:r>
                      <a:endParaRPr lang="en-SG" sz="1400" b="0" i="0" u="none" strike="noStrike" dirty="0">
                        <a:solidFill>
                          <a:srgbClr val="000000"/>
                        </a:solidFill>
                        <a:effectLst/>
                        <a:latin typeface="Cambria Math" pitchFamily="18" charset="0"/>
                        <a:ea typeface="Cambria Math" pitchFamily="18" charset="0"/>
                      </a:endParaRPr>
                    </a:p>
                  </a:txBody>
                  <a:tcPr marL="9526" marR="952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400" dirty="0" smtClean="0">
                          <a:latin typeface="Cambria Math" pitchFamily="18" charset="0"/>
                          <a:ea typeface="Cambria Math" pitchFamily="18" charset="0"/>
                        </a:rPr>
                        <a:t>0.333333333</a:t>
                      </a:r>
                    </a:p>
                  </a:txBody>
                  <a:tcPr marL="91447" marR="91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400" dirty="0" smtClean="0">
                          <a:latin typeface="Cambria Math" pitchFamily="18" charset="0"/>
                          <a:ea typeface="Cambria Math" pitchFamily="18" charset="0"/>
                        </a:rPr>
                        <a:t>3.711842909</a:t>
                      </a:r>
                    </a:p>
                  </a:txBody>
                  <a:tcPr marL="91447" marR="91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400" b="0" i="0" u="none" strike="noStrike" dirty="0" smtClean="0">
                          <a:solidFill>
                            <a:srgbClr val="000000"/>
                          </a:solidFill>
                          <a:effectLst/>
                          <a:latin typeface="Cambria Math" pitchFamily="18" charset="0"/>
                          <a:ea typeface="Cambria Math" pitchFamily="18" charset="0"/>
                        </a:rPr>
                        <a:t>0</a:t>
                      </a:r>
                    </a:p>
                  </a:txBody>
                  <a:tcPr marL="91447" marR="914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25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96975"/>
            <a:ext cx="7442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quarter" idx="10"/>
          </p:nvPr>
        </p:nvSpPr>
        <p:spPr/>
        <p:txBody>
          <a:bodyPr/>
          <a:lstStyle/>
          <a:p>
            <a:pPr>
              <a:defRPr/>
            </a:pPr>
            <a:fld id="{666C0929-C0E7-4DD2-9827-D747AF002378}" type="datetime1">
              <a:rPr lang="en-SG"/>
              <a:pPr>
                <a:defRPr/>
              </a:pPr>
              <a:t>12/7/2012</a:t>
            </a:fld>
            <a:endParaRPr lang="en-SG" dirty="0"/>
          </a:p>
        </p:txBody>
      </p:sp>
      <p:sp>
        <p:nvSpPr>
          <p:cNvPr id="3" name="Slide Number Placeholder 2"/>
          <p:cNvSpPr>
            <a:spLocks noGrp="1"/>
          </p:cNvSpPr>
          <p:nvPr>
            <p:ph type="sldNum" sz="quarter" idx="12"/>
          </p:nvPr>
        </p:nvSpPr>
        <p:spPr/>
        <p:txBody>
          <a:bodyPr/>
          <a:lstStyle/>
          <a:p>
            <a:pPr>
              <a:defRPr/>
            </a:pPr>
            <a:fld id="{03A9E269-E6AC-445B-B936-0CE3484AD115}" type="slidenum">
              <a:rPr lang="en-SG"/>
              <a:pPr>
                <a:defRPr/>
              </a:pPr>
              <a:t>18</a:t>
            </a:fld>
            <a:endParaRPr lang="en-S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258888" y="6130925"/>
          <a:ext cx="6769100" cy="274638"/>
        </p:xfrm>
        <a:graphic>
          <a:graphicData uri="http://schemas.openxmlformats.org/drawingml/2006/table">
            <a:tbl>
              <a:tblPr>
                <a:tableStyleId>{2D5ABB26-0587-4C30-8999-92F81FD0307C}</a:tableStyleId>
              </a:tblPr>
              <a:tblGrid>
                <a:gridCol w="1556894"/>
                <a:gridCol w="1286129"/>
                <a:gridCol w="1286129"/>
                <a:gridCol w="1353820"/>
                <a:gridCol w="1286129"/>
              </a:tblGrid>
              <a:tr h="274638">
                <a:tc>
                  <a:txBody>
                    <a:bodyPr/>
                    <a:lstStyle/>
                    <a:p>
                      <a:r>
                        <a:rPr lang="en-SG" sz="1200" dirty="0" smtClean="0">
                          <a:latin typeface="Cambria Math" pitchFamily="18" charset="0"/>
                          <a:ea typeface="Cambria Math" pitchFamily="18" charset="0"/>
                        </a:rPr>
                        <a:t>Standard</a:t>
                      </a:r>
                      <a:r>
                        <a:rPr lang="en-SG" sz="1200" baseline="0" dirty="0" smtClean="0">
                          <a:latin typeface="Cambria Math" pitchFamily="18" charset="0"/>
                          <a:ea typeface="Cambria Math" pitchFamily="18" charset="0"/>
                        </a:rPr>
                        <a:t> error</a:t>
                      </a:r>
                      <a:endParaRPr lang="en-SG" sz="1200" dirty="0">
                        <a:latin typeface="Cambria Math" pitchFamily="18" charset="0"/>
                        <a:ea typeface="Cambria Math" pitchFamily="18" charset="0"/>
                      </a:endParaRPr>
                    </a:p>
                  </a:txBody>
                  <a:tcPr marL="91445" marR="91445"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200" b="0" i="0" u="none" strike="noStrike" dirty="0">
                          <a:solidFill>
                            <a:srgbClr val="000000"/>
                          </a:solidFill>
                          <a:effectLst/>
                          <a:latin typeface="Cambria Math" pitchFamily="18" charset="0"/>
                          <a:ea typeface="Cambria Math" pitchFamily="18" charset="0"/>
                        </a:rPr>
                        <a:t>1.527525232</a:t>
                      </a:r>
                    </a:p>
                  </a:txBody>
                  <a:tcPr marL="9525" marR="9525" marT="953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200" dirty="0" smtClean="0">
                          <a:latin typeface="Cambria Math" pitchFamily="18" charset="0"/>
                          <a:ea typeface="Cambria Math" pitchFamily="18" charset="0"/>
                        </a:rPr>
                        <a:t>0.333333333</a:t>
                      </a:r>
                    </a:p>
                  </a:txBody>
                  <a:tcPr marL="91445" marR="91445"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200" dirty="0" smtClean="0">
                          <a:latin typeface="Cambria Math" pitchFamily="18" charset="0"/>
                          <a:ea typeface="Cambria Math" pitchFamily="18" charset="0"/>
                        </a:rPr>
                        <a:t>0.666666667</a:t>
                      </a:r>
                    </a:p>
                  </a:txBody>
                  <a:tcPr marL="91445" marR="91445"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200" b="0" i="0" u="none" strike="noStrike" dirty="0" smtClean="0">
                          <a:solidFill>
                            <a:srgbClr val="000000"/>
                          </a:solidFill>
                          <a:effectLst/>
                          <a:latin typeface="Cambria Math" pitchFamily="18" charset="0"/>
                          <a:ea typeface="Cambria Math" pitchFamily="18" charset="0"/>
                        </a:rPr>
                        <a:t>0.333333333</a:t>
                      </a:r>
                    </a:p>
                  </a:txBody>
                  <a:tcPr marL="91445" marR="91445"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568" name="Title 3"/>
          <p:cNvSpPr>
            <a:spLocks noGrp="1"/>
          </p:cNvSpPr>
          <p:nvPr>
            <p:ph type="title"/>
          </p:nvPr>
        </p:nvSpPr>
        <p:spPr/>
        <p:txBody>
          <a:bodyPr/>
          <a:lstStyle/>
          <a:p>
            <a:endParaRPr lang="en-SG" smtClean="0"/>
          </a:p>
        </p:txBody>
      </p:sp>
      <p:pic>
        <p:nvPicPr>
          <p:cNvPr id="235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84313"/>
            <a:ext cx="6711950"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quarter" idx="10"/>
          </p:nvPr>
        </p:nvSpPr>
        <p:spPr/>
        <p:txBody>
          <a:bodyPr/>
          <a:lstStyle/>
          <a:p>
            <a:pPr>
              <a:defRPr/>
            </a:pPr>
            <a:fld id="{D72471E3-36A1-48D2-B31A-FE90218907B6}"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92BB5702-C309-4272-9452-362BFABB1A5B}" type="slidenum">
              <a:rPr lang="en-SG"/>
              <a:pPr>
                <a:defRPr/>
              </a:pPr>
              <a:t>19</a:t>
            </a:fld>
            <a:endParaRPr lang="en-S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Contents</a:t>
            </a:r>
            <a:endParaRPr lang="en-SG" smtClean="0"/>
          </a:p>
        </p:txBody>
      </p:sp>
      <p:sp>
        <p:nvSpPr>
          <p:cNvPr id="6147" name="Content Placeholder 2"/>
          <p:cNvSpPr>
            <a:spLocks noGrp="1"/>
          </p:cNvSpPr>
          <p:nvPr>
            <p:ph idx="1"/>
          </p:nvPr>
        </p:nvSpPr>
        <p:spPr/>
        <p:txBody>
          <a:bodyPr/>
          <a:lstStyle/>
          <a:p>
            <a:r>
              <a:rPr lang="en-SG" smtClean="0"/>
              <a:t>Objectives and Rationale</a:t>
            </a:r>
          </a:p>
          <a:p>
            <a:r>
              <a:rPr lang="en-SG" smtClean="0"/>
              <a:t>Food &amp; Water Sources</a:t>
            </a:r>
          </a:p>
          <a:p>
            <a:r>
              <a:rPr lang="en-SG" smtClean="0"/>
              <a:t>Hypothesis</a:t>
            </a:r>
          </a:p>
          <a:p>
            <a:r>
              <a:rPr lang="en-US" smtClean="0"/>
              <a:t>Timeline for Experiments</a:t>
            </a:r>
            <a:endParaRPr lang="en-SG" smtClean="0"/>
          </a:p>
          <a:p>
            <a:r>
              <a:rPr lang="en-SG" smtClean="0"/>
              <a:t>Materials &amp; Apparatus</a:t>
            </a:r>
          </a:p>
          <a:p>
            <a:r>
              <a:rPr lang="en-SG" smtClean="0"/>
              <a:t>Process and Variables</a:t>
            </a:r>
          </a:p>
          <a:p>
            <a:r>
              <a:rPr lang="en-US" smtClean="0"/>
              <a:t>Results</a:t>
            </a:r>
          </a:p>
          <a:p>
            <a:r>
              <a:rPr lang="en-US" smtClean="0"/>
              <a:t>Conclusion</a:t>
            </a:r>
          </a:p>
          <a:p>
            <a:r>
              <a:rPr lang="en-US" smtClean="0"/>
              <a:t>Applications</a:t>
            </a:r>
            <a:endParaRPr lang="en-SG" smtClean="0"/>
          </a:p>
          <a:p>
            <a:endParaRPr lang="en-SG" smtClean="0"/>
          </a:p>
        </p:txBody>
      </p:sp>
      <p:pic>
        <p:nvPicPr>
          <p:cNvPr id="6148" name="Picture 2" descr="C:\Users\Sun Yudong\AppData\Local\Microsoft\Windows\Temporary Internet Files\Content.IE5\S7VY2XGG\MC90023443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9225" y="2706688"/>
            <a:ext cx="30448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019925" y="5011738"/>
            <a:ext cx="1400175" cy="414337"/>
          </a:xfrm>
          <a:prstGeom prst="rect">
            <a:avLst/>
          </a:prstGeom>
          <a:noFill/>
        </p:spPr>
        <p:txBody>
          <a:bodyPr>
            <a:spAutoFit/>
          </a:bodyPr>
          <a:lstStyle/>
          <a:p>
            <a:pPr fontAlgn="auto">
              <a:spcBef>
                <a:spcPts val="0"/>
              </a:spcBef>
              <a:spcAft>
                <a:spcPts val="0"/>
              </a:spcAft>
              <a:defRPr/>
            </a:pPr>
            <a:r>
              <a:rPr lang="en-SG" sz="1050" dirty="0">
                <a:latin typeface="+mn-lt"/>
                <a:ea typeface="+mn-ea"/>
                <a:cs typeface="+mn-cs"/>
              </a:rPr>
              <a:t>Picture from: Microsoft</a:t>
            </a:r>
            <a:endParaRPr lang="en-SG" sz="1050" dirty="0">
              <a:latin typeface="+mn-lt"/>
              <a:ea typeface="+mn-ea"/>
              <a:cs typeface="+mn-cs"/>
            </a:endParaRPr>
          </a:p>
        </p:txBody>
      </p:sp>
      <p:sp>
        <p:nvSpPr>
          <p:cNvPr id="5" name="Date Placeholder 4"/>
          <p:cNvSpPr>
            <a:spLocks noGrp="1"/>
          </p:cNvSpPr>
          <p:nvPr>
            <p:ph type="dt" sz="quarter" idx="10"/>
          </p:nvPr>
        </p:nvSpPr>
        <p:spPr/>
        <p:txBody>
          <a:bodyPr/>
          <a:lstStyle/>
          <a:p>
            <a:pPr>
              <a:defRPr/>
            </a:pPr>
            <a:fld id="{B55A655D-0574-48D2-B7CE-4164AF184B2A}" type="datetime1">
              <a:rPr lang="en-SG"/>
              <a:pPr>
                <a:defRPr/>
              </a:pPr>
              <a:t>12/7/2012</a:t>
            </a:fld>
            <a:endParaRPr lang="en-SG" dirty="0"/>
          </a:p>
        </p:txBody>
      </p:sp>
      <p:sp>
        <p:nvSpPr>
          <p:cNvPr id="6" name="Slide Number Placeholder 5"/>
          <p:cNvSpPr>
            <a:spLocks noGrp="1"/>
          </p:cNvSpPr>
          <p:nvPr>
            <p:ph type="sldNum" sz="quarter" idx="12"/>
          </p:nvPr>
        </p:nvSpPr>
        <p:spPr/>
        <p:txBody>
          <a:bodyPr/>
          <a:lstStyle/>
          <a:p>
            <a:pPr>
              <a:defRPr/>
            </a:pPr>
            <a:fld id="{DF7D9673-AC11-484A-ACDD-F7785FE80FCC}" type="slidenum">
              <a:rPr lang="en-SG"/>
              <a:pPr>
                <a:defRPr/>
              </a:pPr>
              <a:t>2</a:t>
            </a:fld>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1963"/>
            <a:ext cx="9185276"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2"/>
          <p:cNvSpPr txBox="1">
            <a:spLocks noChangeArrowheads="1"/>
          </p:cNvSpPr>
          <p:nvPr/>
        </p:nvSpPr>
        <p:spPr bwMode="auto">
          <a:xfrm>
            <a:off x="1927225" y="476250"/>
            <a:ext cx="5165725"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endParaRPr lang="en-SG"/>
          </a:p>
        </p:txBody>
      </p:sp>
      <p:sp>
        <p:nvSpPr>
          <p:cNvPr id="24580" name="TextBox 3"/>
          <p:cNvSpPr txBox="1">
            <a:spLocks noChangeArrowheads="1"/>
          </p:cNvSpPr>
          <p:nvPr/>
        </p:nvSpPr>
        <p:spPr bwMode="auto">
          <a:xfrm>
            <a:off x="1652588" y="5661025"/>
            <a:ext cx="587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r>
              <a:rPr lang="en-SG">
                <a:hlinkClick r:id="rId3"/>
              </a:rPr>
              <a:t>http://water.me.vccs.edu/courses/env108/clipart/cellwall.gif</a:t>
            </a:r>
            <a:endParaRPr lang="en-SG"/>
          </a:p>
        </p:txBody>
      </p:sp>
      <p:sp>
        <p:nvSpPr>
          <p:cNvPr id="5" name="Date Placeholder 4"/>
          <p:cNvSpPr>
            <a:spLocks noGrp="1"/>
          </p:cNvSpPr>
          <p:nvPr>
            <p:ph type="dt" sz="quarter" idx="10"/>
          </p:nvPr>
        </p:nvSpPr>
        <p:spPr/>
        <p:txBody>
          <a:bodyPr/>
          <a:lstStyle/>
          <a:p>
            <a:pPr>
              <a:defRPr/>
            </a:pPr>
            <a:fld id="{11A76216-6543-4936-909F-37C4CF13BD3B}" type="datetime1">
              <a:rPr lang="en-SG"/>
              <a:pPr>
                <a:defRPr/>
              </a:pPr>
              <a:t>12/7/2012</a:t>
            </a:fld>
            <a:endParaRPr lang="en-SG" dirty="0"/>
          </a:p>
        </p:txBody>
      </p:sp>
      <p:sp>
        <p:nvSpPr>
          <p:cNvPr id="6" name="Slide Number Placeholder 5"/>
          <p:cNvSpPr>
            <a:spLocks noGrp="1"/>
          </p:cNvSpPr>
          <p:nvPr>
            <p:ph type="sldNum" sz="quarter" idx="12"/>
          </p:nvPr>
        </p:nvSpPr>
        <p:spPr/>
        <p:txBody>
          <a:bodyPr/>
          <a:lstStyle/>
          <a:p>
            <a:pPr>
              <a:defRPr/>
            </a:pPr>
            <a:fld id="{839F42CF-69F6-4A59-A930-EBE0487F6626}" type="slidenum">
              <a:rPr lang="en-SG"/>
              <a:pPr>
                <a:defRPr/>
              </a:pPr>
              <a:t>20</a:t>
            </a:fld>
            <a:endParaRPr lang="en-S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92200" y="5805488"/>
          <a:ext cx="7056438" cy="304800"/>
        </p:xfrm>
        <a:graphic>
          <a:graphicData uri="http://schemas.openxmlformats.org/drawingml/2006/table">
            <a:tbl>
              <a:tblPr>
                <a:tableStyleId>{2D5ABB26-0587-4C30-8999-92F81FD0307C}</a:tableStyleId>
              </a:tblPr>
              <a:tblGrid>
                <a:gridCol w="1440089"/>
                <a:gridCol w="1368085"/>
                <a:gridCol w="1440089"/>
                <a:gridCol w="1440089"/>
                <a:gridCol w="1368085"/>
              </a:tblGrid>
              <a:tr h="250043">
                <a:tc>
                  <a:txBody>
                    <a:bodyPr/>
                    <a:lstStyle/>
                    <a:p>
                      <a:r>
                        <a:rPr lang="en-SG" sz="1400" dirty="0" smtClean="0">
                          <a:latin typeface="Cambria Math" pitchFamily="18" charset="0"/>
                          <a:ea typeface="Cambria Math" pitchFamily="18" charset="0"/>
                        </a:rPr>
                        <a:t>Standard</a:t>
                      </a:r>
                      <a:r>
                        <a:rPr lang="en-SG" sz="1400" baseline="0" dirty="0" smtClean="0">
                          <a:latin typeface="Cambria Math" pitchFamily="18" charset="0"/>
                          <a:ea typeface="Cambria Math" pitchFamily="18" charset="0"/>
                        </a:rPr>
                        <a:t> error</a:t>
                      </a:r>
                      <a:endParaRPr lang="en-SG" sz="1400" dirty="0">
                        <a:latin typeface="Cambria Math" pitchFamily="18" charset="0"/>
                        <a:ea typeface="Cambria Math" pitchFamily="18" charset="0"/>
                      </a:endParaRPr>
                    </a:p>
                  </a:txBody>
                  <a:tcPr marL="91436" marR="91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400" b="0" i="0" u="none" strike="noStrike" dirty="0" smtClean="0">
                          <a:solidFill>
                            <a:srgbClr val="000000"/>
                          </a:solidFill>
                          <a:effectLst/>
                          <a:latin typeface="Cambria Math" pitchFamily="18" charset="0"/>
                          <a:ea typeface="Cambria Math" pitchFamily="18" charset="0"/>
                        </a:rPr>
                        <a:t>2.254624876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400" dirty="0" smtClean="0">
                          <a:latin typeface="Cambria Math" pitchFamily="18" charset="0"/>
                          <a:ea typeface="Cambria Math" pitchFamily="18" charset="0"/>
                        </a:rPr>
                        <a:t>2.688710967</a:t>
                      </a:r>
                    </a:p>
                  </a:txBody>
                  <a:tcPr marL="91436" marR="91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G" sz="1400" smtClean="0">
                          <a:latin typeface="Cambria Math" pitchFamily="18" charset="0"/>
                          <a:ea typeface="Cambria Math" pitchFamily="18" charset="0"/>
                        </a:rPr>
                        <a:t>3.711842909</a:t>
                      </a:r>
                      <a:endParaRPr lang="en-SG" sz="1400" dirty="0" smtClean="0">
                        <a:latin typeface="Cambria Math" pitchFamily="18" charset="0"/>
                        <a:ea typeface="Cambria Math" pitchFamily="18" charset="0"/>
                      </a:endParaRPr>
                    </a:p>
                  </a:txBody>
                  <a:tcPr marL="91436" marR="91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400" b="0" i="0" u="none" strike="noStrike" dirty="0" smtClean="0">
                          <a:solidFill>
                            <a:srgbClr val="000000"/>
                          </a:solidFill>
                          <a:effectLst/>
                          <a:latin typeface="Cambria Math" pitchFamily="18" charset="0"/>
                          <a:ea typeface="Cambria Math" pitchFamily="18" charset="0"/>
                        </a:rPr>
                        <a:t>0</a:t>
                      </a:r>
                    </a:p>
                  </a:txBody>
                  <a:tcPr marL="91436" marR="914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56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196975"/>
            <a:ext cx="74263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quarter" idx="10"/>
          </p:nvPr>
        </p:nvSpPr>
        <p:spPr/>
        <p:txBody>
          <a:bodyPr/>
          <a:lstStyle/>
          <a:p>
            <a:pPr>
              <a:defRPr/>
            </a:pPr>
            <a:fld id="{BE28114D-857B-4A3A-B564-6A7DA12F8767}" type="datetime1">
              <a:rPr lang="en-SG"/>
              <a:pPr>
                <a:defRPr/>
              </a:pPr>
              <a:t>12/7/2012</a:t>
            </a:fld>
            <a:endParaRPr lang="en-SG" dirty="0"/>
          </a:p>
        </p:txBody>
      </p:sp>
      <p:sp>
        <p:nvSpPr>
          <p:cNvPr id="3" name="Slide Number Placeholder 2"/>
          <p:cNvSpPr>
            <a:spLocks noGrp="1"/>
          </p:cNvSpPr>
          <p:nvPr>
            <p:ph type="sldNum" sz="quarter" idx="12"/>
          </p:nvPr>
        </p:nvSpPr>
        <p:spPr/>
        <p:txBody>
          <a:bodyPr/>
          <a:lstStyle/>
          <a:p>
            <a:pPr>
              <a:defRPr/>
            </a:pPr>
            <a:fld id="{F4CEF550-2872-4146-AABD-31E91BC19B1F}" type="slidenum">
              <a:rPr lang="en-SG"/>
              <a:pPr>
                <a:defRPr/>
              </a:pPr>
              <a:t>21</a:t>
            </a:fld>
            <a:endParaRPr lang="en-S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49275"/>
            <a:ext cx="8229600" cy="1143000"/>
          </a:xfrm>
        </p:spPr>
        <p:txBody>
          <a:bodyPr/>
          <a:lstStyle/>
          <a:p>
            <a:r>
              <a:rPr lang="en-US" smtClean="0"/>
              <a:t>Colony Count Results</a:t>
            </a:r>
            <a:endParaRPr lang="en-SG" smtClean="0"/>
          </a:p>
        </p:txBody>
      </p:sp>
      <p:pic>
        <p:nvPicPr>
          <p:cNvPr id="266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213"/>
            <a:ext cx="8424862"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quarter" idx="10"/>
          </p:nvPr>
        </p:nvSpPr>
        <p:spPr/>
        <p:txBody>
          <a:bodyPr/>
          <a:lstStyle/>
          <a:p>
            <a:pPr>
              <a:defRPr/>
            </a:pPr>
            <a:fld id="{237B0D3E-A737-4C2E-A22F-58E4EAED0BCA}"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4A821562-5826-43F7-8DFC-04C2EBB630DE}" type="slidenum">
              <a:rPr lang="en-SG"/>
              <a:pPr>
                <a:defRPr/>
              </a:pPr>
              <a:t>22</a:t>
            </a:fld>
            <a:endParaRPr lang="en-S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476250"/>
            <a:ext cx="8229600" cy="1143000"/>
          </a:xfrm>
        </p:spPr>
        <p:txBody>
          <a:bodyPr/>
          <a:lstStyle/>
          <a:p>
            <a:r>
              <a:rPr lang="en-US" smtClean="0"/>
              <a:t>Colony Count Result</a:t>
            </a:r>
            <a:endParaRPr lang="en-SG" smtClean="0"/>
          </a:p>
        </p:txBody>
      </p:sp>
      <p:pic>
        <p:nvPicPr>
          <p:cNvPr id="2765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00213"/>
            <a:ext cx="8280400"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quarter" idx="10"/>
          </p:nvPr>
        </p:nvSpPr>
        <p:spPr/>
        <p:txBody>
          <a:bodyPr/>
          <a:lstStyle/>
          <a:p>
            <a:pPr>
              <a:defRPr/>
            </a:pPr>
            <a:fld id="{C1240FDF-F9BF-4720-9FBA-1E413869F024}"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3A7F4005-C050-4514-BAF3-58B185A28DAC}" type="slidenum">
              <a:rPr lang="en-SG"/>
              <a:pPr>
                <a:defRPr/>
              </a:pPr>
              <a:t>23</a:t>
            </a:fld>
            <a:endParaRPr lang="en-S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SG" smtClean="0"/>
              <a:t>Garlic &amp; Lime Mixture</a:t>
            </a:r>
            <a:endParaRPr lang="en-SG"/>
          </a:p>
        </p:txBody>
      </p:sp>
      <p:sp>
        <p:nvSpPr>
          <p:cNvPr id="28675" name="Text Placeholder 2"/>
          <p:cNvSpPr>
            <a:spLocks noGrp="1"/>
          </p:cNvSpPr>
          <p:nvPr>
            <p:ph type="body" idx="1"/>
          </p:nvPr>
        </p:nvSpPr>
        <p:spPr>
          <a:xfrm>
            <a:off x="530225" y="2705100"/>
            <a:ext cx="7772400" cy="1509713"/>
          </a:xfrm>
        </p:spPr>
        <p:txBody>
          <a:bodyPr/>
          <a:lstStyle/>
          <a:p>
            <a:endParaRPr lang="en-SG" smtClean="0"/>
          </a:p>
        </p:txBody>
      </p:sp>
      <p:sp>
        <p:nvSpPr>
          <p:cNvPr id="4" name="Date Placeholder 3"/>
          <p:cNvSpPr>
            <a:spLocks noGrp="1"/>
          </p:cNvSpPr>
          <p:nvPr>
            <p:ph type="dt" sz="quarter" idx="10"/>
          </p:nvPr>
        </p:nvSpPr>
        <p:spPr/>
        <p:txBody>
          <a:bodyPr/>
          <a:lstStyle/>
          <a:p>
            <a:pPr>
              <a:defRPr/>
            </a:pPr>
            <a:fld id="{86D601A3-1888-4201-BAEE-38DAAD812973}"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B8363DB4-2B06-4FBC-9C0D-CD343D930105}" type="slidenum">
              <a:rPr lang="en-SG"/>
              <a:pPr>
                <a:defRPr/>
              </a:pPr>
              <a:t>24</a:t>
            </a:fld>
            <a:endParaRPr lang="en-S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765175"/>
            <a:ext cx="8629650" cy="535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nvGraphicFramePr>
        <p:xfrm>
          <a:off x="539750" y="6107113"/>
          <a:ext cx="8208963" cy="274637"/>
        </p:xfrm>
        <a:graphic>
          <a:graphicData uri="http://schemas.openxmlformats.org/drawingml/2006/table">
            <a:tbl>
              <a:tblPr/>
              <a:tblGrid>
                <a:gridCol w="1438275"/>
                <a:gridCol w="1354138"/>
                <a:gridCol w="1438275"/>
                <a:gridCol w="1270000"/>
                <a:gridCol w="1354137"/>
                <a:gridCol w="1354138"/>
              </a:tblGrid>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Standard error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0</a:t>
                      </a:r>
                      <a:endParaRPr kumimoji="0" lang="en-SG" sz="1200" b="0" i="0" u="none" strike="noStrike" cap="none" normalizeH="0" baseline="0" smtClean="0">
                        <a:ln>
                          <a:noFill/>
                        </a:ln>
                        <a:solidFill>
                          <a:srgbClr val="000000"/>
                        </a:solidFill>
                        <a:effectLst/>
                        <a:latin typeface="Cambria Math" pitchFamily="18" charset="0"/>
                        <a:ea typeface="KaiTi" pitchFamily="49"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0.333333333</a:t>
                      </a:r>
                      <a:endParaRPr kumimoji="0" lang="en-SG" sz="1200" b="0" i="0" u="none" strike="noStrike" cap="none" normalizeH="0" baseline="0" smtClean="0">
                        <a:ln>
                          <a:noFill/>
                        </a:ln>
                        <a:solidFill>
                          <a:srgbClr val="000000"/>
                        </a:solidFill>
                        <a:effectLst/>
                        <a:latin typeface="Cambria Math" pitchFamily="18" charset="0"/>
                        <a:ea typeface="KaiTi" pitchFamily="49"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3.711842909</a:t>
                      </a:r>
                      <a:endParaRPr kumimoji="0" lang="en-SG" sz="1200" b="0" i="0" u="none" strike="noStrike" cap="none" normalizeH="0" baseline="0" smtClean="0">
                        <a:ln>
                          <a:noFill/>
                        </a:ln>
                        <a:solidFill>
                          <a:srgbClr val="000000"/>
                        </a:solidFill>
                        <a:effectLst/>
                        <a:latin typeface="Cambria Math" pitchFamily="18" charset="0"/>
                        <a:ea typeface="KaiTi" pitchFamily="49"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0</a:t>
                      </a:r>
                      <a:endParaRPr kumimoji="0" lang="en-SG" sz="1200" b="0" i="0" u="none" strike="noStrike" cap="none" normalizeH="0" baseline="0" smtClean="0">
                        <a:ln>
                          <a:noFill/>
                        </a:ln>
                        <a:solidFill>
                          <a:srgbClr val="000000"/>
                        </a:solidFill>
                        <a:effectLst/>
                        <a:latin typeface="Cambria Math" pitchFamily="18" charset="0"/>
                        <a:ea typeface="KaiTi" pitchFamily="49"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SG" sz="1200" b="0" i="0" u="none" strike="noStrike" cap="none" normalizeH="0" baseline="0" smtClean="0">
                          <a:ln>
                            <a:noFill/>
                          </a:ln>
                          <a:solidFill>
                            <a:schemeClr val="tx1"/>
                          </a:solidFill>
                          <a:effectLst/>
                          <a:latin typeface="Cambria Math" pitchFamily="18" charset="0"/>
                          <a:ea typeface="KaiTi" pitchFamily="49" charset="-122"/>
                        </a:rPr>
                        <a:t>0.881917104</a:t>
                      </a:r>
                      <a:endParaRPr kumimoji="0" lang="en-SG" sz="1200" b="0" i="0" u="none" strike="noStrike" cap="none" normalizeH="0" baseline="0" smtClean="0">
                        <a:ln>
                          <a:noFill/>
                        </a:ln>
                        <a:solidFill>
                          <a:srgbClr val="000000"/>
                        </a:solidFill>
                        <a:effectLst/>
                        <a:latin typeface="Cambria Math" pitchFamily="18" charset="0"/>
                        <a:ea typeface="KaiTi" pitchFamily="49"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7019925" y="2833688"/>
            <a:ext cx="720725" cy="368300"/>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fontAlgn="auto">
              <a:spcBef>
                <a:spcPts val="0"/>
              </a:spcBef>
              <a:spcAft>
                <a:spcPts val="0"/>
              </a:spcAft>
              <a:defRPr/>
            </a:pPr>
            <a:r>
              <a:rPr lang="en-SG" dirty="0">
                <a:latin typeface="+mj-lt"/>
              </a:rPr>
              <a:t>43%</a:t>
            </a:r>
            <a:endParaRPr lang="en-SG" dirty="0">
              <a:latin typeface="+mj-lt"/>
            </a:endParaRPr>
          </a:p>
        </p:txBody>
      </p:sp>
      <p:sp>
        <p:nvSpPr>
          <p:cNvPr id="29716" name="TextBox 2"/>
          <p:cNvSpPr txBox="1">
            <a:spLocks noChangeArrowheads="1"/>
          </p:cNvSpPr>
          <p:nvPr/>
        </p:nvSpPr>
        <p:spPr bwMode="auto">
          <a:xfrm>
            <a:off x="5148263" y="868363"/>
            <a:ext cx="10795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r>
              <a:rPr lang="en-US" sz="2000"/>
              <a:t>(</a:t>
            </a:r>
            <a:r>
              <a:rPr lang="en-US" sz="2000" b="1" i="1"/>
              <a:t>E.coli)</a:t>
            </a:r>
            <a:endParaRPr lang="en-SG" sz="2000"/>
          </a:p>
        </p:txBody>
      </p:sp>
      <p:sp>
        <p:nvSpPr>
          <p:cNvPr id="8" name="Up Arrow 7"/>
          <p:cNvSpPr/>
          <p:nvPr/>
        </p:nvSpPr>
        <p:spPr>
          <a:xfrm flipV="1">
            <a:off x="7812088" y="2290763"/>
            <a:ext cx="431800" cy="137160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p>
        </p:txBody>
      </p:sp>
      <p:sp>
        <p:nvSpPr>
          <p:cNvPr id="2" name="Date Placeholder 1"/>
          <p:cNvSpPr>
            <a:spLocks noGrp="1"/>
          </p:cNvSpPr>
          <p:nvPr>
            <p:ph type="dt" sz="quarter" idx="10"/>
          </p:nvPr>
        </p:nvSpPr>
        <p:spPr/>
        <p:txBody>
          <a:bodyPr/>
          <a:lstStyle/>
          <a:p>
            <a:pPr>
              <a:defRPr/>
            </a:pPr>
            <a:fld id="{9307E170-B5B4-41B8-894A-5B0619CF9CE6}" type="datetime1">
              <a:rPr lang="en-SG"/>
              <a:pPr>
                <a:defRPr/>
              </a:pPr>
              <a:t>12/7/2012</a:t>
            </a:fld>
            <a:endParaRPr lang="en-SG" dirty="0"/>
          </a:p>
        </p:txBody>
      </p:sp>
      <p:sp>
        <p:nvSpPr>
          <p:cNvPr id="4" name="Slide Number Placeholder 3"/>
          <p:cNvSpPr>
            <a:spLocks noGrp="1"/>
          </p:cNvSpPr>
          <p:nvPr>
            <p:ph type="sldNum" sz="quarter" idx="12"/>
          </p:nvPr>
        </p:nvSpPr>
        <p:spPr/>
        <p:txBody>
          <a:bodyPr/>
          <a:lstStyle/>
          <a:p>
            <a:pPr>
              <a:defRPr/>
            </a:pPr>
            <a:fld id="{4A529619-D3B3-49B9-9D39-C904B4E3A8E7}" type="slidenum">
              <a:rPr lang="en-SG"/>
              <a:pPr>
                <a:defRPr/>
              </a:pPr>
              <a:t>25</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28775"/>
            <a:ext cx="83534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8353425"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itle 1"/>
          <p:cNvSpPr>
            <a:spLocks noGrp="1"/>
          </p:cNvSpPr>
          <p:nvPr>
            <p:ph type="title"/>
          </p:nvPr>
        </p:nvSpPr>
        <p:spPr>
          <a:xfrm>
            <a:off x="468313" y="404813"/>
            <a:ext cx="8229600" cy="1143000"/>
          </a:xfrm>
        </p:spPr>
        <p:txBody>
          <a:bodyPr/>
          <a:lstStyle/>
          <a:p>
            <a:r>
              <a:rPr lang="en-US" smtClean="0"/>
              <a:t>Colony Count</a:t>
            </a:r>
            <a:endParaRPr lang="en-SG" smtClean="0"/>
          </a:p>
        </p:txBody>
      </p:sp>
      <p:sp>
        <p:nvSpPr>
          <p:cNvPr id="6" name="TextBox 5"/>
          <p:cNvSpPr txBox="1">
            <a:spLocks noChangeArrowheads="1"/>
          </p:cNvSpPr>
          <p:nvPr/>
        </p:nvSpPr>
        <p:spPr bwMode="auto">
          <a:xfrm>
            <a:off x="2987675" y="4149725"/>
            <a:ext cx="2305050" cy="1476375"/>
          </a:xfrm>
          <a:prstGeom prst="rect">
            <a:avLst/>
          </a:prstGeom>
          <a:noFill/>
          <a:ln w="603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ea typeface="KaiTi" pitchFamily="49" charset="-122"/>
              </a:defRPr>
            </a:lvl1pPr>
            <a:lvl2pPr marL="742950" indent="-285750">
              <a:defRPr>
                <a:solidFill>
                  <a:schemeClr val="tx1"/>
                </a:solidFill>
                <a:latin typeface="Calibri" pitchFamily="34" charset="0"/>
                <a:ea typeface="KaiTi" pitchFamily="49" charset="-122"/>
              </a:defRPr>
            </a:lvl2pPr>
            <a:lvl3pPr marL="1143000" indent="-228600">
              <a:defRPr>
                <a:solidFill>
                  <a:schemeClr val="tx1"/>
                </a:solidFill>
                <a:latin typeface="Calibri" pitchFamily="34" charset="0"/>
                <a:ea typeface="KaiTi" pitchFamily="49" charset="-122"/>
              </a:defRPr>
            </a:lvl3pPr>
            <a:lvl4pPr marL="1600200" indent="-228600">
              <a:defRPr>
                <a:solidFill>
                  <a:schemeClr val="tx1"/>
                </a:solidFill>
                <a:latin typeface="Calibri" pitchFamily="34" charset="0"/>
                <a:ea typeface="KaiTi" pitchFamily="49" charset="-122"/>
              </a:defRPr>
            </a:lvl4pPr>
            <a:lvl5pPr marL="2057400" indent="-228600">
              <a:defRPr>
                <a:solidFill>
                  <a:schemeClr val="tx1"/>
                </a:solidFill>
                <a:latin typeface="Calibri" pitchFamily="34" charset="0"/>
                <a:ea typeface="KaiTi" pitchFamily="49" charset="-122"/>
              </a:defRPr>
            </a:lvl5pPr>
            <a:lvl6pPr marL="2514600" indent="-228600" fontAlgn="base">
              <a:spcBef>
                <a:spcPct val="0"/>
              </a:spcBef>
              <a:spcAft>
                <a:spcPct val="0"/>
              </a:spcAft>
              <a:defRPr>
                <a:solidFill>
                  <a:schemeClr val="tx1"/>
                </a:solidFill>
                <a:latin typeface="Calibri" pitchFamily="34" charset="0"/>
                <a:ea typeface="KaiTi" pitchFamily="49" charset="-122"/>
              </a:defRPr>
            </a:lvl6pPr>
            <a:lvl7pPr marL="2971800" indent="-228600" fontAlgn="base">
              <a:spcBef>
                <a:spcPct val="0"/>
              </a:spcBef>
              <a:spcAft>
                <a:spcPct val="0"/>
              </a:spcAft>
              <a:defRPr>
                <a:solidFill>
                  <a:schemeClr val="tx1"/>
                </a:solidFill>
                <a:latin typeface="Calibri" pitchFamily="34" charset="0"/>
                <a:ea typeface="KaiTi" pitchFamily="49" charset="-122"/>
              </a:defRPr>
            </a:lvl7pPr>
            <a:lvl8pPr marL="3429000" indent="-228600" fontAlgn="base">
              <a:spcBef>
                <a:spcPct val="0"/>
              </a:spcBef>
              <a:spcAft>
                <a:spcPct val="0"/>
              </a:spcAft>
              <a:defRPr>
                <a:solidFill>
                  <a:schemeClr val="tx1"/>
                </a:solidFill>
                <a:latin typeface="Calibri" pitchFamily="34" charset="0"/>
                <a:ea typeface="KaiTi" pitchFamily="49" charset="-122"/>
              </a:defRPr>
            </a:lvl8pPr>
            <a:lvl9pPr marL="3886200" indent="-228600" fontAlgn="base">
              <a:spcBef>
                <a:spcPct val="0"/>
              </a:spcBef>
              <a:spcAft>
                <a:spcPct val="0"/>
              </a:spcAft>
              <a:defRPr>
                <a:solidFill>
                  <a:schemeClr val="tx1"/>
                </a:solidFill>
                <a:latin typeface="Calibri" pitchFamily="34" charset="0"/>
                <a:ea typeface="KaiTi" pitchFamily="49" charset="-122"/>
              </a:defRPr>
            </a:lvl9pPr>
          </a:lstStyle>
          <a:p>
            <a:endParaRPr lang="en-SG"/>
          </a:p>
          <a:p>
            <a:endParaRPr lang="en-SG"/>
          </a:p>
          <a:p>
            <a:endParaRPr lang="en-SG"/>
          </a:p>
          <a:p>
            <a:endParaRPr lang="en-SG"/>
          </a:p>
          <a:p>
            <a:endParaRPr lang="en-SG"/>
          </a:p>
        </p:txBody>
      </p:sp>
      <p:sp>
        <p:nvSpPr>
          <p:cNvPr id="7" name="Up Arrow 6"/>
          <p:cNvSpPr/>
          <p:nvPr/>
        </p:nvSpPr>
        <p:spPr>
          <a:xfrm>
            <a:off x="6156325" y="3084513"/>
            <a:ext cx="287338" cy="129698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p>
        </p:txBody>
      </p:sp>
      <p:sp>
        <p:nvSpPr>
          <p:cNvPr id="4" name="Date Placeholder 3"/>
          <p:cNvSpPr>
            <a:spLocks noGrp="1"/>
          </p:cNvSpPr>
          <p:nvPr>
            <p:ph type="dt" sz="quarter" idx="10"/>
          </p:nvPr>
        </p:nvSpPr>
        <p:spPr/>
        <p:txBody>
          <a:bodyPr/>
          <a:lstStyle/>
          <a:p>
            <a:pPr>
              <a:defRPr/>
            </a:pPr>
            <a:fld id="{61DCF4A0-01A7-4541-85A3-669C49E2CE69}"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FDC5D198-BFA9-47CD-A991-4748AE3D8070}" type="slidenum">
              <a:rPr lang="en-SG"/>
              <a:pPr>
                <a:defRPr/>
              </a:pPr>
              <a:t>26</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nodeType="afterGroup">
                            <p:stCondLst>
                              <p:cond delay="0"/>
                            </p:stCondLst>
                            <p:childTnLst>
                              <p:par>
                                <p:cTn id="19" presetID="10" presetClass="exit" presetSubtype="0" fill="hold" grpId="1" nodeType="after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1143000"/>
          </a:xfrm>
        </p:spPr>
        <p:txBody>
          <a:bodyPr>
            <a:normAutofit fontScale="90000"/>
          </a:bodyPr>
          <a:lstStyle/>
          <a:p>
            <a:pPr fontAlgn="auto">
              <a:spcAft>
                <a:spcPts val="0"/>
              </a:spcAft>
              <a:defRPr/>
            </a:pPr>
            <a:r>
              <a:rPr lang="en-US" dirty="0" smtClean="0"/>
              <a:t>Extracts on Rainwater (Field Test)</a:t>
            </a:r>
            <a:endParaRPr lang="en-SG" dirty="0"/>
          </a:p>
        </p:txBody>
      </p:sp>
      <p:pic>
        <p:nvPicPr>
          <p:cNvPr id="3174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92238"/>
            <a:ext cx="80645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nvGraphicFramePr>
        <p:xfrm>
          <a:off x="900113" y="6308725"/>
          <a:ext cx="7416800" cy="457200"/>
        </p:xfrm>
        <a:graphic>
          <a:graphicData uri="http://schemas.openxmlformats.org/drawingml/2006/table">
            <a:tbl>
              <a:tblPr>
                <a:tableStyleId>{2D5ABB26-0587-4C30-8999-92F81FD0307C}</a:tableStyleId>
              </a:tblPr>
              <a:tblGrid>
                <a:gridCol w="792084"/>
                <a:gridCol w="1152125"/>
                <a:gridCol w="1368148"/>
                <a:gridCol w="1368148"/>
                <a:gridCol w="1368148"/>
                <a:gridCol w="1368148"/>
              </a:tblGrid>
              <a:tr h="250043">
                <a:tc>
                  <a:txBody>
                    <a:bodyPr/>
                    <a:lstStyle/>
                    <a:p>
                      <a:pPr algn="ctr"/>
                      <a:r>
                        <a:rPr lang="en-SG" sz="1200" dirty="0" smtClean="0">
                          <a:latin typeface="Cambria Math" pitchFamily="18" charset="0"/>
                          <a:ea typeface="Cambria Math" pitchFamily="18" charset="0"/>
                        </a:rPr>
                        <a:t>Standard</a:t>
                      </a:r>
                      <a:r>
                        <a:rPr lang="en-SG" sz="1200" baseline="0" dirty="0" smtClean="0">
                          <a:latin typeface="Cambria Math" pitchFamily="18" charset="0"/>
                          <a:ea typeface="Cambria Math" pitchFamily="18" charset="0"/>
                        </a:rPr>
                        <a:t> error</a:t>
                      </a:r>
                      <a:endParaRPr lang="en-SG" sz="1200" dirty="0">
                        <a:latin typeface="Cambria Math" pitchFamily="18" charset="0"/>
                        <a:ea typeface="Cambria Math"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200" u="none" strike="noStrike" dirty="0" smtClean="0">
                          <a:effectLst/>
                          <a:latin typeface="Cambria Math" pitchFamily="18" charset="0"/>
                          <a:ea typeface="Cambria Math" pitchFamily="18" charset="0"/>
                        </a:rPr>
                        <a:t>5.321279086</a:t>
                      </a:r>
                      <a:endParaRPr lang="en-SG" sz="1200" u="none" strike="noStrike" dirty="0">
                        <a:effectLst/>
                        <a:latin typeface="Cambria Math" pitchFamily="18" charset="0"/>
                        <a:ea typeface="Cambria Math"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200" u="none" strike="noStrike" dirty="0" smtClean="0">
                          <a:effectLst/>
                          <a:latin typeface="Cambria Math" pitchFamily="18" charset="0"/>
                          <a:ea typeface="Cambria Math" pitchFamily="18" charset="0"/>
                        </a:rPr>
                        <a:t>1.01128631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200" u="none" strike="noStrike" dirty="0" smtClean="0">
                          <a:effectLst/>
                          <a:latin typeface="Cambria Math" pitchFamily="18" charset="0"/>
                          <a:ea typeface="Cambria Math" pitchFamily="18" charset="0"/>
                        </a:rPr>
                        <a:t>1.220619151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200" u="none" strike="noStrike" dirty="0" smtClean="0">
                          <a:effectLst/>
                          <a:latin typeface="Cambria Math" pitchFamily="18" charset="0"/>
                          <a:ea typeface="Cambria Math" pitchFamily="18" charset="0"/>
                        </a:rPr>
                        <a:t>3.348279824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SG" sz="1200" u="none" strike="noStrike" dirty="0" smtClean="0">
                          <a:effectLst/>
                          <a:latin typeface="Cambria Math" pitchFamily="18" charset="0"/>
                          <a:ea typeface="Cambria Math" pitchFamily="18" charset="0"/>
                        </a:rPr>
                        <a:t>19.52523239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Date Placeholder 2"/>
          <p:cNvSpPr>
            <a:spLocks noGrp="1"/>
          </p:cNvSpPr>
          <p:nvPr>
            <p:ph type="dt" sz="quarter" idx="10"/>
          </p:nvPr>
        </p:nvSpPr>
        <p:spPr/>
        <p:txBody>
          <a:bodyPr/>
          <a:lstStyle/>
          <a:p>
            <a:pPr>
              <a:defRPr/>
            </a:pPr>
            <a:fld id="{2F7252BC-4738-4A5E-99C6-8C3105FB99F1}"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3D7833A5-D637-4F3F-B3FF-C5FC016F7050}" type="slidenum">
              <a:rPr lang="en-SG"/>
              <a:pPr>
                <a:defRPr/>
              </a:pPr>
              <a:t>27</a:t>
            </a:fld>
            <a:endParaRPr lang="en-S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50863" y="114300"/>
            <a:ext cx="8042275" cy="1443038"/>
          </a:xfrm>
        </p:spPr>
        <p:txBody>
          <a:bodyPr/>
          <a:lstStyle/>
          <a:p>
            <a:r>
              <a:rPr lang="en-US" smtClean="0"/>
              <a:t>Conclusions</a:t>
            </a:r>
            <a:endParaRPr lang="en-SG" smtClean="0"/>
          </a:p>
        </p:txBody>
      </p:sp>
      <p:sp>
        <p:nvSpPr>
          <p:cNvPr id="3" name="Content Placeholder 2"/>
          <p:cNvSpPr>
            <a:spLocks noGrp="1"/>
          </p:cNvSpPr>
          <p:nvPr>
            <p:ph idx="1"/>
          </p:nvPr>
        </p:nvSpPr>
        <p:spPr>
          <a:xfrm>
            <a:off x="611188" y="1700213"/>
            <a:ext cx="8137525" cy="5041900"/>
          </a:xfrm>
        </p:spPr>
        <p:txBody>
          <a:bodyPr>
            <a:normAutofit lnSpcReduction="10000"/>
          </a:bodyPr>
          <a:lstStyle/>
          <a:p>
            <a:pPr marL="274320" indent="-274320" fontAlgn="auto">
              <a:spcAft>
                <a:spcPts val="0"/>
              </a:spcAft>
              <a:buClr>
                <a:schemeClr val="accent3"/>
              </a:buClr>
              <a:buFont typeface="Wingdings 2"/>
              <a:buChar char=""/>
              <a:defRPr/>
            </a:pPr>
            <a:r>
              <a:rPr lang="en-US" sz="4400" dirty="0" smtClean="0">
                <a:latin typeface="+mj-lt"/>
              </a:rPr>
              <a:t>Garlic has the best anti-bacteria properties across a variety of microorganisms</a:t>
            </a:r>
          </a:p>
          <a:p>
            <a:pPr marL="274320" indent="-274320" fontAlgn="auto">
              <a:spcAft>
                <a:spcPts val="0"/>
              </a:spcAft>
              <a:buClr>
                <a:schemeClr val="accent3"/>
              </a:buClr>
              <a:buFont typeface="Wingdings 2"/>
              <a:buChar char=""/>
              <a:defRPr/>
            </a:pPr>
            <a:r>
              <a:rPr lang="en-US" sz="4400" dirty="0" smtClean="0">
                <a:latin typeface="+mj-lt"/>
              </a:rPr>
              <a:t>Coffee extracts seems to target Gram-positive specific structures</a:t>
            </a:r>
          </a:p>
          <a:p>
            <a:pPr marL="274320" indent="-274320" fontAlgn="auto">
              <a:spcAft>
                <a:spcPts val="0"/>
              </a:spcAft>
              <a:buClr>
                <a:schemeClr val="accent3"/>
              </a:buClr>
              <a:buFont typeface="Wingdings 2"/>
              <a:buChar char=""/>
              <a:defRPr/>
            </a:pPr>
            <a:r>
              <a:rPr lang="en-US" sz="4400" dirty="0" smtClean="0">
                <a:latin typeface="+mj-lt"/>
              </a:rPr>
              <a:t>Garlic and Lime have antagonistic effects on each other.</a:t>
            </a:r>
          </a:p>
        </p:txBody>
      </p:sp>
      <p:sp>
        <p:nvSpPr>
          <p:cNvPr id="4" name="Date Placeholder 3"/>
          <p:cNvSpPr>
            <a:spLocks noGrp="1"/>
          </p:cNvSpPr>
          <p:nvPr>
            <p:ph type="dt" sz="quarter" idx="10"/>
          </p:nvPr>
        </p:nvSpPr>
        <p:spPr/>
        <p:txBody>
          <a:bodyPr/>
          <a:lstStyle/>
          <a:p>
            <a:pPr>
              <a:defRPr/>
            </a:pPr>
            <a:fld id="{12B3416E-7632-4AB8-858B-87D85128ECCE}"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30EACD1B-BA47-4B06-A80F-421D50B03D26}" type="slidenum">
              <a:rPr lang="en-SG"/>
              <a:pPr>
                <a:defRPr/>
              </a:pPr>
              <a:t>28</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Applications</a:t>
            </a:r>
            <a:endParaRPr lang="en-SG" smtClean="0"/>
          </a:p>
        </p:txBody>
      </p:sp>
      <p:sp>
        <p:nvSpPr>
          <p:cNvPr id="3" name="Content Placeholder 2"/>
          <p:cNvSpPr>
            <a:spLocks noGrp="1"/>
          </p:cNvSpPr>
          <p:nvPr>
            <p:ph idx="1"/>
          </p:nvPr>
        </p:nvSpPr>
        <p:spPr>
          <a:xfrm>
            <a:off x="431800" y="1935163"/>
            <a:ext cx="8229600" cy="4389437"/>
          </a:xfrm>
        </p:spPr>
        <p:txBody>
          <a:bodyPr tIns="46800">
            <a:normAutofit fontScale="92500" lnSpcReduction="10000"/>
          </a:bodyPr>
          <a:lstStyle/>
          <a:p>
            <a:pPr marL="274320" indent="-274320" fontAlgn="auto">
              <a:spcAft>
                <a:spcPts val="0"/>
              </a:spcAft>
              <a:buClr>
                <a:schemeClr val="accent3"/>
              </a:buClr>
              <a:buFont typeface="Wingdings 2"/>
              <a:buChar char=""/>
              <a:defRPr/>
            </a:pPr>
            <a:r>
              <a:rPr lang="en-US" dirty="0"/>
              <a:t>For use in places where there is</a:t>
            </a:r>
          </a:p>
          <a:p>
            <a:pPr marL="640080" lvl="1" indent="-246888" fontAlgn="auto">
              <a:spcAft>
                <a:spcPts val="0"/>
              </a:spcAft>
              <a:buFont typeface="Wingdings 2"/>
              <a:buChar char=""/>
              <a:defRPr/>
            </a:pPr>
            <a:r>
              <a:rPr lang="en-US" dirty="0"/>
              <a:t>Abundant rainfall</a:t>
            </a:r>
          </a:p>
          <a:p>
            <a:pPr marL="640080" lvl="1" indent="-246888" fontAlgn="auto">
              <a:spcAft>
                <a:spcPts val="0"/>
              </a:spcAft>
              <a:buFont typeface="Wingdings 2"/>
              <a:buChar char=""/>
              <a:defRPr/>
            </a:pPr>
            <a:r>
              <a:rPr lang="en-US" dirty="0"/>
              <a:t>Lack of H O treatment facilities</a:t>
            </a:r>
          </a:p>
          <a:p>
            <a:pPr marL="640080" lvl="1" indent="-246888" fontAlgn="auto">
              <a:spcAft>
                <a:spcPts val="0"/>
              </a:spcAft>
              <a:buFont typeface="Wingdings 2"/>
              <a:buChar char=""/>
              <a:defRPr/>
            </a:pPr>
            <a:r>
              <a:rPr lang="en-US" dirty="0"/>
              <a:t>Poor </a:t>
            </a:r>
            <a:r>
              <a:rPr lang="en-US" dirty="0" smtClean="0"/>
              <a:t>sanitation</a:t>
            </a:r>
          </a:p>
          <a:p>
            <a:pPr marL="274320" indent="-274320" fontAlgn="auto">
              <a:spcAft>
                <a:spcPts val="0"/>
              </a:spcAft>
              <a:buClr>
                <a:schemeClr val="accent3"/>
              </a:buClr>
              <a:buFont typeface="Wingdings 2"/>
              <a:buChar char=""/>
              <a:defRPr/>
            </a:pPr>
            <a:r>
              <a:rPr lang="en-US" dirty="0" smtClean="0"/>
              <a:t>Using the extracts to make a product</a:t>
            </a:r>
          </a:p>
          <a:p>
            <a:pPr marL="640080" lvl="1" indent="-246888" fontAlgn="auto">
              <a:spcAft>
                <a:spcPts val="0"/>
              </a:spcAft>
              <a:buFont typeface="Wingdings 2"/>
              <a:buChar char=""/>
              <a:defRPr/>
            </a:pPr>
            <a:r>
              <a:rPr lang="en-US" dirty="0" smtClean="0"/>
              <a:t>Use in filters to purify water</a:t>
            </a:r>
          </a:p>
          <a:p>
            <a:pPr marL="640080" lvl="1" indent="-246888" fontAlgn="auto">
              <a:spcAft>
                <a:spcPts val="0"/>
              </a:spcAft>
              <a:buFont typeface="Wingdings 2"/>
              <a:buChar char=""/>
              <a:defRPr/>
            </a:pPr>
            <a:r>
              <a:rPr lang="en-US" dirty="0" smtClean="0"/>
              <a:t>Soap, detergent and other related products.</a:t>
            </a:r>
          </a:p>
          <a:p>
            <a:pPr marL="274320" indent="-274320" fontAlgn="auto">
              <a:spcAft>
                <a:spcPts val="0"/>
              </a:spcAft>
              <a:buClr>
                <a:schemeClr val="accent3"/>
              </a:buClr>
              <a:buFont typeface="Wingdings 2"/>
              <a:buChar char=""/>
              <a:defRPr/>
            </a:pPr>
            <a:r>
              <a:rPr lang="en-US" dirty="0" smtClean="0"/>
              <a:t>Practicality</a:t>
            </a:r>
          </a:p>
          <a:p>
            <a:pPr marL="640080" lvl="1" indent="-246888" fontAlgn="auto">
              <a:spcAft>
                <a:spcPts val="0"/>
              </a:spcAft>
              <a:buFont typeface="Wingdings 2"/>
              <a:buChar char=""/>
              <a:defRPr/>
            </a:pPr>
            <a:r>
              <a:rPr lang="en-US" dirty="0" smtClean="0"/>
              <a:t>Environment friendly</a:t>
            </a:r>
          </a:p>
          <a:p>
            <a:pPr marL="640080" lvl="1" indent="-246888" fontAlgn="auto">
              <a:spcAft>
                <a:spcPts val="0"/>
              </a:spcAft>
              <a:buFont typeface="Wingdings 2"/>
              <a:buChar char=""/>
              <a:defRPr/>
            </a:pPr>
            <a:r>
              <a:rPr lang="en-US" dirty="0" smtClean="0"/>
              <a:t>Cheap</a:t>
            </a:r>
          </a:p>
          <a:p>
            <a:pPr marL="640080" lvl="1" indent="-246888" fontAlgn="auto">
              <a:spcAft>
                <a:spcPts val="0"/>
              </a:spcAft>
              <a:buFont typeface="Wingdings 2"/>
              <a:buChar char=""/>
              <a:defRPr/>
            </a:pPr>
            <a:r>
              <a:rPr lang="en-US" dirty="0" smtClean="0"/>
              <a:t>Can be mass produced</a:t>
            </a:r>
          </a:p>
        </p:txBody>
      </p:sp>
      <p:pic>
        <p:nvPicPr>
          <p:cNvPr id="3379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661988"/>
            <a:ext cx="23971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p:cNvPicPr>
          <p:nvPr/>
        </p:nvPicPr>
        <p:blipFill>
          <a:blip r:embed="rId4">
            <a:extLst>
              <a:ext uri="{28A0092B-C50C-407E-A947-70E740481C1C}">
                <a14:useLocalDpi xmlns:a14="http://schemas.microsoft.com/office/drawing/2010/main" val="0"/>
              </a:ext>
            </a:extLst>
          </a:blip>
          <a:srcRect l="34622" r="33092"/>
          <a:stretch>
            <a:fillRect/>
          </a:stretch>
        </p:blipFill>
        <p:spPr bwMode="auto">
          <a:xfrm>
            <a:off x="6537325" y="2492375"/>
            <a:ext cx="239712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24513" y="4797425"/>
            <a:ext cx="29797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p:cNvSpPr>
            <a:spLocks noChangeArrowheads="1"/>
          </p:cNvSpPr>
          <p:nvPr/>
        </p:nvSpPr>
        <p:spPr bwMode="auto">
          <a:xfrm>
            <a:off x="5724525" y="1849438"/>
            <a:ext cx="1284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SG" sz="800">
                <a:solidFill>
                  <a:schemeClr val="bg1"/>
                </a:solidFill>
              </a:rPr>
              <a:t>Picture from:</a:t>
            </a:r>
          </a:p>
          <a:p>
            <a:r>
              <a:rPr lang="en-SG" sz="800">
                <a:solidFill>
                  <a:schemeClr val="bg1"/>
                </a:solidFill>
              </a:rPr>
              <a:t>http://www.mwdws.com/</a:t>
            </a:r>
          </a:p>
        </p:txBody>
      </p:sp>
      <p:sp>
        <p:nvSpPr>
          <p:cNvPr id="33800" name="Rectangle 9"/>
          <p:cNvSpPr>
            <a:spLocks noChangeArrowheads="1"/>
          </p:cNvSpPr>
          <p:nvPr/>
        </p:nvSpPr>
        <p:spPr bwMode="auto">
          <a:xfrm>
            <a:off x="5645150" y="6161088"/>
            <a:ext cx="1217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SG" sz="800">
                <a:solidFill>
                  <a:schemeClr val="bg1"/>
                </a:solidFill>
              </a:rPr>
              <a:t>Picture from:</a:t>
            </a:r>
          </a:p>
          <a:p>
            <a:r>
              <a:rPr lang="en-SG" sz="800">
                <a:solidFill>
                  <a:schemeClr val="bg1"/>
                </a:solidFill>
              </a:rPr>
              <a:t>http://images.china.cn/</a:t>
            </a:r>
          </a:p>
        </p:txBody>
      </p:sp>
      <p:sp>
        <p:nvSpPr>
          <p:cNvPr id="11" name="Rectangle 10"/>
          <p:cNvSpPr>
            <a:spLocks noChangeArrowheads="1"/>
          </p:cNvSpPr>
          <p:nvPr/>
        </p:nvSpPr>
        <p:spPr bwMode="auto">
          <a:xfrm>
            <a:off x="2103438" y="2847975"/>
            <a:ext cx="2698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00"/>
              <a:t>2</a:t>
            </a:r>
            <a:endParaRPr lang="en-SG" sz="1300"/>
          </a:p>
        </p:txBody>
      </p:sp>
      <p:sp>
        <p:nvSpPr>
          <p:cNvPr id="7" name="Date Placeholder 6"/>
          <p:cNvSpPr>
            <a:spLocks noGrp="1"/>
          </p:cNvSpPr>
          <p:nvPr>
            <p:ph type="dt" sz="quarter" idx="10"/>
          </p:nvPr>
        </p:nvSpPr>
        <p:spPr/>
        <p:txBody>
          <a:bodyPr/>
          <a:lstStyle/>
          <a:p>
            <a:pPr>
              <a:defRPr/>
            </a:pPr>
            <a:fld id="{2BE6DB42-970D-43E8-99DB-C40AF9886BFE}" type="datetime1">
              <a:rPr lang="en-SG"/>
              <a:pPr>
                <a:defRPr/>
              </a:pPr>
              <a:t>12/7/2012</a:t>
            </a:fld>
            <a:endParaRPr lang="en-SG" dirty="0"/>
          </a:p>
        </p:txBody>
      </p:sp>
      <p:sp>
        <p:nvSpPr>
          <p:cNvPr id="8" name="Slide Number Placeholder 7"/>
          <p:cNvSpPr>
            <a:spLocks noGrp="1"/>
          </p:cNvSpPr>
          <p:nvPr>
            <p:ph type="sldNum" sz="quarter" idx="12"/>
          </p:nvPr>
        </p:nvSpPr>
        <p:spPr/>
        <p:txBody>
          <a:bodyPr/>
          <a:lstStyle/>
          <a:p>
            <a:pPr>
              <a:defRPr/>
            </a:pPr>
            <a:fld id="{FE5B7CEC-CAE5-4C48-9DFA-322872839F3B}" type="slidenum">
              <a:rPr lang="en-SG"/>
              <a:pPr>
                <a:defRPr/>
              </a:pPr>
              <a:t>29</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Objectives and Rationale</a:t>
            </a:r>
            <a:endParaRPr lang="en-SG" smtClean="0"/>
          </a:p>
        </p:txBody>
      </p:sp>
      <p:sp>
        <p:nvSpPr>
          <p:cNvPr id="3" name="Content Placeholder 2"/>
          <p:cNvSpPr>
            <a:spLocks noGrp="1"/>
          </p:cNvSpPr>
          <p:nvPr>
            <p:ph idx="1"/>
          </p:nvPr>
        </p:nvSpPr>
        <p:spPr/>
        <p:txBody>
          <a:bodyPr/>
          <a:lstStyle/>
          <a:p>
            <a:r>
              <a:rPr lang="en-SG" smtClean="0"/>
              <a:t>We were inspired to find out how to get rid of the bacteria in water. </a:t>
            </a:r>
          </a:p>
          <a:p>
            <a:r>
              <a:rPr lang="en-SG" smtClean="0"/>
              <a:t>We intend to find common food substances, which we encounter in our daily lives that have anti-bacterial characteristics to make the water cleaner for consumption.</a:t>
            </a:r>
          </a:p>
        </p:txBody>
      </p:sp>
      <p:pic>
        <p:nvPicPr>
          <p:cNvPr id="7172" name="Picture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330950" y="4249738"/>
            <a:ext cx="239553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custDataLst>
              <p:tags r:id="rId2"/>
            </p:custDataLst>
          </p:nvPr>
        </p:nvSpPr>
        <p:spPr>
          <a:xfrm>
            <a:off x="6156325" y="6378575"/>
            <a:ext cx="2520950" cy="254000"/>
          </a:xfrm>
          <a:prstGeom prst="rect">
            <a:avLst/>
          </a:prstGeom>
          <a:noFill/>
        </p:spPr>
        <p:txBody>
          <a:bodyPr wrap="none">
            <a:spAutoFit/>
          </a:bodyPr>
          <a:lstStyle/>
          <a:p>
            <a:pPr fontAlgn="auto">
              <a:spcBef>
                <a:spcPts val="0"/>
              </a:spcBef>
              <a:spcAft>
                <a:spcPts val="0"/>
              </a:spcAft>
              <a:defRPr/>
            </a:pPr>
            <a:r>
              <a:rPr lang="en-SG" sz="1050" dirty="0">
                <a:latin typeface="+mn-lt"/>
                <a:ea typeface="+mn-ea"/>
                <a:cs typeface="+mn-cs"/>
              </a:rPr>
              <a:t>www.paranormalpointofview.blogspot.com</a:t>
            </a:r>
          </a:p>
        </p:txBody>
      </p:sp>
      <p:sp>
        <p:nvSpPr>
          <p:cNvPr id="6" name="Date Placeholder 5"/>
          <p:cNvSpPr>
            <a:spLocks noGrp="1"/>
          </p:cNvSpPr>
          <p:nvPr>
            <p:ph type="dt" sz="quarter" idx="10"/>
          </p:nvPr>
        </p:nvSpPr>
        <p:spPr/>
        <p:txBody>
          <a:bodyPr/>
          <a:lstStyle/>
          <a:p>
            <a:pPr>
              <a:defRPr/>
            </a:pPr>
            <a:fld id="{4BB17364-ED55-4DF4-BF06-3E218E3595E9}" type="datetime1">
              <a:rPr lang="en-SG"/>
              <a:pPr>
                <a:defRPr/>
              </a:pPr>
              <a:t>12/7/2012</a:t>
            </a:fld>
            <a:endParaRPr lang="en-SG" dirty="0"/>
          </a:p>
        </p:txBody>
      </p:sp>
      <p:sp>
        <p:nvSpPr>
          <p:cNvPr id="7" name="Slide Number Placeholder 6"/>
          <p:cNvSpPr>
            <a:spLocks noGrp="1"/>
          </p:cNvSpPr>
          <p:nvPr>
            <p:ph type="sldNum" sz="quarter" idx="12"/>
          </p:nvPr>
        </p:nvSpPr>
        <p:spPr/>
        <p:txBody>
          <a:bodyPr/>
          <a:lstStyle/>
          <a:p>
            <a:pPr>
              <a:defRPr/>
            </a:pPr>
            <a:fld id="{AB0AF91B-CBA6-45AE-B095-136F50B6B732}" type="slidenum">
              <a:rPr lang="en-SG"/>
              <a:pPr>
                <a:defRPr/>
              </a:pPr>
              <a:t>3</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549275"/>
            <a:ext cx="8229600" cy="1143000"/>
          </a:xfrm>
        </p:spPr>
        <p:txBody>
          <a:bodyPr/>
          <a:lstStyle/>
          <a:p>
            <a:r>
              <a:rPr lang="en-SG" smtClean="0"/>
              <a:t>Bibliography</a:t>
            </a:r>
          </a:p>
        </p:txBody>
      </p:sp>
      <p:sp>
        <p:nvSpPr>
          <p:cNvPr id="31747" name="Content Placeholder 2"/>
          <p:cNvSpPr>
            <a:spLocks noGrp="1"/>
          </p:cNvSpPr>
          <p:nvPr>
            <p:ph idx="1"/>
          </p:nvPr>
        </p:nvSpPr>
        <p:spPr>
          <a:xfrm>
            <a:off x="468313" y="1700213"/>
            <a:ext cx="8280400" cy="4705350"/>
          </a:xfrm>
        </p:spPr>
        <p:txBody>
          <a:bodyPr>
            <a:noAutofit/>
          </a:bodyPr>
          <a:lstStyle/>
          <a:p>
            <a:pPr marL="274320" indent="-274320" fontAlgn="auto">
              <a:spcAft>
                <a:spcPts val="0"/>
              </a:spcAft>
              <a:buClr>
                <a:schemeClr val="accent3"/>
              </a:buClr>
              <a:buFont typeface="Wingdings 2"/>
              <a:buChar char=""/>
              <a:defRPr/>
            </a:pPr>
            <a:r>
              <a:rPr lang="en-SG" sz="1600" dirty="0" smtClean="0"/>
              <a:t>A review of disinfection practices and issues. N.p., n.d. Web. 19 Feb 2012. &lt;http://www.waterandhealth.org/drinkingwater/wp.html&gt;</a:t>
            </a:r>
          </a:p>
          <a:p>
            <a:pPr marL="274320" indent="-274320" fontAlgn="auto">
              <a:spcAft>
                <a:spcPts val="0"/>
              </a:spcAft>
              <a:buClr>
                <a:schemeClr val="accent3"/>
              </a:buClr>
              <a:buFont typeface="Wingdings 2"/>
              <a:buChar char=""/>
              <a:defRPr/>
            </a:pPr>
            <a:r>
              <a:rPr lang="en-US" sz="1600" dirty="0" smtClean="0"/>
              <a:t>Peter H.Gleick, 2002, 15</a:t>
            </a:r>
            <a:r>
              <a:rPr lang="en-US" sz="1600" baseline="30000" dirty="0" smtClean="0"/>
              <a:t>th</a:t>
            </a:r>
            <a:r>
              <a:rPr lang="en-US" sz="1600" dirty="0" smtClean="0"/>
              <a:t> August, Pacific Institute Research Report</a:t>
            </a:r>
          </a:p>
          <a:p>
            <a:pPr marL="274320" lvl="1" indent="-274320" fontAlgn="auto">
              <a:spcAft>
                <a:spcPts val="0"/>
              </a:spcAft>
              <a:buClr>
                <a:schemeClr val="accent3"/>
              </a:buClr>
              <a:buSzPct val="95000"/>
              <a:buFont typeface="Wingdings 2"/>
              <a:buChar char=""/>
              <a:defRPr/>
            </a:pPr>
            <a:r>
              <a:rPr lang="en-SG" sz="1600" dirty="0">
                <a:solidFill>
                  <a:srgbClr val="000000"/>
                </a:solidFill>
              </a:rPr>
              <a:t>W.O.K </a:t>
            </a:r>
            <a:r>
              <a:rPr lang="en-SG" sz="1600" dirty="0" err="1">
                <a:solidFill>
                  <a:srgbClr val="000000"/>
                </a:solidFill>
              </a:rPr>
              <a:t>Grabow</a:t>
            </a:r>
            <a:r>
              <a:rPr lang="en-SG" sz="1600" dirty="0">
                <a:solidFill>
                  <a:srgbClr val="000000"/>
                </a:solidFill>
              </a:rPr>
              <a:t>, </a:t>
            </a:r>
            <a:r>
              <a:rPr lang="en-SG" sz="1600" dirty="0" err="1">
                <a:solidFill>
                  <a:srgbClr val="000000"/>
                </a:solidFill>
              </a:rPr>
              <a:t>Nerrie</a:t>
            </a:r>
            <a:r>
              <a:rPr lang="en-SG" sz="1600" dirty="0">
                <a:solidFill>
                  <a:srgbClr val="000000"/>
                </a:solidFill>
              </a:rPr>
              <a:t> C. </a:t>
            </a:r>
            <a:r>
              <a:rPr lang="en-SG" sz="1600" dirty="0" err="1">
                <a:solidFill>
                  <a:srgbClr val="000000"/>
                </a:solidFill>
              </a:rPr>
              <a:t>Basson</a:t>
            </a:r>
            <a:r>
              <a:rPr lang="en-SG" sz="1600" dirty="0">
                <a:solidFill>
                  <a:srgbClr val="000000"/>
                </a:solidFill>
              </a:rPr>
              <a:t> , 1997. National Institute for Water Research of the Council of Scientific and Industrial </a:t>
            </a:r>
            <a:r>
              <a:rPr lang="en-SG" sz="1600" dirty="0" smtClean="0">
                <a:solidFill>
                  <a:srgbClr val="000000"/>
                </a:solidFill>
              </a:rPr>
              <a:t>research</a:t>
            </a:r>
            <a:endParaRPr lang="en-SG" sz="1600" dirty="0" smtClean="0"/>
          </a:p>
          <a:p>
            <a:pPr marL="274320" indent="-274320" fontAlgn="auto">
              <a:spcAft>
                <a:spcPts val="0"/>
              </a:spcAft>
              <a:buClr>
                <a:schemeClr val="accent3"/>
              </a:buClr>
              <a:buFont typeface="Wingdings 2"/>
              <a:buChar char=""/>
              <a:defRPr/>
            </a:pPr>
            <a:r>
              <a:rPr lang="en-SG" sz="1600" dirty="0" smtClean="0"/>
              <a:t>The world, 2011, 1 1</a:t>
            </a:r>
          </a:p>
          <a:p>
            <a:pPr marL="274320" indent="-274320" fontAlgn="auto">
              <a:spcAft>
                <a:spcPts val="0"/>
              </a:spcAft>
              <a:buClr>
                <a:schemeClr val="accent3"/>
              </a:buClr>
              <a:buFont typeface="Wingdings 2"/>
              <a:buChar char=""/>
              <a:defRPr/>
            </a:pPr>
            <a:r>
              <a:rPr lang="en-SG" sz="1600" dirty="0" smtClean="0"/>
              <a:t>Alan.J.Sulsarenko, Anant Patel, Daniela Portz, 2007, 27th September</a:t>
            </a:r>
          </a:p>
          <a:p>
            <a:pPr marL="274320" indent="-274320" fontAlgn="auto">
              <a:spcAft>
                <a:spcPts val="0"/>
              </a:spcAft>
              <a:buClr>
                <a:schemeClr val="accent3"/>
              </a:buClr>
              <a:buFont typeface="Wingdings 2"/>
              <a:buChar char=""/>
              <a:defRPr/>
            </a:pPr>
            <a:r>
              <a:rPr lang="en-SG" sz="1600" dirty="0" smtClean="0"/>
              <a:t>Ramanaviciene, A., Mostovojus, V., Bachmotova, I., &amp; Ramanavicius, A. (2003).  Anti-bacterial effect of caffeine on Escherichia coli and Pseudomonas fluorescens. Acta Medica Lituanica, 10(4), 185-188. </a:t>
            </a:r>
          </a:p>
          <a:p>
            <a:pPr marL="274320" indent="-274320" fontAlgn="auto">
              <a:spcAft>
                <a:spcPts val="0"/>
              </a:spcAft>
              <a:buClr>
                <a:schemeClr val="accent3"/>
              </a:buClr>
              <a:buFont typeface="Wingdings 2"/>
              <a:buChar char=""/>
              <a:defRPr/>
            </a:pPr>
            <a:r>
              <a:rPr lang="en-SG" sz="1600" dirty="0"/>
              <a:t>Greenwood, B. 2011, September </a:t>
            </a:r>
            <a:r>
              <a:rPr lang="en-SG" sz="1600" dirty="0" smtClean="0"/>
              <a:t>29.</a:t>
            </a:r>
            <a:r>
              <a:rPr lang="en-SG" sz="1600" dirty="0"/>
              <a:t> Retrieved from http://www.livestrong.com/article/545173-does-caffeine-affect-bacteria</a:t>
            </a:r>
          </a:p>
          <a:p>
            <a:pPr marL="274320" indent="-274320" fontAlgn="auto">
              <a:spcAft>
                <a:spcPts val="0"/>
              </a:spcAft>
              <a:buClr>
                <a:schemeClr val="accent3"/>
              </a:buClr>
              <a:buFont typeface="Wingdings 2"/>
              <a:buChar char=""/>
              <a:defRPr/>
            </a:pPr>
            <a:r>
              <a:rPr lang="en-SG" sz="1600" dirty="0"/>
              <a:t>Jonathan </a:t>
            </a:r>
            <a:r>
              <a:rPr lang="en-SG" sz="1600" dirty="0" err="1"/>
              <a:t>Santas</a:t>
            </a:r>
            <a:r>
              <a:rPr lang="en-SG" sz="1600" dirty="0"/>
              <a:t>; </a:t>
            </a:r>
            <a:r>
              <a:rPr lang="en-SG" sz="1600" dirty="0" err="1"/>
              <a:t>María</a:t>
            </a:r>
            <a:r>
              <a:rPr lang="en-SG" sz="1600" dirty="0"/>
              <a:t> </a:t>
            </a:r>
            <a:r>
              <a:rPr lang="en-SG" sz="1600" dirty="0" err="1"/>
              <a:t>Pilar</a:t>
            </a:r>
            <a:r>
              <a:rPr lang="en-SG" sz="1600" dirty="0"/>
              <a:t> </a:t>
            </a:r>
            <a:r>
              <a:rPr lang="en-SG" sz="1600" dirty="0" err="1"/>
              <a:t>Almajano</a:t>
            </a:r>
            <a:r>
              <a:rPr lang="en-SG" sz="1600" dirty="0"/>
              <a:t>; The University of Barcelona, Spain, 2010.  The International Journal of Food Science and </a:t>
            </a:r>
            <a:r>
              <a:rPr lang="en-SG" sz="1600" dirty="0" smtClean="0"/>
              <a:t>Technology</a:t>
            </a:r>
          </a:p>
          <a:p>
            <a:pPr marL="274320" indent="-274320" fontAlgn="auto">
              <a:spcAft>
                <a:spcPts val="0"/>
              </a:spcAft>
              <a:buClr>
                <a:schemeClr val="accent3"/>
              </a:buClr>
              <a:buFont typeface="Wingdings 2"/>
              <a:buChar char=""/>
              <a:defRPr/>
            </a:pPr>
            <a:r>
              <a:rPr lang="en-SG" sz="1600" i="1" dirty="0"/>
              <a:t>Essence of life</a:t>
            </a:r>
            <a:r>
              <a:rPr lang="en-SG" sz="1600" dirty="0"/>
              <a:t>. (</a:t>
            </a:r>
            <a:r>
              <a:rPr lang="en-SG" sz="1600" dirty="0" err="1"/>
              <a:t>n.d.</a:t>
            </a:r>
            <a:r>
              <a:rPr lang="en-SG" sz="1600" dirty="0"/>
              <a:t>). Retrieved from http://www.rense.com/1.mpicons/acidalka.htm</a:t>
            </a:r>
          </a:p>
        </p:txBody>
      </p:sp>
      <p:sp>
        <p:nvSpPr>
          <p:cNvPr id="4" name="Date Placeholder 3"/>
          <p:cNvSpPr>
            <a:spLocks noGrp="1"/>
          </p:cNvSpPr>
          <p:nvPr>
            <p:ph type="dt" sz="quarter" idx="10"/>
          </p:nvPr>
        </p:nvSpPr>
        <p:spPr/>
        <p:txBody>
          <a:bodyPr/>
          <a:lstStyle/>
          <a:p>
            <a:pPr>
              <a:defRPr/>
            </a:pPr>
            <a:fld id="{FF11A48C-0639-477A-9B87-CE94FA17C6E8}" type="datetime1">
              <a:rPr lang="en-SG"/>
              <a:pPr>
                <a:defRPr/>
              </a:pPr>
              <a:t>12/7/2012</a:t>
            </a:fld>
            <a:endParaRPr lang="en-US" dirty="0"/>
          </a:p>
        </p:txBody>
      </p:sp>
      <p:sp>
        <p:nvSpPr>
          <p:cNvPr id="5" name="Slide Number Placeholder 4"/>
          <p:cNvSpPr>
            <a:spLocks noGrp="1"/>
          </p:cNvSpPr>
          <p:nvPr>
            <p:ph type="sldNum" sz="quarter" idx="12"/>
          </p:nvPr>
        </p:nvSpPr>
        <p:spPr/>
        <p:txBody>
          <a:bodyPr/>
          <a:lstStyle/>
          <a:p>
            <a:pPr>
              <a:defRPr/>
            </a:pPr>
            <a:fld id="{3749B473-A1BF-4363-91A9-3877185F5765}"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2"/>
            </p:custDataLst>
          </p:nvPr>
        </p:nvSpPr>
        <p:spPr>
          <a:xfrm>
            <a:off x="900113" y="2646363"/>
            <a:ext cx="7497762" cy="1143000"/>
          </a:xfrm>
        </p:spPr>
        <p:txBody>
          <a:bodyPr>
            <a:normAutofit/>
          </a:bodyPr>
          <a:lstStyle/>
          <a:p>
            <a:pPr algn="ctr" fontAlgn="auto">
              <a:spcAft>
                <a:spcPts val="0"/>
              </a:spcAft>
              <a:defRPr/>
            </a:pPr>
            <a:r>
              <a:rPr lang="en-US" sz="6000" dirty="0" smtClean="0">
                <a:solidFill>
                  <a:schemeClr val="tx2">
                    <a:satMod val="130000"/>
                  </a:schemeClr>
                </a:solidFill>
              </a:rPr>
              <a:t>The End</a:t>
            </a:r>
            <a:endParaRPr lang="en-SG" sz="6000" dirty="0" smtClean="0">
              <a:solidFill>
                <a:schemeClr val="tx2">
                  <a:satMod val="130000"/>
                </a:schemeClr>
              </a:solidFill>
            </a:endParaRPr>
          </a:p>
        </p:txBody>
      </p:sp>
      <p:sp>
        <p:nvSpPr>
          <p:cNvPr id="35843" name="Content Placeholder 2"/>
          <p:cNvSpPr>
            <a:spLocks noGrp="1"/>
          </p:cNvSpPr>
          <p:nvPr>
            <p:ph idx="1"/>
            <p:custDataLst>
              <p:tags r:id="rId3"/>
            </p:custDataLst>
          </p:nvPr>
        </p:nvSpPr>
        <p:spPr>
          <a:xfrm>
            <a:off x="1042988" y="3962400"/>
            <a:ext cx="7497762" cy="762000"/>
          </a:xfrm>
        </p:spPr>
        <p:txBody>
          <a:bodyPr/>
          <a:lstStyle/>
          <a:p>
            <a:pPr marL="80963" indent="0" algn="ctr">
              <a:buFont typeface="Arial" charset="0"/>
              <a:buNone/>
            </a:pPr>
            <a:r>
              <a:rPr lang="en-US" sz="4000" smtClean="0"/>
              <a:t>Thank you for your time :D</a:t>
            </a:r>
            <a:endParaRPr lang="en-SG" sz="4000" smtClean="0"/>
          </a:p>
        </p:txBody>
      </p:sp>
      <p:sp>
        <p:nvSpPr>
          <p:cNvPr id="2" name="Date Placeholder 1"/>
          <p:cNvSpPr>
            <a:spLocks noGrp="1"/>
          </p:cNvSpPr>
          <p:nvPr>
            <p:ph type="dt" sz="quarter" idx="10"/>
          </p:nvPr>
        </p:nvSpPr>
        <p:spPr/>
        <p:txBody>
          <a:bodyPr/>
          <a:lstStyle/>
          <a:p>
            <a:pPr>
              <a:defRPr/>
            </a:pPr>
            <a:fld id="{5F735D75-A309-49DB-B678-FA008C0BAB6E}" type="datetime1">
              <a:rPr lang="en-SG"/>
              <a:pPr>
                <a:defRPr/>
              </a:pPr>
              <a:t>12/7/2012</a:t>
            </a:fld>
            <a:endParaRPr lang="en-US" dirty="0"/>
          </a:p>
        </p:txBody>
      </p:sp>
      <p:sp>
        <p:nvSpPr>
          <p:cNvPr id="3" name="Slide Number Placeholder 2"/>
          <p:cNvSpPr>
            <a:spLocks noGrp="1"/>
          </p:cNvSpPr>
          <p:nvPr>
            <p:ph type="sldNum" sz="quarter" idx="12"/>
          </p:nvPr>
        </p:nvSpPr>
        <p:spPr/>
        <p:txBody>
          <a:bodyPr/>
          <a:lstStyle/>
          <a:p>
            <a:pPr>
              <a:defRPr/>
            </a:pPr>
            <a:fld id="{290AEE38-162E-41CB-A284-95A8326D1C70}" type="slidenum">
              <a:rPr lang="en-US"/>
              <a:pPr>
                <a:defRPr/>
              </a:pPr>
              <a:t>31</a:t>
            </a:fld>
            <a:endParaRPr lang="en-US" dirty="0"/>
          </a:p>
        </p:txBody>
      </p:sp>
      <p:pic>
        <p:nvPicPr>
          <p:cNvPr id="35846" name="Picture 2" descr="C:\Users\Sun Yudong\AppData\Local\Microsoft\Windows\Temporary Internet Files\Content.IE5\F3E0OO4W\MC900423171[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738188"/>
            <a:ext cx="1827213"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3" descr="C:\Users\Sun Yudong\AppData\Local\Microsoft\Windows\Temporary Internet Files\Content.IE5\ZWUZFC7Y\MC90010522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4895850"/>
            <a:ext cx="2214563"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1206500"/>
            <a:ext cx="7024687" cy="1143000"/>
          </a:xfrm>
        </p:spPr>
        <p:txBody>
          <a:bodyPr>
            <a:normAutofit fontScale="90000"/>
          </a:bodyPr>
          <a:lstStyle/>
          <a:p>
            <a:pPr algn="ctr" fontAlgn="auto">
              <a:spcAft>
                <a:spcPts val="0"/>
              </a:spcAft>
              <a:defRPr/>
            </a:pPr>
            <a:r>
              <a:rPr lang="en-US" dirty="0" smtClean="0"/>
              <a:t>Food, water sources and micro-organisms used</a:t>
            </a:r>
            <a:endParaRPr lang="en-SG" dirty="0"/>
          </a:p>
        </p:txBody>
      </p:sp>
      <p:sp>
        <p:nvSpPr>
          <p:cNvPr id="3" name="Content Placeholder 2"/>
          <p:cNvSpPr>
            <a:spLocks noGrp="1"/>
          </p:cNvSpPr>
          <p:nvPr>
            <p:ph idx="1"/>
          </p:nvPr>
        </p:nvSpPr>
        <p:spPr>
          <a:xfrm>
            <a:off x="323850" y="2825750"/>
            <a:ext cx="2952750" cy="3482975"/>
          </a:xfrm>
        </p:spPr>
        <p:txBody>
          <a:bodyPr>
            <a:normAutofit/>
          </a:bodyPr>
          <a:lstStyle/>
          <a:p>
            <a:pPr marL="68580" indent="0" fontAlgn="auto">
              <a:spcAft>
                <a:spcPts val="0"/>
              </a:spcAft>
              <a:buClr>
                <a:schemeClr val="accent3"/>
              </a:buClr>
              <a:buFont typeface="Wingdings 2"/>
              <a:buNone/>
              <a:defRPr/>
            </a:pPr>
            <a:r>
              <a:rPr lang="en-US" sz="2800" b="1" u="sng" dirty="0" smtClean="0"/>
              <a:t>Food extracts                </a:t>
            </a:r>
          </a:p>
          <a:p>
            <a:pPr marL="274320" indent="-274320" fontAlgn="auto">
              <a:spcAft>
                <a:spcPts val="0"/>
              </a:spcAft>
              <a:buClr>
                <a:schemeClr val="accent3"/>
              </a:buClr>
              <a:buFont typeface="Wingdings 2"/>
              <a:buChar char=""/>
              <a:defRPr/>
            </a:pPr>
            <a:r>
              <a:rPr lang="en-US" sz="2800" dirty="0" smtClean="0"/>
              <a:t>Lime</a:t>
            </a:r>
            <a:endParaRPr lang="en-SG" dirty="0" smtClean="0"/>
          </a:p>
          <a:p>
            <a:pPr marL="274320" indent="-274320" fontAlgn="auto">
              <a:spcAft>
                <a:spcPts val="0"/>
              </a:spcAft>
              <a:buClr>
                <a:schemeClr val="accent3"/>
              </a:buClr>
              <a:buFont typeface="Wingdings 2"/>
              <a:buChar char=""/>
              <a:defRPr/>
            </a:pPr>
            <a:r>
              <a:rPr lang="en-US" sz="2800" dirty="0" smtClean="0"/>
              <a:t>Coffee grounds</a:t>
            </a:r>
          </a:p>
          <a:p>
            <a:pPr marL="274320" indent="-274320" fontAlgn="auto">
              <a:spcAft>
                <a:spcPts val="0"/>
              </a:spcAft>
              <a:buClr>
                <a:schemeClr val="accent3"/>
              </a:buClr>
              <a:buFont typeface="Wingdings 2"/>
              <a:buChar char=""/>
              <a:defRPr/>
            </a:pPr>
            <a:r>
              <a:rPr lang="en-US" sz="2800" dirty="0" smtClean="0"/>
              <a:t>Onion</a:t>
            </a:r>
          </a:p>
          <a:p>
            <a:pPr marL="274320" indent="-274320" fontAlgn="auto">
              <a:spcAft>
                <a:spcPts val="0"/>
              </a:spcAft>
              <a:buClr>
                <a:schemeClr val="accent3"/>
              </a:buClr>
              <a:buFont typeface="Wingdings 2"/>
              <a:buChar char=""/>
              <a:defRPr/>
            </a:pPr>
            <a:r>
              <a:rPr lang="en-US" sz="2800" dirty="0" smtClean="0"/>
              <a:t>Garlic</a:t>
            </a:r>
          </a:p>
        </p:txBody>
      </p:sp>
      <p:sp>
        <p:nvSpPr>
          <p:cNvPr id="6" name="Content Placeholder 2"/>
          <p:cNvSpPr txBox="1">
            <a:spLocks/>
          </p:cNvSpPr>
          <p:nvPr/>
        </p:nvSpPr>
        <p:spPr>
          <a:xfrm>
            <a:off x="3059113" y="2825750"/>
            <a:ext cx="2952750" cy="3482975"/>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Font typeface="Wingdings 2" pitchFamily="18" charset="2"/>
              <a:buNone/>
              <a:defRPr/>
            </a:pPr>
            <a:r>
              <a:rPr lang="en-US" sz="2800" b="1" u="sng" dirty="0" smtClean="0"/>
              <a:t>Water sources                </a:t>
            </a:r>
          </a:p>
          <a:p>
            <a:pPr fontAlgn="auto">
              <a:spcAft>
                <a:spcPts val="0"/>
              </a:spcAft>
              <a:defRPr/>
            </a:pPr>
            <a:r>
              <a:rPr lang="en-US" sz="2800" dirty="0" smtClean="0"/>
              <a:t>Rainwater</a:t>
            </a:r>
            <a:endParaRPr lang="en-SG" dirty="0" smtClean="0"/>
          </a:p>
        </p:txBody>
      </p:sp>
      <p:sp>
        <p:nvSpPr>
          <p:cNvPr id="7" name="Content Placeholder 2"/>
          <p:cNvSpPr txBox="1">
            <a:spLocks/>
          </p:cNvSpPr>
          <p:nvPr/>
        </p:nvSpPr>
        <p:spPr>
          <a:xfrm>
            <a:off x="5724525" y="2854325"/>
            <a:ext cx="3240088" cy="3167063"/>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Font typeface="Wingdings 2" pitchFamily="18" charset="2"/>
              <a:buNone/>
              <a:defRPr/>
            </a:pPr>
            <a:r>
              <a:rPr lang="en-US" sz="2800" b="1" u="sng" dirty="0">
                <a:solidFill>
                  <a:schemeClr val="accent5">
                    <a:lumMod val="50000"/>
                  </a:schemeClr>
                </a:solidFill>
              </a:rPr>
              <a:t>Micro Organisms</a:t>
            </a:r>
          </a:p>
          <a:p>
            <a:pPr fontAlgn="auto">
              <a:spcAft>
                <a:spcPts val="0"/>
              </a:spcAft>
              <a:defRPr/>
            </a:pPr>
            <a:r>
              <a:rPr lang="en-US" sz="2800" i="1" dirty="0">
                <a:solidFill>
                  <a:schemeClr val="accent5">
                    <a:lumMod val="50000"/>
                  </a:schemeClr>
                </a:solidFill>
              </a:rPr>
              <a:t>E. </a:t>
            </a:r>
            <a:r>
              <a:rPr lang="en-US" sz="2800" i="1" dirty="0" smtClean="0">
                <a:solidFill>
                  <a:schemeClr val="accent5">
                    <a:lumMod val="50000"/>
                  </a:schemeClr>
                </a:solidFill>
              </a:rPr>
              <a:t>coli </a:t>
            </a:r>
            <a:endParaRPr lang="en-US" sz="2800" i="1" dirty="0">
              <a:solidFill>
                <a:schemeClr val="accent5">
                  <a:lumMod val="50000"/>
                </a:schemeClr>
              </a:solidFill>
            </a:endParaRPr>
          </a:p>
          <a:p>
            <a:pPr fontAlgn="auto">
              <a:spcAft>
                <a:spcPts val="0"/>
              </a:spcAft>
              <a:defRPr/>
            </a:pPr>
            <a:r>
              <a:rPr lang="en-US" sz="2800" i="1" dirty="0">
                <a:solidFill>
                  <a:schemeClr val="accent5">
                    <a:lumMod val="50000"/>
                  </a:schemeClr>
                </a:solidFill>
              </a:rPr>
              <a:t>M. l</a:t>
            </a:r>
            <a:r>
              <a:rPr lang="en-US" sz="2800" i="1" dirty="0" smtClean="0">
                <a:solidFill>
                  <a:schemeClr val="accent5">
                    <a:lumMod val="50000"/>
                  </a:schemeClr>
                </a:solidFill>
              </a:rPr>
              <a:t>uteus </a:t>
            </a:r>
          </a:p>
          <a:p>
            <a:pPr fontAlgn="auto">
              <a:spcAft>
                <a:spcPts val="0"/>
              </a:spcAft>
              <a:defRPr/>
            </a:pPr>
            <a:r>
              <a:rPr lang="en-US" sz="2800" dirty="0" smtClean="0">
                <a:solidFill>
                  <a:schemeClr val="accent5">
                    <a:lumMod val="50000"/>
                  </a:schemeClr>
                </a:solidFill>
              </a:rPr>
              <a:t>Yeast</a:t>
            </a:r>
            <a:endParaRPr lang="en-US" sz="2800" dirty="0">
              <a:solidFill>
                <a:schemeClr val="accent5">
                  <a:lumMod val="50000"/>
                </a:schemeClr>
              </a:solidFill>
            </a:endParaRPr>
          </a:p>
        </p:txBody>
      </p:sp>
      <p:pic>
        <p:nvPicPr>
          <p:cNvPr id="8198" name="Picture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692525" y="4760913"/>
            <a:ext cx="11080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custDataLst>
              <p:tags r:id="rId2"/>
            </p:custDataLst>
          </p:nvPr>
        </p:nvSpPr>
        <p:spPr>
          <a:xfrm>
            <a:off x="3419475" y="6416675"/>
            <a:ext cx="2014538" cy="254000"/>
          </a:xfrm>
          <a:prstGeom prst="rect">
            <a:avLst/>
          </a:prstGeom>
          <a:noFill/>
        </p:spPr>
        <p:txBody>
          <a:bodyPr>
            <a:spAutoFit/>
          </a:bodyPr>
          <a:lstStyle/>
          <a:p>
            <a:pPr fontAlgn="auto">
              <a:spcBef>
                <a:spcPts val="0"/>
              </a:spcBef>
              <a:spcAft>
                <a:spcPts val="0"/>
              </a:spcAft>
              <a:defRPr/>
            </a:pPr>
            <a:r>
              <a:rPr lang="en-SG" sz="1050" dirty="0">
                <a:latin typeface="+mn-lt"/>
                <a:ea typeface="+mn-ea"/>
                <a:cs typeface="+mn-cs"/>
              </a:rPr>
              <a:t>www.teachengineering.org</a:t>
            </a:r>
          </a:p>
        </p:txBody>
      </p:sp>
      <p:sp>
        <p:nvSpPr>
          <p:cNvPr id="4" name="Date Placeholder 3"/>
          <p:cNvSpPr>
            <a:spLocks noGrp="1"/>
          </p:cNvSpPr>
          <p:nvPr>
            <p:ph type="dt" sz="quarter" idx="10"/>
          </p:nvPr>
        </p:nvSpPr>
        <p:spPr/>
        <p:txBody>
          <a:bodyPr/>
          <a:lstStyle/>
          <a:p>
            <a:pPr>
              <a:defRPr/>
            </a:pPr>
            <a:fld id="{ABE7F43E-F5D0-4EFB-ABE1-7AEAAF24C0A1}"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7A2EC9C9-8037-4257-865C-0A6700D9DA42}" type="slidenum">
              <a:rPr lang="en-SG"/>
              <a:pPr>
                <a:defRPr/>
              </a:pPr>
              <a:t>4</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50825" y="101600"/>
          <a:ext cx="8569324" cy="6756400"/>
        </p:xfrm>
        <a:graphic>
          <a:graphicData uri="http://schemas.openxmlformats.org/drawingml/2006/table">
            <a:tbl>
              <a:tblPr firstRow="1" bandCol="1">
                <a:tableStyleId>{5C22544A-7EE6-4342-B048-85BDC9FD1C3A}</a:tableStyleId>
              </a:tblPr>
              <a:tblGrid>
                <a:gridCol w="2142331"/>
                <a:gridCol w="2142331"/>
                <a:gridCol w="2142331"/>
                <a:gridCol w="2142331"/>
              </a:tblGrid>
              <a:tr h="673849">
                <a:tc>
                  <a:txBody>
                    <a:bodyPr/>
                    <a:lstStyle/>
                    <a:p>
                      <a:pPr algn="ctr"/>
                      <a:r>
                        <a:rPr lang="en-US" sz="2000" dirty="0" smtClean="0"/>
                        <a:t>Lime</a:t>
                      </a:r>
                      <a:endParaRPr lang="en-SG" sz="2000" dirty="0"/>
                    </a:p>
                  </a:txBody>
                  <a:tcPr marL="91444" marR="91444" marT="45716" marB="45716"/>
                </a:tc>
                <a:tc>
                  <a:txBody>
                    <a:bodyPr/>
                    <a:lstStyle/>
                    <a:p>
                      <a:pPr algn="ctr"/>
                      <a:r>
                        <a:rPr lang="en-US" sz="2000" dirty="0" smtClean="0"/>
                        <a:t>Garlic</a:t>
                      </a:r>
                      <a:endParaRPr lang="en-SG" sz="2000" dirty="0"/>
                    </a:p>
                  </a:txBody>
                  <a:tcPr marL="91444" marR="91444" marT="45716" marB="45716"/>
                </a:tc>
                <a:tc>
                  <a:txBody>
                    <a:bodyPr/>
                    <a:lstStyle/>
                    <a:p>
                      <a:pPr algn="ctr"/>
                      <a:r>
                        <a:rPr lang="en-US" sz="2000" dirty="0" smtClean="0"/>
                        <a:t>Onion</a:t>
                      </a:r>
                      <a:endParaRPr lang="en-SG" sz="2000" dirty="0"/>
                    </a:p>
                  </a:txBody>
                  <a:tcPr marL="91444" marR="91444" marT="45716" marB="45716"/>
                </a:tc>
                <a:tc>
                  <a:txBody>
                    <a:bodyPr/>
                    <a:lstStyle/>
                    <a:p>
                      <a:pPr algn="ctr"/>
                      <a:r>
                        <a:rPr lang="en-US" sz="2000" dirty="0" smtClean="0"/>
                        <a:t>Coffee Grounds</a:t>
                      </a:r>
                      <a:endParaRPr lang="en-SG" sz="2000" dirty="0"/>
                    </a:p>
                  </a:txBody>
                  <a:tcPr marL="91444" marR="91444" marT="45716" marB="45716"/>
                </a:tc>
              </a:tr>
              <a:tr h="6082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700" dirty="0" smtClean="0"/>
                        <a:t>It has been found to be protective against the transmission of cholera, and to be effective against yeast</a:t>
                      </a:r>
                    </a:p>
                    <a:p>
                      <a:endParaRPr lang="en-SG" sz="1700" dirty="0"/>
                    </a:p>
                    <a:p>
                      <a:pPr marL="0" marR="0" indent="0" algn="l" defTabSz="914400" rtl="0" eaLnBrk="1" fontAlgn="auto" latinLnBrk="0" hangingPunct="1">
                        <a:lnSpc>
                          <a:spcPct val="100000"/>
                        </a:lnSpc>
                        <a:spcBef>
                          <a:spcPts val="0"/>
                        </a:spcBef>
                        <a:spcAft>
                          <a:spcPts val="0"/>
                        </a:spcAft>
                        <a:buClrTx/>
                        <a:buSzTx/>
                        <a:buFontTx/>
                        <a:buNone/>
                        <a:tabLst/>
                        <a:defRPr/>
                      </a:pPr>
                      <a:r>
                        <a:rPr lang="en-SG" sz="1700" dirty="0" smtClean="0"/>
                        <a:t>Antibacterial properties of acidic lime extracts: average amount of viruses and bacteria in waste water had drastic drops of up to 96%</a:t>
                      </a:r>
                    </a:p>
                    <a:p>
                      <a:endParaRPr lang="en-SG" sz="1700" dirty="0" smtClean="0"/>
                    </a:p>
                    <a:p>
                      <a:endParaRPr lang="en-SG" sz="1400" dirty="0" smtClean="0">
                        <a:solidFill>
                          <a:srgbClr val="000000"/>
                        </a:solidFill>
                      </a:endParaRPr>
                    </a:p>
                    <a:p>
                      <a:endParaRPr lang="en-SG" sz="1400" dirty="0" smtClean="0">
                        <a:solidFill>
                          <a:srgbClr val="000000"/>
                        </a:solidFill>
                      </a:endParaRPr>
                    </a:p>
                    <a:p>
                      <a:r>
                        <a:rPr lang="en-SG" sz="1400" dirty="0" smtClean="0">
                          <a:solidFill>
                            <a:srgbClr val="000000"/>
                          </a:solidFill>
                        </a:rPr>
                        <a:t>W.O.K </a:t>
                      </a:r>
                      <a:r>
                        <a:rPr lang="en-SG" sz="1400" dirty="0" err="1" smtClean="0">
                          <a:solidFill>
                            <a:srgbClr val="000000"/>
                          </a:solidFill>
                        </a:rPr>
                        <a:t>Grabow</a:t>
                      </a:r>
                      <a:r>
                        <a:rPr lang="en-SG" sz="1400" dirty="0" smtClean="0">
                          <a:solidFill>
                            <a:srgbClr val="000000"/>
                          </a:solidFill>
                        </a:rPr>
                        <a:t>, </a:t>
                      </a:r>
                      <a:r>
                        <a:rPr lang="en-SG" sz="1400" dirty="0" err="1" smtClean="0">
                          <a:solidFill>
                            <a:srgbClr val="000000"/>
                          </a:solidFill>
                        </a:rPr>
                        <a:t>Nerrie</a:t>
                      </a:r>
                      <a:r>
                        <a:rPr lang="en-SG" sz="1400" dirty="0" smtClean="0">
                          <a:solidFill>
                            <a:srgbClr val="000000"/>
                          </a:solidFill>
                        </a:rPr>
                        <a:t> C. </a:t>
                      </a:r>
                      <a:r>
                        <a:rPr lang="en-SG" sz="1400" dirty="0" err="1" smtClean="0">
                          <a:solidFill>
                            <a:srgbClr val="000000"/>
                          </a:solidFill>
                        </a:rPr>
                        <a:t>Basson</a:t>
                      </a:r>
                      <a:r>
                        <a:rPr lang="en-SG" sz="1400" dirty="0" smtClean="0">
                          <a:solidFill>
                            <a:srgbClr val="000000"/>
                          </a:solidFill>
                        </a:rPr>
                        <a:t> , 1997. National Institute for Water Research of the Council of Scientific and Industrial research</a:t>
                      </a:r>
                      <a:endParaRPr lang="en-SG" sz="1600" dirty="0"/>
                    </a:p>
                  </a:txBody>
                  <a:tcPr marL="91444" marR="91444" marT="45716" marB="45716"/>
                </a:tc>
                <a:tc>
                  <a:txBody>
                    <a:bodyPr/>
                    <a:lstStyle/>
                    <a:p>
                      <a:r>
                        <a:rPr lang="en-SG" sz="1700" dirty="0" smtClean="0"/>
                        <a:t>Contains a disulfide, Ajeone, prevents infections with yeast </a:t>
                      </a:r>
                      <a:r>
                        <a:rPr lang="en-SG" sz="1700" i="1" dirty="0" smtClean="0"/>
                        <a:t>Candida albicans</a:t>
                      </a:r>
                    </a:p>
                    <a:p>
                      <a:endParaRPr lang="en-SG" sz="1700" dirty="0"/>
                    </a:p>
                    <a:p>
                      <a:r>
                        <a:rPr lang="en-SG" sz="1700" dirty="0" smtClean="0"/>
                        <a:t>Crushed garlics prevent infection of </a:t>
                      </a:r>
                      <a:r>
                        <a:rPr lang="en-SG" sz="1700" b="0" i="1" dirty="0" smtClean="0"/>
                        <a:t>Pseudomonas aeruginosa</a:t>
                      </a:r>
                      <a:r>
                        <a:rPr lang="en-SG" sz="1700" dirty="0" smtClean="0"/>
                        <a:t> in burn patients</a:t>
                      </a:r>
                    </a:p>
                    <a:p>
                      <a:endParaRPr lang="en-SG" sz="1700" dirty="0"/>
                    </a:p>
                    <a:p>
                      <a:pPr marL="0" lvl="1" eaLnBrk="1" hangingPunct="1"/>
                      <a:endParaRPr lang="en-US" sz="1400" dirty="0" smtClean="0"/>
                    </a:p>
                    <a:p>
                      <a:pPr marL="0" lvl="1" eaLnBrk="1" hangingPunct="1"/>
                      <a:endParaRPr lang="en-US" sz="1400" dirty="0" smtClean="0"/>
                    </a:p>
                    <a:p>
                      <a:pPr marL="0" lvl="1" eaLnBrk="1" hangingPunct="1"/>
                      <a:endParaRPr lang="en-US" sz="1400" dirty="0" smtClean="0"/>
                    </a:p>
                    <a:p>
                      <a:pPr marL="0" lvl="1" eaLnBrk="1" hangingPunct="1"/>
                      <a:endParaRPr lang="en-US" sz="1400" dirty="0" smtClean="0"/>
                    </a:p>
                    <a:p>
                      <a:pPr marL="0" lvl="1" eaLnBrk="1" hangingPunct="1"/>
                      <a:endParaRPr lang="en-US" sz="1400" dirty="0" smtClean="0"/>
                    </a:p>
                    <a:p>
                      <a:pPr marL="0" lvl="1" eaLnBrk="1" hangingPunct="1"/>
                      <a:endParaRPr lang="en-US" sz="1400" dirty="0" smtClean="0"/>
                    </a:p>
                    <a:p>
                      <a:pPr marL="0" lvl="1" eaLnBrk="1" hangingPunct="1"/>
                      <a:r>
                        <a:rPr lang="en-US" sz="1400" dirty="0" err="1" smtClean="0"/>
                        <a:t>Alan.J.Sulsarenko</a:t>
                      </a:r>
                      <a:r>
                        <a:rPr lang="en-US" sz="1400" dirty="0" smtClean="0"/>
                        <a:t>, </a:t>
                      </a:r>
                      <a:r>
                        <a:rPr lang="en-US" sz="1400" dirty="0" err="1" smtClean="0"/>
                        <a:t>Anant</a:t>
                      </a:r>
                      <a:r>
                        <a:rPr lang="en-US" sz="1400" dirty="0" smtClean="0"/>
                        <a:t> Patel, Daniela </a:t>
                      </a:r>
                      <a:r>
                        <a:rPr lang="en-US" sz="1400" dirty="0" err="1" smtClean="0"/>
                        <a:t>Portz</a:t>
                      </a:r>
                      <a:r>
                        <a:rPr lang="en-US" sz="1400" dirty="0" smtClean="0"/>
                        <a:t>, 2007, </a:t>
                      </a:r>
                      <a:r>
                        <a:rPr lang="en-US" sz="1400" baseline="0" dirty="0" smtClean="0"/>
                        <a:t> </a:t>
                      </a:r>
                      <a:r>
                        <a:rPr lang="en-US" sz="1400" dirty="0" smtClean="0"/>
                        <a:t>27</a:t>
                      </a:r>
                      <a:r>
                        <a:rPr lang="en-US" sz="1400" baseline="30000" dirty="0" smtClean="0"/>
                        <a:t>th</a:t>
                      </a:r>
                      <a:r>
                        <a:rPr lang="en-US" sz="1400" dirty="0" smtClean="0"/>
                        <a:t> September</a:t>
                      </a:r>
                      <a:endParaRPr lang="en-SG" sz="1400" dirty="0" smtClean="0"/>
                    </a:p>
                    <a:p>
                      <a:endParaRPr lang="en-SG" sz="1400" dirty="0"/>
                    </a:p>
                  </a:txBody>
                  <a:tcPr marL="91444" marR="91444"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700" dirty="0" err="1" smtClean="0"/>
                        <a:t>Quercetin</a:t>
                      </a:r>
                      <a:r>
                        <a:rPr lang="en-SG" sz="1700" dirty="0" smtClean="0"/>
                        <a:t> was extracted from the onions and tested on different species</a:t>
                      </a:r>
                      <a:r>
                        <a:rPr lang="en-SG" sz="1700" baseline="0" dirty="0" smtClean="0"/>
                        <a:t> of  Bacteria, such as </a:t>
                      </a:r>
                      <a:r>
                        <a:rPr lang="en-SG" sz="1700" i="1" baseline="0" dirty="0" err="1" smtClean="0"/>
                        <a:t>M.luteus</a:t>
                      </a:r>
                      <a:endParaRPr lang="en-SG" sz="1700" i="1" dirty="0" smtClean="0"/>
                    </a:p>
                    <a:p>
                      <a:endParaRPr lang="en-SG" sz="1700" dirty="0"/>
                    </a:p>
                    <a:p>
                      <a:pPr marL="0" marR="0" indent="0" algn="l" defTabSz="914400" rtl="0" eaLnBrk="1" fontAlgn="auto" latinLnBrk="0" hangingPunct="1">
                        <a:lnSpc>
                          <a:spcPct val="100000"/>
                        </a:lnSpc>
                        <a:spcBef>
                          <a:spcPts val="0"/>
                        </a:spcBef>
                        <a:spcAft>
                          <a:spcPts val="0"/>
                        </a:spcAft>
                        <a:buClrTx/>
                        <a:buSzTx/>
                        <a:buFontTx/>
                        <a:buNone/>
                        <a:tabLst/>
                        <a:defRPr/>
                      </a:pPr>
                      <a:r>
                        <a:rPr lang="en-SG" sz="1700" dirty="0" err="1" smtClean="0"/>
                        <a:t>Quercetin</a:t>
                      </a:r>
                      <a:r>
                        <a:rPr lang="en-SG" sz="1700" dirty="0" smtClean="0"/>
                        <a:t> had an inhibitory effect on all the strains of bacteria that were studied</a:t>
                      </a:r>
                    </a:p>
                    <a:p>
                      <a:endParaRPr lang="en-SG" sz="1700" dirty="0" smtClean="0"/>
                    </a:p>
                    <a:p>
                      <a:pPr eaLnBrk="1" hangingPunct="1"/>
                      <a:endParaRPr lang="en-SG" sz="1200" dirty="0" smtClean="0"/>
                    </a:p>
                    <a:p>
                      <a:pPr eaLnBrk="1" hangingPunct="1"/>
                      <a:endParaRPr lang="en-SG" sz="1200" dirty="0" smtClean="0"/>
                    </a:p>
                    <a:p>
                      <a:pPr eaLnBrk="1" hangingPunct="1"/>
                      <a:endParaRPr lang="en-SG" sz="1200" dirty="0" smtClean="0"/>
                    </a:p>
                    <a:p>
                      <a:pPr eaLnBrk="1" hangingPunct="1"/>
                      <a:endParaRPr lang="en-SG" sz="1200" dirty="0" smtClean="0"/>
                    </a:p>
                    <a:p>
                      <a:pPr eaLnBrk="1" hangingPunct="1"/>
                      <a:endParaRPr lang="en-SG" sz="1200" dirty="0" smtClean="0"/>
                    </a:p>
                    <a:p>
                      <a:pPr eaLnBrk="1" hangingPunct="1"/>
                      <a:r>
                        <a:rPr lang="en-SG" sz="1200" dirty="0" smtClean="0"/>
                        <a:t>Jonathan </a:t>
                      </a:r>
                      <a:r>
                        <a:rPr lang="en-SG" sz="1200" dirty="0" err="1" smtClean="0"/>
                        <a:t>Santas</a:t>
                      </a:r>
                      <a:r>
                        <a:rPr lang="en-SG" sz="1200" dirty="0" smtClean="0"/>
                        <a:t>; </a:t>
                      </a:r>
                      <a:r>
                        <a:rPr lang="en-SG" sz="1200" dirty="0" err="1" smtClean="0"/>
                        <a:t>María</a:t>
                      </a:r>
                      <a:r>
                        <a:rPr lang="en-SG" sz="1200" dirty="0" smtClean="0"/>
                        <a:t> </a:t>
                      </a:r>
                      <a:r>
                        <a:rPr lang="en-SG" sz="1200" dirty="0" err="1" smtClean="0"/>
                        <a:t>Pilar</a:t>
                      </a:r>
                      <a:r>
                        <a:rPr lang="en-SG" sz="1200" dirty="0" smtClean="0"/>
                        <a:t> </a:t>
                      </a:r>
                      <a:r>
                        <a:rPr lang="en-SG" sz="1200" dirty="0" err="1" smtClean="0"/>
                        <a:t>Almajano</a:t>
                      </a:r>
                      <a:r>
                        <a:rPr lang="en-SG" sz="1200" dirty="0" smtClean="0"/>
                        <a:t>; The University of Barcelona, </a:t>
                      </a:r>
                    </a:p>
                    <a:p>
                      <a:pPr eaLnBrk="1" hangingPunct="1"/>
                      <a:r>
                        <a:rPr lang="en-SG" sz="1200" dirty="0" smtClean="0"/>
                        <a:t>Spain, 2010.  The International Journal of Food Science and Technology</a:t>
                      </a:r>
                      <a:endParaRPr lang="en-SG" sz="1200" dirty="0"/>
                    </a:p>
                  </a:txBody>
                  <a:tcPr marL="91444" marR="91444" marT="45716" marB="45716"/>
                </a:tc>
                <a:tc>
                  <a:txBody>
                    <a:bodyPr/>
                    <a:lstStyle/>
                    <a:p>
                      <a:r>
                        <a:rPr lang="en-SG" sz="1800" dirty="0" smtClean="0"/>
                        <a:t>C</a:t>
                      </a:r>
                      <a:r>
                        <a:rPr lang="en-SG" sz="1700" dirty="0" smtClean="0"/>
                        <a:t>offee grounds has been tested on </a:t>
                      </a:r>
                      <a:r>
                        <a:rPr lang="en-SG" sz="1700" i="1" dirty="0" smtClean="0"/>
                        <a:t>E. coli </a:t>
                      </a:r>
                      <a:r>
                        <a:rPr lang="en-SG" sz="1700" i="0" dirty="0" smtClean="0"/>
                        <a:t>and other</a:t>
                      </a:r>
                      <a:r>
                        <a:rPr lang="en-SG" sz="1700" i="0" baseline="0" dirty="0" smtClean="0"/>
                        <a:t> bacteria</a:t>
                      </a:r>
                      <a:endParaRPr lang="en-SG" sz="1700" i="0" dirty="0"/>
                    </a:p>
                    <a:p>
                      <a:r>
                        <a:rPr lang="en-US" sz="1700" dirty="0" smtClean="0"/>
                        <a:t>Coffee Grounds</a:t>
                      </a:r>
                      <a:r>
                        <a:rPr lang="en-SG" sz="1700" dirty="0" smtClean="0"/>
                        <a:t> was more effective at inhibiting bacterial strains than was the antibiotic ampicillin</a:t>
                      </a:r>
                      <a:endParaRPr lang="en-SG" sz="170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SG" sz="1200" dirty="0" smtClean="0"/>
                        <a:t>Greenwood, B. 2011, September 29. Retrieved from http://www.livestrong.com/article/545173-does-caffeine-affect-bacteria</a:t>
                      </a:r>
                    </a:p>
                  </a:txBody>
                  <a:tcPr marL="91444" marR="91444" marT="45716" marB="45716"/>
                </a:tc>
              </a:tr>
            </a:tbl>
          </a:graphicData>
        </a:graphic>
      </p:graphicFrame>
      <p:sp>
        <p:nvSpPr>
          <p:cNvPr id="2" name="Date Placeholder 1"/>
          <p:cNvSpPr>
            <a:spLocks noGrp="1"/>
          </p:cNvSpPr>
          <p:nvPr>
            <p:ph type="dt" sz="quarter" idx="10"/>
          </p:nvPr>
        </p:nvSpPr>
        <p:spPr/>
        <p:txBody>
          <a:bodyPr/>
          <a:lstStyle/>
          <a:p>
            <a:pPr>
              <a:defRPr/>
            </a:pPr>
            <a:fld id="{4C30B3F5-92F4-4D39-A57E-8A56A8919AAF}" type="datetime1">
              <a:rPr lang="en-SG"/>
              <a:pPr>
                <a:defRPr/>
              </a:pPr>
              <a:t>12/7/2012</a:t>
            </a:fld>
            <a:endParaRPr lang="en-SG" dirty="0"/>
          </a:p>
        </p:txBody>
      </p:sp>
      <p:sp>
        <p:nvSpPr>
          <p:cNvPr id="3" name="Slide Number Placeholder 2"/>
          <p:cNvSpPr>
            <a:spLocks noGrp="1"/>
          </p:cNvSpPr>
          <p:nvPr>
            <p:ph type="sldNum" sz="quarter" idx="12"/>
          </p:nvPr>
        </p:nvSpPr>
        <p:spPr/>
        <p:txBody>
          <a:bodyPr/>
          <a:lstStyle/>
          <a:p>
            <a:pPr>
              <a:defRPr/>
            </a:pPr>
            <a:fld id="{731C5481-471C-4193-8426-704FF1B1C403}" type="slidenum">
              <a:rPr lang="en-SG"/>
              <a:pPr>
                <a:defRPr/>
              </a:pPr>
              <a:t>5</a:t>
            </a:fld>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Our Hypothesis</a:t>
            </a:r>
            <a:endParaRPr lang="en-SG" smtClean="0"/>
          </a:p>
        </p:txBody>
      </p:sp>
      <p:sp>
        <p:nvSpPr>
          <p:cNvPr id="4" name="Content Placeholder 2"/>
          <p:cNvSpPr>
            <a:spLocks noGrp="1"/>
          </p:cNvSpPr>
          <p:nvPr>
            <p:ph idx="1"/>
            <p:custDataLst>
              <p:tags r:id="rId1"/>
            </p:custDataLst>
          </p:nvPr>
        </p:nvSpPr>
        <p:spPr/>
        <p:txBody>
          <a:bodyPr>
            <a:normAutofit/>
          </a:bodyPr>
          <a:lstStyle/>
          <a:p>
            <a:pPr marL="80963" indent="0" algn="ctr" fontAlgn="auto">
              <a:spcBef>
                <a:spcPts val="0"/>
              </a:spcBef>
              <a:spcAft>
                <a:spcPts val="0"/>
              </a:spcAft>
              <a:buClrTx/>
              <a:buSzTx/>
              <a:buFont typeface="Arial" charset="0"/>
              <a:buNone/>
              <a:defRPr/>
            </a:pPr>
            <a:r>
              <a:rPr lang="en-US" sz="7500" b="1" kern="0" dirty="0" smtClean="0">
                <a:solidFill>
                  <a:sysClr val="windowText" lastClr="000000"/>
                </a:solidFill>
                <a:latin typeface="+mj-lt"/>
              </a:rPr>
              <a:t>Lime extracts have the best anti-bacterial properties</a:t>
            </a:r>
            <a:endParaRPr lang="en-SG" sz="7500" b="1" kern="0" dirty="0" smtClean="0">
              <a:solidFill>
                <a:sysClr val="windowText" lastClr="000000"/>
              </a:solidFill>
              <a:latin typeface="+mj-lt"/>
            </a:endParaRPr>
          </a:p>
        </p:txBody>
      </p:sp>
      <p:sp>
        <p:nvSpPr>
          <p:cNvPr id="3" name="Date Placeholder 2"/>
          <p:cNvSpPr>
            <a:spLocks noGrp="1"/>
          </p:cNvSpPr>
          <p:nvPr>
            <p:ph type="dt" sz="quarter" idx="10"/>
          </p:nvPr>
        </p:nvSpPr>
        <p:spPr/>
        <p:txBody>
          <a:bodyPr/>
          <a:lstStyle/>
          <a:p>
            <a:pPr>
              <a:defRPr/>
            </a:pPr>
            <a:fld id="{99C6E924-5261-4025-B134-4FD7B107A57A}"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422D2E2D-F1EC-4AF2-B182-63766EE6A32B}" type="slidenum">
              <a:rPr lang="en-SG"/>
              <a:pPr>
                <a:defRPr/>
              </a:pPr>
              <a:t>6</a:t>
            </a:fld>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868488" y="44450"/>
            <a:ext cx="7024687" cy="1143000"/>
          </a:xfrm>
        </p:spPr>
        <p:txBody>
          <a:bodyPr/>
          <a:lstStyle/>
          <a:p>
            <a:r>
              <a:rPr lang="en-SG" sz="3000" smtClean="0"/>
              <a:t>General Timeline for Experiments</a:t>
            </a:r>
          </a:p>
        </p:txBody>
      </p:sp>
      <p:graphicFrame>
        <p:nvGraphicFramePr>
          <p:cNvPr id="4" name="Content Placeholder 3"/>
          <p:cNvGraphicFramePr>
            <a:graphicFrameLocks noGrp="1"/>
          </p:cNvGraphicFramePr>
          <p:nvPr>
            <p:ph idx="1"/>
          </p:nvPr>
        </p:nvGraphicFramePr>
        <p:xfrm>
          <a:off x="539552" y="1340768"/>
          <a:ext cx="77089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quarter" idx="10"/>
          </p:nvPr>
        </p:nvSpPr>
        <p:spPr/>
        <p:txBody>
          <a:bodyPr/>
          <a:lstStyle/>
          <a:p>
            <a:pPr>
              <a:defRPr/>
            </a:pPr>
            <a:fld id="{28D344BC-4C98-4A17-86DB-5F92547C651E}" type="datetime1">
              <a:rPr lang="en-SG"/>
              <a:pPr>
                <a:defRPr/>
              </a:pPr>
              <a:t>12/7/2012</a:t>
            </a:fld>
            <a:endParaRPr lang="en-SG" dirty="0"/>
          </a:p>
        </p:txBody>
      </p:sp>
      <p:sp>
        <p:nvSpPr>
          <p:cNvPr id="5" name="Slide Number Placeholder 4"/>
          <p:cNvSpPr>
            <a:spLocks noGrp="1"/>
          </p:cNvSpPr>
          <p:nvPr>
            <p:ph type="sldNum" sz="quarter" idx="12"/>
          </p:nvPr>
        </p:nvSpPr>
        <p:spPr/>
        <p:txBody>
          <a:bodyPr/>
          <a:lstStyle/>
          <a:p>
            <a:pPr>
              <a:defRPr/>
            </a:pPr>
            <a:fld id="{8E1AD1A7-DBB7-47D1-91F1-DEFE6B189B45}" type="slidenum">
              <a:rPr lang="en-SG"/>
              <a:pPr>
                <a:defRPr/>
              </a:pPr>
              <a:t>7</a:t>
            </a:fld>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4338"/>
            <a:ext cx="8229600" cy="1143000"/>
          </a:xfrm>
        </p:spPr>
        <p:txBody>
          <a:bodyPr>
            <a:normAutofit/>
          </a:bodyPr>
          <a:lstStyle/>
          <a:p>
            <a:pPr fontAlgn="auto">
              <a:spcAft>
                <a:spcPts val="0"/>
              </a:spcAft>
              <a:defRPr/>
            </a:pPr>
            <a:r>
              <a:rPr lang="en-US" dirty="0" smtClean="0">
                <a:solidFill>
                  <a:schemeClr val="tx2">
                    <a:satMod val="130000"/>
                  </a:schemeClr>
                </a:solidFill>
              </a:rPr>
              <a:t>Materials and Apparatus</a:t>
            </a:r>
            <a:endParaRPr lang="en-SG" dirty="0">
              <a:solidFill>
                <a:schemeClr val="tx2">
                  <a:satMod val="130000"/>
                </a:schemeClr>
              </a:solidFill>
            </a:endParaRPr>
          </a:p>
        </p:txBody>
      </p:sp>
      <p:pic>
        <p:nvPicPr>
          <p:cNvPr id="12291" name="Content Placeholder 3" descr="2012-02-27 13.56.40.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5913" y="1628775"/>
            <a:ext cx="1752600" cy="1314450"/>
          </a:xfrm>
        </p:spPr>
      </p:pic>
      <p:sp>
        <p:nvSpPr>
          <p:cNvPr id="4" name="Slide Number Placeholder 3"/>
          <p:cNvSpPr>
            <a:spLocks noGrp="1"/>
          </p:cNvSpPr>
          <p:nvPr>
            <p:ph type="sldNum" sz="quarter" idx="12"/>
          </p:nvPr>
        </p:nvSpPr>
        <p:spPr/>
        <p:txBody>
          <a:bodyPr/>
          <a:lstStyle/>
          <a:p>
            <a:pPr>
              <a:defRPr/>
            </a:pPr>
            <a:fld id="{1E93EF74-27EE-4D65-ACF7-39C05138FF7D}" type="slidenum">
              <a:rPr lang="en-US"/>
              <a:pPr>
                <a:defRPr/>
              </a:pPr>
              <a:t>8</a:t>
            </a:fld>
            <a:endParaRPr lang="en-US" dirty="0"/>
          </a:p>
        </p:txBody>
      </p:sp>
      <p:pic>
        <p:nvPicPr>
          <p:cNvPr id="12293" name="Picture 5" descr="2012-02-27 13.56.5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833563"/>
            <a:ext cx="17446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descr="2012-02-27 14.07.0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027363"/>
            <a:ext cx="1219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1849438"/>
            <a:ext cx="17224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4926013"/>
            <a:ext cx="10922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7" descr="2012-02-27 14.05.53.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35125" y="3348038"/>
            <a:ext cx="17383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Content Placeholder 3" descr="2012-02-27 14.01.08.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62338" y="3284538"/>
            <a:ext cx="103822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0" descr="2012-02-27 14.11.31.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851525" y="1693863"/>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056438" y="1484313"/>
            <a:ext cx="12430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Content Placeholder 3" descr="2012-02-27 15.59.01.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357563"/>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5" descr="2012-02-24 16.54.34.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622550" y="4933950"/>
            <a:ext cx="1085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7" descr="2012-02-27 16.34.0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437313" y="3357563"/>
            <a:ext cx="173513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2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36550" y="4926013"/>
            <a:ext cx="985838"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779838" y="4913313"/>
            <a:ext cx="1666875"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589588" y="4854575"/>
            <a:ext cx="11430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3"/>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875463" y="4862513"/>
            <a:ext cx="1139825"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quarter" idx="10"/>
          </p:nvPr>
        </p:nvSpPr>
        <p:spPr/>
        <p:txBody>
          <a:bodyPr/>
          <a:lstStyle/>
          <a:p>
            <a:pPr>
              <a:defRPr/>
            </a:pPr>
            <a:fld id="{3B374142-13B9-4BF3-AB4D-A9CBF07D9A9F}" type="datetime1">
              <a:rPr lang="en-SG"/>
              <a:pPr>
                <a:defRPr/>
              </a:pPr>
              <a:t>12/7/2012</a:t>
            </a:fld>
            <a:endParaRPr lang="en-S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485775"/>
            <a:ext cx="8229600" cy="1143000"/>
          </a:xfrm>
        </p:spPr>
        <p:txBody>
          <a:bodyPr/>
          <a:lstStyle/>
          <a:p>
            <a:r>
              <a:rPr lang="en-US" smtClean="0"/>
              <a:t>Materials and Apparatus</a:t>
            </a:r>
            <a:endParaRPr lang="en-SG" smtClean="0"/>
          </a:p>
        </p:txBody>
      </p:sp>
      <p:sp>
        <p:nvSpPr>
          <p:cNvPr id="8" name="Date Placeholder 7"/>
          <p:cNvSpPr>
            <a:spLocks noGrp="1"/>
          </p:cNvSpPr>
          <p:nvPr>
            <p:ph type="dt" sz="quarter" idx="10"/>
          </p:nvPr>
        </p:nvSpPr>
        <p:spPr/>
        <p:txBody>
          <a:bodyPr/>
          <a:lstStyle/>
          <a:p>
            <a:pPr>
              <a:defRPr/>
            </a:pPr>
            <a:fld id="{EBBD69AF-6061-43D3-B378-1287148A8B04}" type="datetime1">
              <a:rPr lang="en-SG"/>
              <a:pPr>
                <a:defRPr/>
              </a:pPr>
              <a:t>12/7/2012</a:t>
            </a:fld>
            <a:endParaRPr lang="en-US" dirty="0"/>
          </a:p>
        </p:txBody>
      </p:sp>
      <p:sp>
        <p:nvSpPr>
          <p:cNvPr id="9" name="Slide Number Placeholder 8"/>
          <p:cNvSpPr>
            <a:spLocks noGrp="1"/>
          </p:cNvSpPr>
          <p:nvPr>
            <p:ph type="sldNum" sz="quarter" idx="12"/>
          </p:nvPr>
        </p:nvSpPr>
        <p:spPr/>
        <p:txBody>
          <a:bodyPr/>
          <a:lstStyle/>
          <a:p>
            <a:pPr>
              <a:defRPr/>
            </a:pPr>
            <a:fld id="{A718DDBF-77AC-43C5-940A-4B18A3737BBD}" type="slidenum">
              <a:rPr lang="en-US"/>
              <a:pPr>
                <a:defRPr/>
              </a:pPr>
              <a:t>9</a:t>
            </a:fld>
            <a:endParaRPr lang="en-US" dirty="0"/>
          </a:p>
        </p:txBody>
      </p:sp>
      <p:pic>
        <p:nvPicPr>
          <p:cNvPr id="1331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92288"/>
            <a:ext cx="1281112"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225" y="3651250"/>
            <a:ext cx="16573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1790700"/>
            <a:ext cx="12827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47888" y="3608388"/>
            <a:ext cx="177641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55975" y="1790700"/>
            <a:ext cx="12827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1800225"/>
            <a:ext cx="127635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3590925"/>
            <a:ext cx="1800225"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586163"/>
            <a:ext cx="18065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1728788"/>
            <a:ext cx="2268537"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5084763"/>
            <a:ext cx="172878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197100" y="5086350"/>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044950" y="5086350"/>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940425" y="5086350"/>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T13fQVY7catO9VM5UGLZnI"/>
</p:tagLst>
</file>

<file path=ppt/tags/tag10.xml><?xml version="1.0" encoding="utf-8"?>
<p:tagLst xmlns:a="http://schemas.openxmlformats.org/drawingml/2006/main" xmlns:r="http://schemas.openxmlformats.org/officeDocument/2006/relationships" xmlns:p="http://schemas.openxmlformats.org/presentationml/2006/main">
  <p:tag name="DVSHAPEID" val="hLnQss3BsJv0ZsqIItt9HQ"/>
</p:tagLst>
</file>

<file path=ppt/tags/tag11.xml><?xml version="1.0" encoding="utf-8"?>
<p:tagLst xmlns:a="http://schemas.openxmlformats.org/drawingml/2006/main" xmlns:r="http://schemas.openxmlformats.org/officeDocument/2006/relationships" xmlns:p="http://schemas.openxmlformats.org/presentationml/2006/main">
  <p:tag name="DVSHAPEID" val="h1HmTwSI7FEWp3BNwfTbvk"/>
</p:tagLst>
</file>

<file path=ppt/tags/tag12.xml><?xml version="1.0" encoding="utf-8"?>
<p:tagLst xmlns:a="http://schemas.openxmlformats.org/drawingml/2006/main" xmlns:r="http://schemas.openxmlformats.org/officeDocument/2006/relationships" xmlns:p="http://schemas.openxmlformats.org/presentationml/2006/main">
  <p:tag name="DVSHAPEID" val="ug5GJCsbR7S2T8SjQqN4IF"/>
</p:tagLst>
</file>

<file path=ppt/tags/tag13.xml><?xml version="1.0" encoding="utf-8"?>
<p:tagLst xmlns:a="http://schemas.openxmlformats.org/drawingml/2006/main" xmlns:r="http://schemas.openxmlformats.org/officeDocument/2006/relationships" xmlns:p="http://schemas.openxmlformats.org/presentationml/2006/main">
  <p:tag name="DVSECTIONID" val="0NPKQ1O7KG7OyRh832a3Ni"/>
</p:tagLst>
</file>

<file path=ppt/tags/tag14.xml><?xml version="1.0" encoding="utf-8"?>
<p:tagLst xmlns:a="http://schemas.openxmlformats.org/drawingml/2006/main" xmlns:r="http://schemas.openxmlformats.org/officeDocument/2006/relationships" xmlns:p="http://schemas.openxmlformats.org/presentationml/2006/main">
  <p:tag name="DVSHAPEID" val="hLnQss3BsJv0ZsqIItt9HQ"/>
</p:tagLst>
</file>

<file path=ppt/tags/tag15.xml><?xml version="1.0" encoding="utf-8"?>
<p:tagLst xmlns:a="http://schemas.openxmlformats.org/drawingml/2006/main" xmlns:r="http://schemas.openxmlformats.org/officeDocument/2006/relationships" xmlns:p="http://schemas.openxmlformats.org/presentationml/2006/main">
  <p:tag name="DVSHAPEID" val="h1HmTwSI7FEWp3BNwfTbvk"/>
</p:tagLst>
</file>

<file path=ppt/tags/tag16.xml><?xml version="1.0" encoding="utf-8"?>
<p:tagLst xmlns:a="http://schemas.openxmlformats.org/drawingml/2006/main" xmlns:r="http://schemas.openxmlformats.org/officeDocument/2006/relationships" xmlns:p="http://schemas.openxmlformats.org/presentationml/2006/main">
  <p:tag name="DVSHAPEID" val="ug5GJCsbR7S2T8SjQqN4IF"/>
</p:tagLst>
</file>

<file path=ppt/tags/tag17.xml><?xml version="1.0" encoding="utf-8"?>
<p:tagLst xmlns:a="http://schemas.openxmlformats.org/drawingml/2006/main" xmlns:r="http://schemas.openxmlformats.org/officeDocument/2006/relationships" xmlns:p="http://schemas.openxmlformats.org/presentationml/2006/main">
  <p:tag name="DVSHAPEID" val="h1HmTwSI7FEWp3BNwfTbvk"/>
</p:tagLst>
</file>

<file path=ppt/tags/tag18.xml><?xml version="1.0" encoding="utf-8"?>
<p:tagLst xmlns:a="http://schemas.openxmlformats.org/drawingml/2006/main" xmlns:r="http://schemas.openxmlformats.org/officeDocument/2006/relationships" xmlns:p="http://schemas.openxmlformats.org/presentationml/2006/main">
  <p:tag name="DVSHAPEID" val="ug5GJCsbR7S2T8SjQqN4IF"/>
</p:tagLst>
</file>

<file path=ppt/tags/tag19.xml><?xml version="1.0" encoding="utf-8"?>
<p:tagLst xmlns:a="http://schemas.openxmlformats.org/drawingml/2006/main" xmlns:r="http://schemas.openxmlformats.org/officeDocument/2006/relationships" xmlns:p="http://schemas.openxmlformats.org/presentationml/2006/main">
  <p:tag name="DVSECTIONID" val="kh0jesFMONGiLBsndFHmFw"/>
</p:tagLst>
</file>

<file path=ppt/tags/tag2.xml><?xml version="1.0" encoding="utf-8"?>
<p:tagLst xmlns:a="http://schemas.openxmlformats.org/drawingml/2006/main" xmlns:r="http://schemas.openxmlformats.org/officeDocument/2006/relationships" xmlns:p="http://schemas.openxmlformats.org/presentationml/2006/main">
  <p:tag name="DVSHAPEID" val="0nKBbzru9G2Bav5j85RhL7"/>
</p:tagLst>
</file>

<file path=ppt/tags/tag20.xml><?xml version="1.0" encoding="utf-8"?>
<p:tagLst xmlns:a="http://schemas.openxmlformats.org/drawingml/2006/main" xmlns:r="http://schemas.openxmlformats.org/officeDocument/2006/relationships" xmlns:p="http://schemas.openxmlformats.org/presentationml/2006/main">
  <p:tag name="DVSHAPEID" val="3rvIQKW6HwburbaonN8hDB"/>
</p:tagLst>
</file>

<file path=ppt/tags/tag21.xml><?xml version="1.0" encoding="utf-8"?>
<p:tagLst xmlns:a="http://schemas.openxmlformats.org/drawingml/2006/main" xmlns:r="http://schemas.openxmlformats.org/officeDocument/2006/relationships" xmlns:p="http://schemas.openxmlformats.org/presentationml/2006/main">
  <p:tag name="DVSHAPEID" val="i2L8BJB48NyOcDa1MIfKpl"/>
</p:tagLst>
</file>

<file path=ppt/tags/tag3.xml><?xml version="1.0" encoding="utf-8"?>
<p:tagLst xmlns:a="http://schemas.openxmlformats.org/drawingml/2006/main" xmlns:r="http://schemas.openxmlformats.org/officeDocument/2006/relationships" xmlns:p="http://schemas.openxmlformats.org/presentationml/2006/main">
  <p:tag name="DVSHAPEID" val="lRSPrTLNj8ddztfD0Lm0B7"/>
</p:tagLst>
</file>

<file path=ppt/tags/tag4.xml><?xml version="1.0" encoding="utf-8"?>
<p:tagLst xmlns:a="http://schemas.openxmlformats.org/drawingml/2006/main" xmlns:r="http://schemas.openxmlformats.org/officeDocument/2006/relationships" xmlns:p="http://schemas.openxmlformats.org/presentationml/2006/main">
  <p:tag name="DVSHAPEID" val="jlYkHyxv0fivmJtPtL0gen"/>
</p:tagLst>
</file>

<file path=ppt/tags/tag5.xml><?xml version="1.0" encoding="utf-8"?>
<p:tagLst xmlns:a="http://schemas.openxmlformats.org/drawingml/2006/main" xmlns:r="http://schemas.openxmlformats.org/officeDocument/2006/relationships" xmlns:p="http://schemas.openxmlformats.org/presentationml/2006/main">
  <p:tag name="DVSHAPEID" val="6F3kzUydFb9MCAm7fYydt3"/>
</p:tagLst>
</file>

<file path=ppt/tags/tag6.xml><?xml version="1.0" encoding="utf-8"?>
<p:tagLst xmlns:a="http://schemas.openxmlformats.org/drawingml/2006/main" xmlns:r="http://schemas.openxmlformats.org/officeDocument/2006/relationships" xmlns:p="http://schemas.openxmlformats.org/presentationml/2006/main">
  <p:tag name="DVSHAPEID" val="MVrg47qBsuIb5Egu2rvWSh"/>
</p:tagLst>
</file>

<file path=ppt/tags/tag7.xml><?xml version="1.0" encoding="utf-8"?>
<p:tagLst xmlns:a="http://schemas.openxmlformats.org/drawingml/2006/main" xmlns:r="http://schemas.openxmlformats.org/officeDocument/2006/relationships" xmlns:p="http://schemas.openxmlformats.org/presentationml/2006/main">
  <p:tag name="DVSHAPEID" val="RrkKiviRMvF5iKp6PYwU9m"/>
</p:tagLst>
</file>

<file path=ppt/tags/tag8.xml><?xml version="1.0" encoding="utf-8"?>
<p:tagLst xmlns:a="http://schemas.openxmlformats.org/drawingml/2006/main" xmlns:r="http://schemas.openxmlformats.org/officeDocument/2006/relationships" xmlns:p="http://schemas.openxmlformats.org/presentationml/2006/main">
  <p:tag name="DVSHAPEID" val="ug5GJCsbR7S2T8SjQqN4IF"/>
</p:tagLst>
</file>

<file path=ppt/tags/tag9.xml><?xml version="1.0" encoding="utf-8"?>
<p:tagLst xmlns:a="http://schemas.openxmlformats.org/drawingml/2006/main" xmlns:r="http://schemas.openxmlformats.org/officeDocument/2006/relationships" xmlns:p="http://schemas.openxmlformats.org/presentationml/2006/main">
  <p:tag name="DVSECTIONID" val="0NPKQ1O7KG7OyRh832a3N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Office">
      <a:majorFont>
        <a:latin typeface="Calibri"/>
        <a:ea typeface="KaiTi"/>
        <a:cs typeface=""/>
      </a:majorFont>
      <a:minorFont>
        <a:latin typeface="Calibri"/>
        <a:ea typeface="KaiTi"/>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3846</TotalTime>
  <Words>1556</Words>
  <Application>Microsoft Office PowerPoint</Application>
  <PresentationFormat>On-screen Show (4:3)</PresentationFormat>
  <Paragraphs>315</Paragraphs>
  <Slides>31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KaiTi</vt:lpstr>
      <vt:lpstr>Arial</vt:lpstr>
      <vt:lpstr>Wingdings 2</vt:lpstr>
      <vt:lpstr>Cambria Math</vt:lpstr>
      <vt:lpstr>Flow</vt:lpstr>
      <vt:lpstr>Effects of Common Foods on Bacteria in Water</vt:lpstr>
      <vt:lpstr>Contents</vt:lpstr>
      <vt:lpstr>Objectives and Rationale</vt:lpstr>
      <vt:lpstr>Food, water sources and micro-organisms used</vt:lpstr>
      <vt:lpstr>PowerPoint Presentation</vt:lpstr>
      <vt:lpstr>Our Hypothesis</vt:lpstr>
      <vt:lpstr>General Timeline for Experiments</vt:lpstr>
      <vt:lpstr>Materials and Apparatus</vt:lpstr>
      <vt:lpstr>Materials and Apparatus</vt:lpstr>
      <vt:lpstr>Preparation of food extracts</vt:lpstr>
      <vt:lpstr>Variables – Preparation of Food Sources</vt:lpstr>
      <vt:lpstr>Zone of Inhibition </vt:lpstr>
      <vt:lpstr>Variables - Zone of Inhibition</vt:lpstr>
      <vt:lpstr>Colony Counting (Time Point Experiment)</vt:lpstr>
      <vt:lpstr>Variables – Colony Count</vt:lpstr>
      <vt:lpstr> Extracts on Rainwater</vt:lpstr>
      <vt:lpstr>Results</vt:lpstr>
      <vt:lpstr>PowerPoint Presentation</vt:lpstr>
      <vt:lpstr>PowerPoint Presentation</vt:lpstr>
      <vt:lpstr>PowerPoint Presentation</vt:lpstr>
      <vt:lpstr>PowerPoint Presentation</vt:lpstr>
      <vt:lpstr>Colony Count Results</vt:lpstr>
      <vt:lpstr>Colony Count Result</vt:lpstr>
      <vt:lpstr>Garlic &amp; Lime Mixture</vt:lpstr>
      <vt:lpstr>PowerPoint Presentation</vt:lpstr>
      <vt:lpstr>Colony Count</vt:lpstr>
      <vt:lpstr>Extracts on Rainwater (Field Test)</vt:lpstr>
      <vt:lpstr>Conclusions</vt:lpstr>
      <vt:lpstr>Applications</vt:lpstr>
      <vt:lpstr>Bibliography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Common Foods on Bacteria in Water</dc:title>
  <dc:creator>Koh Yi Zhe</dc:creator>
  <cp:lastModifiedBy>HJF98</cp:lastModifiedBy>
  <cp:revision>388</cp:revision>
  <dcterms:created xsi:type="dcterms:W3CDTF">2012-05-27T14:20:53Z</dcterms:created>
  <dcterms:modified xsi:type="dcterms:W3CDTF">2012-07-12T14:52:26Z</dcterms:modified>
</cp:coreProperties>
</file>