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72" r:id="rId9"/>
    <p:sldId id="274" r:id="rId10"/>
    <p:sldId id="262" r:id="rId11"/>
    <p:sldId id="276" r:id="rId12"/>
    <p:sldId id="277" r:id="rId13"/>
    <p:sldId id="278" r:id="rId14"/>
    <p:sldId id="263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C157C-3743-1D40-A033-4AADC6CA6577}" v="49" dt="2024-08-25T03:27:17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1"/>
    <p:restoredTop sz="96327"/>
  </p:normalViewPr>
  <p:slideViewPr>
    <p:cSldViewPr snapToGrid="0">
      <p:cViewPr varScale="1">
        <p:scale>
          <a:sx n="152" d="100"/>
          <a:sy n="152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180A0-F34F-4AAC-A73B-313165FC6E7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A6595A-66BA-4783-B492-F42C37013E98}">
      <dgm:prSet/>
      <dgm:spPr/>
      <dgm:t>
        <a:bodyPr/>
        <a:lstStyle/>
        <a:p>
          <a:r>
            <a:rPr lang="en-US"/>
            <a:t>The Additive Manufacturing Metrology Testbed (AMMT) system may lose in-situ images during the manufacturing process due to camera triggers not synchronizing with the machine</a:t>
          </a:r>
          <a:r>
            <a:rPr lang="en-US" altLang="zh-CN"/>
            <a:t>’</a:t>
          </a:r>
          <a:r>
            <a:rPr lang="en-US"/>
            <a:t>s operations.</a:t>
          </a:r>
          <a:endParaRPr lang="en-US" dirty="0"/>
        </a:p>
      </dgm:t>
    </dgm:pt>
    <dgm:pt modelId="{9747222F-D1F6-43E3-B8C2-44343C5D598A}" type="parTrans" cxnId="{7BA4F40A-D574-4F98-A19E-EED78F6C5927}">
      <dgm:prSet/>
      <dgm:spPr/>
      <dgm:t>
        <a:bodyPr/>
        <a:lstStyle/>
        <a:p>
          <a:endParaRPr lang="en-US"/>
        </a:p>
      </dgm:t>
    </dgm:pt>
    <dgm:pt modelId="{B849804E-F776-4462-8E1D-82556C1D678D}" type="sibTrans" cxnId="{7BA4F40A-D574-4F98-A19E-EED78F6C5927}">
      <dgm:prSet/>
      <dgm:spPr/>
      <dgm:t>
        <a:bodyPr/>
        <a:lstStyle/>
        <a:p>
          <a:endParaRPr lang="en-US"/>
        </a:p>
      </dgm:t>
    </dgm:pt>
    <dgm:pt modelId="{9B3F0E9E-42B0-4082-A3FE-DFCB38AEBC6A}">
      <dgm:prSet/>
      <dgm:spPr/>
      <dgm:t>
        <a:bodyPr/>
        <a:lstStyle/>
        <a:p>
          <a:r>
            <a:rPr lang="en-US"/>
            <a:t>The challenge is to accurately locate the missing frames in the sequence to ensure data continuity and reliability.</a:t>
          </a:r>
        </a:p>
      </dgm:t>
    </dgm:pt>
    <dgm:pt modelId="{82FAEC20-A8E2-4FF2-ABB4-64D2818EB2FD}" type="parTrans" cxnId="{32E2CFE2-367B-465A-AEDC-BABA54A4F81C}">
      <dgm:prSet/>
      <dgm:spPr/>
      <dgm:t>
        <a:bodyPr/>
        <a:lstStyle/>
        <a:p>
          <a:endParaRPr lang="en-US"/>
        </a:p>
      </dgm:t>
    </dgm:pt>
    <dgm:pt modelId="{476E0936-BE79-44E2-B637-D7F073D8EFD9}" type="sibTrans" cxnId="{32E2CFE2-367B-465A-AEDC-BABA54A4F81C}">
      <dgm:prSet/>
      <dgm:spPr/>
      <dgm:t>
        <a:bodyPr/>
        <a:lstStyle/>
        <a:p>
          <a:endParaRPr lang="en-US"/>
        </a:p>
      </dgm:t>
    </dgm:pt>
    <dgm:pt modelId="{ABD6D50A-DE8C-4C42-BBC7-560862573AF3}" type="pres">
      <dgm:prSet presAssocID="{CD7180A0-F34F-4AAC-A73B-313165FC6E75}" presName="linear" presStyleCnt="0">
        <dgm:presLayoutVars>
          <dgm:animLvl val="lvl"/>
          <dgm:resizeHandles val="exact"/>
        </dgm:presLayoutVars>
      </dgm:prSet>
      <dgm:spPr/>
    </dgm:pt>
    <dgm:pt modelId="{56FF381E-FB4A-0246-9B50-65DEE0B03AFB}" type="pres">
      <dgm:prSet presAssocID="{97A6595A-66BA-4783-B492-F42C37013E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B2E296-82B5-A941-B9CF-1BCABFA7A818}" type="pres">
      <dgm:prSet presAssocID="{B849804E-F776-4462-8E1D-82556C1D678D}" presName="spacer" presStyleCnt="0"/>
      <dgm:spPr/>
    </dgm:pt>
    <dgm:pt modelId="{83F6BECF-DD67-514A-A364-137E367DCDD4}" type="pres">
      <dgm:prSet presAssocID="{9B3F0E9E-42B0-4082-A3FE-DFCB38AEBC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A4F40A-D574-4F98-A19E-EED78F6C5927}" srcId="{CD7180A0-F34F-4AAC-A73B-313165FC6E75}" destId="{97A6595A-66BA-4783-B492-F42C37013E98}" srcOrd="0" destOrd="0" parTransId="{9747222F-D1F6-43E3-B8C2-44343C5D598A}" sibTransId="{B849804E-F776-4462-8E1D-82556C1D678D}"/>
    <dgm:cxn modelId="{967AFF55-B79B-0249-B6F7-69DA21DC3D2D}" type="presOf" srcId="{9B3F0E9E-42B0-4082-A3FE-DFCB38AEBC6A}" destId="{83F6BECF-DD67-514A-A364-137E367DCDD4}" srcOrd="0" destOrd="0" presId="urn:microsoft.com/office/officeart/2005/8/layout/vList2"/>
    <dgm:cxn modelId="{86E5CA70-4408-7642-A2E6-2728EFE4366C}" type="presOf" srcId="{CD7180A0-F34F-4AAC-A73B-313165FC6E75}" destId="{ABD6D50A-DE8C-4C42-BBC7-560862573AF3}" srcOrd="0" destOrd="0" presId="urn:microsoft.com/office/officeart/2005/8/layout/vList2"/>
    <dgm:cxn modelId="{CF6DF4DF-6BDD-4146-AB7B-738D6BB8D627}" type="presOf" srcId="{97A6595A-66BA-4783-B492-F42C37013E98}" destId="{56FF381E-FB4A-0246-9B50-65DEE0B03AFB}" srcOrd="0" destOrd="0" presId="urn:microsoft.com/office/officeart/2005/8/layout/vList2"/>
    <dgm:cxn modelId="{32E2CFE2-367B-465A-AEDC-BABA54A4F81C}" srcId="{CD7180A0-F34F-4AAC-A73B-313165FC6E75}" destId="{9B3F0E9E-42B0-4082-A3FE-DFCB38AEBC6A}" srcOrd="1" destOrd="0" parTransId="{82FAEC20-A8E2-4FF2-ABB4-64D2818EB2FD}" sibTransId="{476E0936-BE79-44E2-B637-D7F073D8EFD9}"/>
    <dgm:cxn modelId="{FF80F4DF-5174-DD41-8C7C-D972F83FA923}" type="presParOf" srcId="{ABD6D50A-DE8C-4C42-BBC7-560862573AF3}" destId="{56FF381E-FB4A-0246-9B50-65DEE0B03AFB}" srcOrd="0" destOrd="0" presId="urn:microsoft.com/office/officeart/2005/8/layout/vList2"/>
    <dgm:cxn modelId="{FDFEB9AD-0224-F24F-8CB8-B772153CF02B}" type="presParOf" srcId="{ABD6D50A-DE8C-4C42-BBC7-560862573AF3}" destId="{55B2E296-82B5-A941-B9CF-1BCABFA7A818}" srcOrd="1" destOrd="0" presId="urn:microsoft.com/office/officeart/2005/8/layout/vList2"/>
    <dgm:cxn modelId="{6516EDCA-2F06-F246-8373-30983D90FBCC}" type="presParOf" srcId="{ABD6D50A-DE8C-4C42-BBC7-560862573AF3}" destId="{83F6BECF-DD67-514A-A364-137E367DCDD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DF041-1D58-4582-8F72-B62F83850E5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E26141-2496-4A6C-8D6F-F3749B9309C0}">
      <dgm:prSet/>
      <dgm:spPr/>
      <dgm:t>
        <a:bodyPr/>
        <a:lstStyle/>
        <a:p>
          <a:pPr algn="l"/>
          <a:r>
            <a:rPr lang="en-US" b="1" dirty="0"/>
            <a:t>Part 1</a:t>
          </a:r>
          <a:r>
            <a:rPr lang="en-US" dirty="0"/>
            <a:t>: The missing frames have been retrieved, and the task is to correctly place them back into the sequence.</a:t>
          </a:r>
        </a:p>
      </dgm:t>
    </dgm:pt>
    <dgm:pt modelId="{7D52DCE4-EE2F-4513-AD91-CA874F41C43F}" type="parTrans" cxnId="{251263C4-FBBB-4633-9ACE-5EF4121CB4F2}">
      <dgm:prSet/>
      <dgm:spPr/>
      <dgm:t>
        <a:bodyPr/>
        <a:lstStyle/>
        <a:p>
          <a:endParaRPr lang="en-US"/>
        </a:p>
      </dgm:t>
    </dgm:pt>
    <dgm:pt modelId="{EDB8911D-65A5-431E-BEF5-57E31DF8A778}" type="sibTrans" cxnId="{251263C4-FBBB-4633-9ACE-5EF4121CB4F2}">
      <dgm:prSet/>
      <dgm:spPr/>
      <dgm:t>
        <a:bodyPr/>
        <a:lstStyle/>
        <a:p>
          <a:endParaRPr lang="en-US"/>
        </a:p>
      </dgm:t>
    </dgm:pt>
    <dgm:pt modelId="{325C0D58-5CD7-42E8-A886-7CF3D8825121}">
      <dgm:prSet/>
      <dgm:spPr/>
      <dgm:t>
        <a:bodyPr/>
        <a:lstStyle/>
        <a:p>
          <a:pPr algn="l"/>
          <a:r>
            <a:rPr lang="en-US" b="1" dirty="0"/>
            <a:t>Part 2</a:t>
          </a:r>
          <a:r>
            <a:rPr lang="en-US" dirty="0"/>
            <a:t>: The missing frames are permanently lost, and the task is to determine where they were lost based on the remaining sequence.</a:t>
          </a:r>
        </a:p>
      </dgm:t>
    </dgm:pt>
    <dgm:pt modelId="{9FB97442-44E0-488B-AF2E-941305DA2C33}" type="parTrans" cxnId="{B707E860-8368-4EE3-8160-187B4D27EC3F}">
      <dgm:prSet/>
      <dgm:spPr/>
      <dgm:t>
        <a:bodyPr/>
        <a:lstStyle/>
        <a:p>
          <a:endParaRPr lang="en-US"/>
        </a:p>
      </dgm:t>
    </dgm:pt>
    <dgm:pt modelId="{86F2F48A-9BB3-4D46-876A-BDDB49243E68}" type="sibTrans" cxnId="{B707E860-8368-4EE3-8160-187B4D27EC3F}">
      <dgm:prSet/>
      <dgm:spPr/>
      <dgm:t>
        <a:bodyPr/>
        <a:lstStyle/>
        <a:p>
          <a:endParaRPr lang="en-US"/>
        </a:p>
      </dgm:t>
    </dgm:pt>
    <dgm:pt modelId="{D887C7C0-411D-4D54-8176-E19AF8C0E406}">
      <dgm:prSet/>
      <dgm:spPr/>
      <dgm:t>
        <a:bodyPr/>
        <a:lstStyle/>
        <a:p>
          <a:pPr algn="l"/>
          <a:r>
            <a:rPr lang="en-US" b="1" dirty="0"/>
            <a:t>Objective</a:t>
          </a:r>
          <a:r>
            <a:rPr lang="en-US" dirty="0"/>
            <a:t>: Develop a method that is accurate, robust, and efficient in detecting and placing missing frames within the sequence.</a:t>
          </a:r>
        </a:p>
      </dgm:t>
    </dgm:pt>
    <dgm:pt modelId="{63B24921-FA6A-4D5B-A538-82CD5DBF6CC3}" type="parTrans" cxnId="{0E50F664-FC11-4B87-ADBF-1B5AE5CD64F2}">
      <dgm:prSet/>
      <dgm:spPr/>
      <dgm:t>
        <a:bodyPr/>
        <a:lstStyle/>
        <a:p>
          <a:endParaRPr lang="en-US"/>
        </a:p>
      </dgm:t>
    </dgm:pt>
    <dgm:pt modelId="{17690E60-6159-4D67-99A1-8D7CE33EE104}" type="sibTrans" cxnId="{0E50F664-FC11-4B87-ADBF-1B5AE5CD64F2}">
      <dgm:prSet/>
      <dgm:spPr/>
      <dgm:t>
        <a:bodyPr/>
        <a:lstStyle/>
        <a:p>
          <a:endParaRPr lang="en-US"/>
        </a:p>
      </dgm:t>
    </dgm:pt>
    <dgm:pt modelId="{A29B8CD1-DCC5-B649-8D6B-EC16046C253E}" type="pres">
      <dgm:prSet presAssocID="{825DF041-1D58-4582-8F72-B62F83850E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042236-20C9-9546-88D7-BDB0E4C5E3C9}" type="pres">
      <dgm:prSet presAssocID="{39E26141-2496-4A6C-8D6F-F3749B9309C0}" presName="hierRoot1" presStyleCnt="0"/>
      <dgm:spPr/>
    </dgm:pt>
    <dgm:pt modelId="{BA809342-57A0-264F-B543-B61ECB9E781C}" type="pres">
      <dgm:prSet presAssocID="{39E26141-2496-4A6C-8D6F-F3749B9309C0}" presName="composite" presStyleCnt="0"/>
      <dgm:spPr/>
    </dgm:pt>
    <dgm:pt modelId="{B2B127A0-6E42-BC44-81F4-19DBA9199E17}" type="pres">
      <dgm:prSet presAssocID="{39E26141-2496-4A6C-8D6F-F3749B9309C0}" presName="background" presStyleLbl="node0" presStyleIdx="0" presStyleCnt="3"/>
      <dgm:spPr/>
    </dgm:pt>
    <dgm:pt modelId="{85DFB11E-F1FF-C945-90B6-EC7CBDD696F6}" type="pres">
      <dgm:prSet presAssocID="{39E26141-2496-4A6C-8D6F-F3749B9309C0}" presName="text" presStyleLbl="fgAcc0" presStyleIdx="0" presStyleCnt="3">
        <dgm:presLayoutVars>
          <dgm:chPref val="3"/>
        </dgm:presLayoutVars>
      </dgm:prSet>
      <dgm:spPr/>
    </dgm:pt>
    <dgm:pt modelId="{D99EF45C-E83B-D044-A58A-EF6507BE1C1D}" type="pres">
      <dgm:prSet presAssocID="{39E26141-2496-4A6C-8D6F-F3749B9309C0}" presName="hierChild2" presStyleCnt="0"/>
      <dgm:spPr/>
    </dgm:pt>
    <dgm:pt modelId="{1B9B8F55-4132-D846-9436-B3899B28B8B9}" type="pres">
      <dgm:prSet presAssocID="{325C0D58-5CD7-42E8-A886-7CF3D8825121}" presName="hierRoot1" presStyleCnt="0"/>
      <dgm:spPr/>
    </dgm:pt>
    <dgm:pt modelId="{2E74CF72-F3E2-A749-AD04-0E98FF74FB03}" type="pres">
      <dgm:prSet presAssocID="{325C0D58-5CD7-42E8-A886-7CF3D8825121}" presName="composite" presStyleCnt="0"/>
      <dgm:spPr/>
    </dgm:pt>
    <dgm:pt modelId="{DE356D23-61B5-EF41-97F1-6575C0466757}" type="pres">
      <dgm:prSet presAssocID="{325C0D58-5CD7-42E8-A886-7CF3D8825121}" presName="background" presStyleLbl="node0" presStyleIdx="1" presStyleCnt="3"/>
      <dgm:spPr/>
    </dgm:pt>
    <dgm:pt modelId="{22857739-C6BE-A844-8D53-E03B160CA3B6}" type="pres">
      <dgm:prSet presAssocID="{325C0D58-5CD7-42E8-A886-7CF3D8825121}" presName="text" presStyleLbl="fgAcc0" presStyleIdx="1" presStyleCnt="3">
        <dgm:presLayoutVars>
          <dgm:chPref val="3"/>
        </dgm:presLayoutVars>
      </dgm:prSet>
      <dgm:spPr/>
    </dgm:pt>
    <dgm:pt modelId="{D543E2D0-4BDD-D349-829A-9DED18B1D07A}" type="pres">
      <dgm:prSet presAssocID="{325C0D58-5CD7-42E8-A886-7CF3D8825121}" presName="hierChild2" presStyleCnt="0"/>
      <dgm:spPr/>
    </dgm:pt>
    <dgm:pt modelId="{BA0B7A94-D832-F64C-81B4-27369A1318AD}" type="pres">
      <dgm:prSet presAssocID="{D887C7C0-411D-4D54-8176-E19AF8C0E406}" presName="hierRoot1" presStyleCnt="0"/>
      <dgm:spPr/>
    </dgm:pt>
    <dgm:pt modelId="{0378FD4A-4E2A-D24E-A0A4-F57D067CC9DB}" type="pres">
      <dgm:prSet presAssocID="{D887C7C0-411D-4D54-8176-E19AF8C0E406}" presName="composite" presStyleCnt="0"/>
      <dgm:spPr/>
    </dgm:pt>
    <dgm:pt modelId="{8E9180D1-1E06-D445-B845-176CD9F95FD5}" type="pres">
      <dgm:prSet presAssocID="{D887C7C0-411D-4D54-8176-E19AF8C0E406}" presName="background" presStyleLbl="node0" presStyleIdx="2" presStyleCnt="3"/>
      <dgm:spPr/>
    </dgm:pt>
    <dgm:pt modelId="{4A3C7124-5C0D-AF4B-9E40-F60CA4AEEFBE}" type="pres">
      <dgm:prSet presAssocID="{D887C7C0-411D-4D54-8176-E19AF8C0E406}" presName="text" presStyleLbl="fgAcc0" presStyleIdx="2" presStyleCnt="3">
        <dgm:presLayoutVars>
          <dgm:chPref val="3"/>
        </dgm:presLayoutVars>
      </dgm:prSet>
      <dgm:spPr/>
    </dgm:pt>
    <dgm:pt modelId="{A8526A9C-CFB0-6944-A5D9-FC24CB45C6BD}" type="pres">
      <dgm:prSet presAssocID="{D887C7C0-411D-4D54-8176-E19AF8C0E406}" presName="hierChild2" presStyleCnt="0"/>
      <dgm:spPr/>
    </dgm:pt>
  </dgm:ptLst>
  <dgm:cxnLst>
    <dgm:cxn modelId="{C5B9B550-21D7-C44D-9FE0-C2BBC1445E63}" type="presOf" srcId="{D887C7C0-411D-4D54-8176-E19AF8C0E406}" destId="{4A3C7124-5C0D-AF4B-9E40-F60CA4AEEFBE}" srcOrd="0" destOrd="0" presId="urn:microsoft.com/office/officeart/2005/8/layout/hierarchy1"/>
    <dgm:cxn modelId="{B707E860-8368-4EE3-8160-187B4D27EC3F}" srcId="{825DF041-1D58-4582-8F72-B62F83850E51}" destId="{325C0D58-5CD7-42E8-A886-7CF3D8825121}" srcOrd="1" destOrd="0" parTransId="{9FB97442-44E0-488B-AF2E-941305DA2C33}" sibTransId="{86F2F48A-9BB3-4D46-876A-BDDB49243E68}"/>
    <dgm:cxn modelId="{0E50F664-FC11-4B87-ADBF-1B5AE5CD64F2}" srcId="{825DF041-1D58-4582-8F72-B62F83850E51}" destId="{D887C7C0-411D-4D54-8176-E19AF8C0E406}" srcOrd="2" destOrd="0" parTransId="{63B24921-FA6A-4D5B-A538-82CD5DBF6CC3}" sibTransId="{17690E60-6159-4D67-99A1-8D7CE33EE104}"/>
    <dgm:cxn modelId="{A7B53E70-E259-2B4B-9C3D-26EDF7300AB6}" type="presOf" srcId="{825DF041-1D58-4582-8F72-B62F83850E51}" destId="{A29B8CD1-DCC5-B649-8D6B-EC16046C253E}" srcOrd="0" destOrd="0" presId="urn:microsoft.com/office/officeart/2005/8/layout/hierarchy1"/>
    <dgm:cxn modelId="{AD2BCCB0-BA99-D940-9C4E-4E404058F97F}" type="presOf" srcId="{39E26141-2496-4A6C-8D6F-F3749B9309C0}" destId="{85DFB11E-F1FF-C945-90B6-EC7CBDD696F6}" srcOrd="0" destOrd="0" presId="urn:microsoft.com/office/officeart/2005/8/layout/hierarchy1"/>
    <dgm:cxn modelId="{251263C4-FBBB-4633-9ACE-5EF4121CB4F2}" srcId="{825DF041-1D58-4582-8F72-B62F83850E51}" destId="{39E26141-2496-4A6C-8D6F-F3749B9309C0}" srcOrd="0" destOrd="0" parTransId="{7D52DCE4-EE2F-4513-AD91-CA874F41C43F}" sibTransId="{EDB8911D-65A5-431E-BEF5-57E31DF8A778}"/>
    <dgm:cxn modelId="{A3B972FB-6A9D-A549-964C-DB1B242624B1}" type="presOf" srcId="{325C0D58-5CD7-42E8-A886-7CF3D8825121}" destId="{22857739-C6BE-A844-8D53-E03B160CA3B6}" srcOrd="0" destOrd="0" presId="urn:microsoft.com/office/officeart/2005/8/layout/hierarchy1"/>
    <dgm:cxn modelId="{DE681012-AF0D-B84A-B0B0-324D93B4F00B}" type="presParOf" srcId="{A29B8CD1-DCC5-B649-8D6B-EC16046C253E}" destId="{E8042236-20C9-9546-88D7-BDB0E4C5E3C9}" srcOrd="0" destOrd="0" presId="urn:microsoft.com/office/officeart/2005/8/layout/hierarchy1"/>
    <dgm:cxn modelId="{4DEC41B7-A736-C34E-88A7-9F2DCB4515B8}" type="presParOf" srcId="{E8042236-20C9-9546-88D7-BDB0E4C5E3C9}" destId="{BA809342-57A0-264F-B543-B61ECB9E781C}" srcOrd="0" destOrd="0" presId="urn:microsoft.com/office/officeart/2005/8/layout/hierarchy1"/>
    <dgm:cxn modelId="{ABFDCEEE-16B1-8B4E-894E-1BBFD64B8640}" type="presParOf" srcId="{BA809342-57A0-264F-B543-B61ECB9E781C}" destId="{B2B127A0-6E42-BC44-81F4-19DBA9199E17}" srcOrd="0" destOrd="0" presId="urn:microsoft.com/office/officeart/2005/8/layout/hierarchy1"/>
    <dgm:cxn modelId="{8685A6A1-7763-9145-B3F8-2EC245794832}" type="presParOf" srcId="{BA809342-57A0-264F-B543-B61ECB9E781C}" destId="{85DFB11E-F1FF-C945-90B6-EC7CBDD696F6}" srcOrd="1" destOrd="0" presId="urn:microsoft.com/office/officeart/2005/8/layout/hierarchy1"/>
    <dgm:cxn modelId="{552AC3D3-1830-594D-88A6-D92CEE59A39F}" type="presParOf" srcId="{E8042236-20C9-9546-88D7-BDB0E4C5E3C9}" destId="{D99EF45C-E83B-D044-A58A-EF6507BE1C1D}" srcOrd="1" destOrd="0" presId="urn:microsoft.com/office/officeart/2005/8/layout/hierarchy1"/>
    <dgm:cxn modelId="{FA0DE4BA-D84B-D14E-BAD8-9F689C50BA61}" type="presParOf" srcId="{A29B8CD1-DCC5-B649-8D6B-EC16046C253E}" destId="{1B9B8F55-4132-D846-9436-B3899B28B8B9}" srcOrd="1" destOrd="0" presId="urn:microsoft.com/office/officeart/2005/8/layout/hierarchy1"/>
    <dgm:cxn modelId="{80435DD6-F226-8F4E-B16C-9E5E463C39F7}" type="presParOf" srcId="{1B9B8F55-4132-D846-9436-B3899B28B8B9}" destId="{2E74CF72-F3E2-A749-AD04-0E98FF74FB03}" srcOrd="0" destOrd="0" presId="urn:microsoft.com/office/officeart/2005/8/layout/hierarchy1"/>
    <dgm:cxn modelId="{74ED7CD4-A18E-6E42-9C6C-45A64120676A}" type="presParOf" srcId="{2E74CF72-F3E2-A749-AD04-0E98FF74FB03}" destId="{DE356D23-61B5-EF41-97F1-6575C0466757}" srcOrd="0" destOrd="0" presId="urn:microsoft.com/office/officeart/2005/8/layout/hierarchy1"/>
    <dgm:cxn modelId="{5F555326-BFEA-A14C-860C-A93880B5404A}" type="presParOf" srcId="{2E74CF72-F3E2-A749-AD04-0E98FF74FB03}" destId="{22857739-C6BE-A844-8D53-E03B160CA3B6}" srcOrd="1" destOrd="0" presId="urn:microsoft.com/office/officeart/2005/8/layout/hierarchy1"/>
    <dgm:cxn modelId="{CFCA3A5C-A1DC-FC40-BC3B-A0C539E4E3B2}" type="presParOf" srcId="{1B9B8F55-4132-D846-9436-B3899B28B8B9}" destId="{D543E2D0-4BDD-D349-829A-9DED18B1D07A}" srcOrd="1" destOrd="0" presId="urn:microsoft.com/office/officeart/2005/8/layout/hierarchy1"/>
    <dgm:cxn modelId="{99302AE2-8E74-9742-857A-FFC5A2A4C938}" type="presParOf" srcId="{A29B8CD1-DCC5-B649-8D6B-EC16046C253E}" destId="{BA0B7A94-D832-F64C-81B4-27369A1318AD}" srcOrd="2" destOrd="0" presId="urn:microsoft.com/office/officeart/2005/8/layout/hierarchy1"/>
    <dgm:cxn modelId="{4D8497CE-1576-6841-8C6C-35F59979D909}" type="presParOf" srcId="{BA0B7A94-D832-F64C-81B4-27369A1318AD}" destId="{0378FD4A-4E2A-D24E-A0A4-F57D067CC9DB}" srcOrd="0" destOrd="0" presId="urn:microsoft.com/office/officeart/2005/8/layout/hierarchy1"/>
    <dgm:cxn modelId="{D8967014-5B8D-694C-ADF0-A812AB9B022C}" type="presParOf" srcId="{0378FD4A-4E2A-D24E-A0A4-F57D067CC9DB}" destId="{8E9180D1-1E06-D445-B845-176CD9F95FD5}" srcOrd="0" destOrd="0" presId="urn:microsoft.com/office/officeart/2005/8/layout/hierarchy1"/>
    <dgm:cxn modelId="{18424483-03E2-064D-9BAB-BEB432FB2685}" type="presParOf" srcId="{0378FD4A-4E2A-D24E-A0A4-F57D067CC9DB}" destId="{4A3C7124-5C0D-AF4B-9E40-F60CA4AEEFBE}" srcOrd="1" destOrd="0" presId="urn:microsoft.com/office/officeart/2005/8/layout/hierarchy1"/>
    <dgm:cxn modelId="{D41758FF-4A84-C847-8C5F-6372B4927D27}" type="presParOf" srcId="{BA0B7A94-D832-F64C-81B4-27369A1318AD}" destId="{A8526A9C-CFB0-6944-A5D9-FC24CB45C6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F381E-FB4A-0246-9B50-65DEE0B03AFB}">
      <dsp:nvSpPr>
        <dsp:cNvPr id="0" name=""/>
        <dsp:cNvSpPr/>
      </dsp:nvSpPr>
      <dsp:spPr>
        <a:xfrm>
          <a:off x="0" y="317843"/>
          <a:ext cx="6263640" cy="2398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Additive Manufacturing Metrology Testbed (AMMT) system may lose in-situ images during the manufacturing process due to camera triggers not synchronizing with the machine</a:t>
          </a:r>
          <a:r>
            <a:rPr lang="en-US" altLang="zh-CN" sz="2500" kern="1200"/>
            <a:t>’</a:t>
          </a:r>
          <a:r>
            <a:rPr lang="en-US" sz="2500" kern="1200"/>
            <a:t>s operations.</a:t>
          </a:r>
          <a:endParaRPr lang="en-US" sz="2500" kern="1200" dirty="0"/>
        </a:p>
      </dsp:txBody>
      <dsp:txXfrm>
        <a:off x="117085" y="434928"/>
        <a:ext cx="6029470" cy="2164330"/>
      </dsp:txXfrm>
    </dsp:sp>
    <dsp:sp modelId="{83F6BECF-DD67-514A-A364-137E367DCDD4}">
      <dsp:nvSpPr>
        <dsp:cNvPr id="0" name=""/>
        <dsp:cNvSpPr/>
      </dsp:nvSpPr>
      <dsp:spPr>
        <a:xfrm>
          <a:off x="0" y="2788343"/>
          <a:ext cx="6263640" cy="2398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challenge is to accurately locate the missing frames in the sequence to ensure data continuity and reliability.</a:t>
          </a:r>
        </a:p>
      </dsp:txBody>
      <dsp:txXfrm>
        <a:off x="117085" y="2905428"/>
        <a:ext cx="6029470" cy="2164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27A0-6E42-BC44-81F4-19DBA9199E17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B11E-F1FF-C945-90B6-EC7CBDD696F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Part 1</a:t>
          </a:r>
          <a:r>
            <a:rPr lang="en-US" sz="1700" kern="1200" dirty="0"/>
            <a:t>: The missing frames have been retrieved, and the task is to correctly place them back into the sequence.</a:t>
          </a:r>
        </a:p>
      </dsp:txBody>
      <dsp:txXfrm>
        <a:off x="383617" y="1447754"/>
        <a:ext cx="2847502" cy="1768010"/>
      </dsp:txXfrm>
    </dsp:sp>
    <dsp:sp modelId="{DE356D23-61B5-EF41-97F1-6575C0466757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7739-C6BE-A844-8D53-E03B160CA3B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Part 2</a:t>
          </a:r>
          <a:r>
            <a:rPr lang="en-US" sz="1700" kern="1200" dirty="0"/>
            <a:t>: The missing frames are permanently lost, and the task is to determine where they were lost based on the remaining sequence.</a:t>
          </a:r>
        </a:p>
      </dsp:txBody>
      <dsp:txXfrm>
        <a:off x="3998355" y="1447754"/>
        <a:ext cx="2847502" cy="1768010"/>
      </dsp:txXfrm>
    </dsp:sp>
    <dsp:sp modelId="{8E9180D1-1E06-D445-B845-176CD9F95FD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7124-5C0D-AF4B-9E40-F60CA4AEEFB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Objective</a:t>
          </a:r>
          <a:r>
            <a:rPr lang="en-US" sz="1700" kern="1200" dirty="0"/>
            <a:t>: Develop a method that is accurate, robust, and efficient in detecting and placing missing frames within the sequence.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DEF9-6BB5-806A-2BC0-B05517EE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C3D4A-27DF-89AA-1B42-A2CD65C63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2A57C-7019-1B41-B04D-F58E6753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AD61-E2ED-5625-AFCC-3DC39771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A89A-60F0-BD95-13C8-D26C6EBE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8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5B5B-39D3-917E-03D2-41E72174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733E3-10CE-B1B7-0A9B-0D0309DD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49D2F-7280-A11D-805F-188CFF31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BE1B1-E3E1-9F9B-ADF7-3ABBFF53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3243D-0534-E08B-E44A-1607952F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20EBA-2EA0-09B9-442F-73BC5282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2FA09-0B2B-1D83-3045-4DFE5A04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0949-39E7-010D-7DD3-472BB7BB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24525-D1EE-A4B7-620D-CB543DC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1C7C3-CA75-D4D0-879F-691ED896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3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A0D5A-7F17-30BB-99B6-2000EF1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FC5C-4998-4C9F-70F8-4435350C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D72A-DEB4-F1AB-5454-7140FB87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C061C-1DC4-7C72-6186-A87093E9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8685A-A6A8-8386-1787-05511249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78AFB-1919-2345-8D9D-2C2FB7E4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59D8F-2F03-D664-1431-1292D568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0D9DE-B3E2-95FD-AFCD-012F56B9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39DA2-D0D8-2379-B851-114EE11A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5604-9DC8-1E0A-D1EC-24E77482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16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83C71-A0DC-5794-4B3D-22191B8D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8290-5985-A2C8-6639-A0407C07B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A29A4-B106-B8AB-0F02-E480499D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2C833-3214-C8C0-5391-68D24EB6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C2AE3-0CCE-AA73-B1C8-FC930CC8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ED01F-B3D6-2DD8-E8F1-FF5BDFBC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22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0DC29-0294-D95A-9C6D-F157C61E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4F3B7-992B-C0C6-91F5-701BC8AC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33D53-AF37-5B66-0480-3C8F444E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EC2C88-5CF7-AA32-DDD9-78A60C74A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CBB07-7CA8-A9AE-2698-72321A2B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96D90-1DBA-843A-0156-D00756C5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93604A-5A2D-D29E-3342-15DC4A19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9CB97B-CB17-A6B3-E2B0-2F0E0B2E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16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2936-F969-660B-2299-BDA8D498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A35A6-A732-CFE8-4B56-1070B767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DCA14-4A00-402E-5546-9492BE6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1B511-AB8B-293C-3C0A-0C4FBE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395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F9714-6A8B-C8C3-9F29-863F3920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058344-6CCB-B2E9-966E-A9BEE04D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EA1FE-B2A9-3BB5-DBA1-3784CD9C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931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1B1DC-0C69-A201-B701-9470C7B0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0C37-91BB-CCD4-966E-B99C7D95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2360C-5399-2055-09C6-BD7B9440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C40D9-6EB9-FD53-E6DD-66B4AA6E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7EA57-8A7D-CA33-2802-19400830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CB53C-4D16-BFDC-A296-E99949A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92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09498-3A5E-56B8-2121-E832634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922E2-75D2-6502-CC14-6EC1BE5E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9B9F9-2AF8-4BE1-FA94-379C9E72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6AEC5-F4FF-5477-EBD1-8046CD05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2F2E9-3415-689F-6FC1-1B8CB898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2DADB-EC9F-B012-9D11-84B6485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46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9E492A-F414-72F8-FD20-C60E0E00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59065-AF4E-4DAC-AEF1-9CB338D6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AD5CF-127B-D990-A908-4155D458E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3F7A-9ACF-D5B6-BD9C-48277E5F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6E385-CF96-44C3-7388-284A307D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鲜艳色彩泼洒出的矢量背景">
            <a:extLst>
              <a:ext uri="{FF2B5EF4-FFF2-40B4-BE49-F238E27FC236}">
                <a16:creationId xmlns:a16="http://schemas.microsoft.com/office/drawing/2014/main" id="{5F689BE8-5CF3-D7AD-5DE7-18607B4E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186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87A4D0-E778-F022-49C1-49A41AD02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IDETC 2024 Hackathon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408A2-B45F-4704-C158-AAE969B5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/>
              <a:t>Missing Frame Detection in Additive Manufacturing</a:t>
            </a:r>
          </a:p>
          <a:p>
            <a:pPr algn="l"/>
            <a:r>
              <a:rPr lang="en-US" altLang="zh-CN" sz="1400"/>
              <a:t>Jiacheng Sun</a:t>
            </a:r>
          </a:p>
          <a:p>
            <a:pPr algn="l"/>
            <a:r>
              <a:rPr lang="en-US" altLang="zh-CN" sz="1400"/>
              <a:t>August 25,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Part 2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Without the missing frames, differences between consecutive frames were used to identify potential gaps.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Combined the results from the similarity calculations to generate a composite score.</a:t>
            </a:r>
          </a:p>
        </p:txBody>
      </p:sp>
    </p:spTree>
    <p:extLst>
      <p:ext uri="{BB962C8B-B14F-4D97-AF65-F5344CB8AC3E}">
        <p14:creationId xmlns:p14="http://schemas.microsoft.com/office/powerpoint/2010/main" val="92529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Part 2</a:t>
            </a:r>
          </a:p>
          <a:p>
            <a:pPr marL="800100" lvl="1" indent="-342900"/>
            <a:r>
              <a:rPr lang="en-US" dirty="0"/>
              <a:t>Sobel Edge Detection</a:t>
            </a:r>
          </a:p>
          <a:p>
            <a:pPr marL="1257300" lvl="2" indent="-342900"/>
            <a:r>
              <a:rPr lang="en-US" dirty="0"/>
              <a:t>Sobel Edge Detection is used to extract edge information from the images and calculate changes between consecutive frames.</a:t>
            </a:r>
          </a:p>
          <a:p>
            <a:pPr marL="1257300" lvl="2" indent="-342900"/>
            <a:endParaRPr lang="en-US" dirty="0"/>
          </a:p>
          <a:p>
            <a:pPr marL="1257300" lvl="2" indent="-342900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C8684-C09B-F16E-CCEF-687C8FE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97" y="3623508"/>
            <a:ext cx="4716206" cy="1145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40EE4E-EBAC-F496-DF5E-94F6FA162772}"/>
              </a:ext>
            </a:extLst>
          </p:cNvPr>
          <p:cNvSpPr txBox="1"/>
          <p:nvPr/>
        </p:nvSpPr>
        <p:spPr>
          <a:xfrm>
            <a:off x="4597296" y="3311013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3 Sobel Edge Detection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C2A60-DBD4-F067-2E87-AD5AEEE38540}"/>
              </a:ext>
            </a:extLst>
          </p:cNvPr>
          <p:cNvSpPr txBox="1"/>
          <p:nvPr/>
        </p:nvSpPr>
        <p:spPr>
          <a:xfrm>
            <a:off x="2355306" y="4712034"/>
            <a:ext cx="850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I</a:t>
            </a:r>
            <a:r>
              <a:rPr lang="en-US" altLang="zh-CN" baseline="-25000" dirty="0"/>
              <a:t>(</a:t>
            </a:r>
            <a:r>
              <a:rPr lang="en-US" altLang="zh-CN" baseline="-25000" dirty="0" err="1"/>
              <a:t>i,j</a:t>
            </a:r>
            <a:r>
              <a:rPr lang="en-US" altLang="zh-CN" baseline="-25000" dirty="0"/>
              <a:t>)</a:t>
            </a:r>
            <a:r>
              <a:rPr lang="en-US" altLang="zh-CN" dirty="0"/>
              <a:t> represents the pixel value of the image, and K</a:t>
            </a:r>
            <a:r>
              <a:rPr lang="en-US" altLang="zh-CN" baseline="-25000" dirty="0"/>
              <a:t>x </a:t>
            </a:r>
            <a:r>
              <a:rPr lang="en-US" altLang="zh-CN" dirty="0"/>
              <a:t>and K</a:t>
            </a:r>
            <a:r>
              <a:rPr lang="en-US" altLang="zh-CN" baseline="-25000" dirty="0"/>
              <a:t>y</a:t>
            </a:r>
            <a:r>
              <a:rPr lang="en-US" altLang="zh-CN" dirty="0"/>
              <a:t> are the kernels of the Sobel operator used for edge detection in the x and y directions.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Part 2</a:t>
            </a:r>
          </a:p>
          <a:p>
            <a:pPr marL="800100" lvl="1" indent="-342900"/>
            <a:r>
              <a:rPr lang="en-US" dirty="0"/>
              <a:t>Difference Calculation</a:t>
            </a:r>
          </a:p>
          <a:p>
            <a:pPr marL="1257300" lvl="2" indent="-342900"/>
            <a:r>
              <a:rPr lang="en-US" dirty="0"/>
              <a:t>For each frame, the differences between it and the previous frame and the next frame are calculated.</a:t>
            </a:r>
          </a:p>
          <a:p>
            <a:pPr marL="1257300" lvl="2" indent="-342900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0EE4E-EBAC-F496-DF5E-94F6FA162772}"/>
              </a:ext>
            </a:extLst>
          </p:cNvPr>
          <p:cNvSpPr txBox="1"/>
          <p:nvPr/>
        </p:nvSpPr>
        <p:spPr>
          <a:xfrm>
            <a:off x="4597296" y="331101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4 Difference Calculation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C2A60-DBD4-F067-2E87-AD5AEEE38540}"/>
              </a:ext>
            </a:extLst>
          </p:cNvPr>
          <p:cNvSpPr txBox="1"/>
          <p:nvPr/>
        </p:nvSpPr>
        <p:spPr>
          <a:xfrm>
            <a:off x="2355306" y="4712034"/>
            <a:ext cx="850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I and J are the edge-detected images, and N is the total number of pixels in the images.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31871-AFCA-6C2D-0D91-C032A1BB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3815282"/>
            <a:ext cx="2301442" cy="6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Part 2</a:t>
            </a:r>
          </a:p>
          <a:p>
            <a:pPr marL="800100" lvl="1" indent="-342900"/>
            <a:r>
              <a:rPr lang="en-US" dirty="0"/>
              <a:t>Total Score</a:t>
            </a:r>
          </a:p>
          <a:p>
            <a:pPr marL="1257300" lvl="2" indent="-342900"/>
            <a:r>
              <a:rPr lang="en-US" dirty="0"/>
              <a:t>For each frame, the total score is calculated by summing the differences with its neighboring frames. A higher score indicates a significant change, suggesting a missing frame.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0EE4E-EBAC-F496-DF5E-94F6FA162772}"/>
              </a:ext>
            </a:extLst>
          </p:cNvPr>
          <p:cNvSpPr txBox="1"/>
          <p:nvPr/>
        </p:nvSpPr>
        <p:spPr>
          <a:xfrm>
            <a:off x="4920837" y="364324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5 Total Score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C2A60-DBD4-F067-2E87-AD5AEEE38540}"/>
              </a:ext>
            </a:extLst>
          </p:cNvPr>
          <p:cNvSpPr txBox="1"/>
          <p:nvPr/>
        </p:nvSpPr>
        <p:spPr>
          <a:xfrm>
            <a:off x="2372084" y="4533446"/>
            <a:ext cx="850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i</a:t>
            </a:r>
            <a:r>
              <a:rPr lang="en-US" altLang="zh-CN" dirty="0"/>
              <a:t> is the current frame, I</a:t>
            </a:r>
            <a:r>
              <a:rPr lang="en-US" altLang="zh-CN" baseline="-25000" dirty="0"/>
              <a:t>i−1</a:t>
            </a:r>
            <a:r>
              <a:rPr lang="en-US" altLang="zh-CN" dirty="0"/>
              <a:t> is the previous frame, and I</a:t>
            </a:r>
            <a:r>
              <a:rPr lang="en-US" altLang="zh-CN" baseline="-25000" dirty="0"/>
              <a:t>i+1 </a:t>
            </a:r>
            <a:r>
              <a:rPr lang="en-US" altLang="zh-CN" dirty="0"/>
              <a:t>is the next frame.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F001D-383F-9E97-4F01-9BE2F2D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69" y="4074783"/>
            <a:ext cx="4630257" cy="3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1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CN" dirty="0"/>
              <a:t>Part 2</a:t>
            </a:r>
          </a:p>
          <a:p>
            <a:pPr marL="800100" lvl="1" indent="-342900"/>
            <a:r>
              <a:rPr lang="en-US" altLang="zh-CN" dirty="0"/>
              <a:t>Selection Process</a:t>
            </a:r>
          </a:p>
          <a:p>
            <a:pPr marL="1028700" lvl="2" indent="-342900"/>
            <a:r>
              <a:rPr lang="en-US" altLang="zh-CN" dirty="0"/>
              <a:t>For each frame, the difference score was calculated and sorted to identify the most likely positions of missing frames.</a:t>
            </a:r>
            <a:endParaRPr lang="en-US" b="1" dirty="0"/>
          </a:p>
          <a:p>
            <a:pPr marL="1028700" lvl="2" indent="-342900"/>
            <a:r>
              <a:rPr lang="en-US" dirty="0"/>
              <a:t>For Part 2, the top 50 positions with the highest scores were selected as potential missing frame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9EB0A5-745E-3FF2-8FAF-1916DA34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89" y="3719872"/>
            <a:ext cx="7959527" cy="259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73F85-98B5-8B8A-E78C-6D619CA492A4}"/>
              </a:ext>
            </a:extLst>
          </p:cNvPr>
          <p:cNvSpPr txBox="1"/>
          <p:nvPr/>
        </p:nvSpPr>
        <p:spPr>
          <a:xfrm>
            <a:off x="4081277" y="617696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total score</a:t>
            </a:r>
          </a:p>
        </p:txBody>
      </p:sp>
    </p:spTree>
    <p:extLst>
      <p:ext uri="{BB962C8B-B14F-4D97-AF65-F5344CB8AC3E}">
        <p14:creationId xmlns:p14="http://schemas.microsoft.com/office/powerpoint/2010/main" val="24583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2AE0-7D8F-AB07-DA76-E66331B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73C47-42A4-D30A-1732-5E0112B4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The methodology was adaptable to different data scenarios, including variations in image structure and content.</a:t>
            </a:r>
          </a:p>
        </p:txBody>
      </p:sp>
    </p:spTree>
    <p:extLst>
      <p:ext uri="{BB962C8B-B14F-4D97-AF65-F5344CB8AC3E}">
        <p14:creationId xmlns:p14="http://schemas.microsoft.com/office/powerpoint/2010/main" val="5092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2AE0-7D8F-AB07-DA76-E66331B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73C47-42A4-D30A-1732-5E0112B4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Weaknesses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Processing Time: The combination of multiple similarity metrics increased computational complexity, which could impact real-time applications.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Sensitivity to Noise: The methodology might be sensitive to image noise, particularly in edge detection, leading to potential false positives.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2AE0-7D8F-AB07-DA76-E66331B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73C47-42A4-D30A-1732-5E0112B4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 more efficient algorithms or dimensionality reduction techniques to enhance processing speed.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Integrate noise reduction techniques to improve the robustness of edge detection and overall similarity calculations.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Consider applying machine learning models to learn and predict missing frames based on patterns from labeled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88E200-7EAF-2647-5FE0-BACE969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dirty="0"/>
              <a:t>Background and Problem Statement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FE5F6-CA9C-2BA0-6BC4-A89A32D3E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4424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2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8E200-7EAF-2647-5FE0-BACE969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/>
              <a:t>Background and Problem Statement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2981305-C8EF-1B51-C3DA-3A6636ED4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20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13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66D7-E661-22C0-2842-6E9D0575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en-US" altLang="zh-CN" sz="4100"/>
              <a:t>Methodology: Similarity Calculations</a:t>
            </a:r>
            <a:endParaRPr lang="en-US" sz="41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31824-AB8A-0D19-BA0C-864EB73E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Problem Understanding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For both parts of the challenge, identifying the exact position of missing frames relies heavily on understanding the temporal sequence and changes between frames.</a:t>
            </a:r>
          </a:p>
          <a:p>
            <a:endParaRPr lang="en-US" dirty="0"/>
          </a:p>
        </p:txBody>
      </p:sp>
      <p:pic>
        <p:nvPicPr>
          <p:cNvPr id="7" name="Graphic 6" descr="迷宫">
            <a:extLst>
              <a:ext uri="{FF2B5EF4-FFF2-40B4-BE49-F238E27FC236}">
                <a16:creationId xmlns:a16="http://schemas.microsoft.com/office/drawing/2014/main" id="{75F4BBD7-2F07-8A65-7F7F-C2F5F166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429" y="3020916"/>
            <a:ext cx="3219163" cy="32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66D7-E661-22C0-2842-6E9D0575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en-US" altLang="zh-CN" sz="4100" dirty="0"/>
              <a:t>Methodology: Similarity Calculations</a:t>
            </a:r>
            <a:endParaRPr lang="en-US" sz="4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31824-AB8A-0D19-BA0C-864EB73E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457975"/>
            <a:ext cx="9967409" cy="4228052"/>
          </a:xfrm>
        </p:spPr>
        <p:txBody>
          <a:bodyPr>
            <a:normAutofit/>
          </a:bodyPr>
          <a:lstStyle/>
          <a:p>
            <a:pPr indent="-342900"/>
            <a:r>
              <a:rPr lang="en-US" altLang="zh-CN" dirty="0"/>
              <a:t>Similarity Calculation Techniques</a:t>
            </a:r>
          </a:p>
          <a:p>
            <a:pPr marL="571500" lvl="1" indent="-342900"/>
            <a:r>
              <a:rPr lang="en-US" altLang="zh-CN" sz="2800" dirty="0"/>
              <a:t>Mean Squared Error (MSE)</a:t>
            </a:r>
          </a:p>
          <a:p>
            <a:pPr marL="1028700" lvl="2" indent="-342900"/>
            <a:r>
              <a:rPr lang="en-US" altLang="zh-CN" sz="2400" dirty="0"/>
              <a:t>Captures the global pixel-level differences between consecutive frames. Lower MSE indicates higher similarity.</a:t>
            </a:r>
          </a:p>
          <a:p>
            <a:pPr marL="571500" lvl="1" indent="-342900"/>
            <a:r>
              <a:rPr lang="en-US" altLang="zh-CN" sz="2800" dirty="0"/>
              <a:t>Sobel Edge Detection</a:t>
            </a:r>
          </a:p>
          <a:p>
            <a:pPr marL="1028700" lvl="2" indent="-342900"/>
            <a:r>
              <a:rPr lang="en-US" altLang="zh-CN" sz="2400" dirty="0"/>
              <a:t>Highlights the edges within frames, capturing significant changes that might indicate missing frames. Differences in edge maps between consecutive frames were computed and analyzed.</a:t>
            </a:r>
          </a:p>
        </p:txBody>
      </p:sp>
      <p:pic>
        <p:nvPicPr>
          <p:cNvPr id="31" name="Graphic 30" descr="数学">
            <a:extLst>
              <a:ext uri="{FF2B5EF4-FFF2-40B4-BE49-F238E27FC236}">
                <a16:creationId xmlns:a16="http://schemas.microsoft.com/office/drawing/2014/main" id="{AD07A433-8806-58F5-8EA4-E30E0EFF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004" y="0"/>
            <a:ext cx="3219163" cy="32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1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Missing frames were compared against the surrounding frames using MSE and edge detection.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The goal was to place the frame where it minimized discrepancies in these metrics.</a:t>
            </a:r>
          </a:p>
        </p:txBody>
      </p:sp>
    </p:spTree>
    <p:extLst>
      <p:ext uri="{BB962C8B-B14F-4D97-AF65-F5344CB8AC3E}">
        <p14:creationId xmlns:p14="http://schemas.microsoft.com/office/powerpoint/2010/main" val="340210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1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1028700" lvl="2" indent="-342900"/>
            <a:r>
              <a:rPr lang="en-US" dirty="0"/>
              <a:t>Canny Edge Detection was used to extract the contours of the bright spot, reducing the influence of background noise.</a:t>
            </a:r>
          </a:p>
          <a:p>
            <a:pPr marL="1028700" lvl="2" indent="-342900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7A9C7-A83D-15E9-EDFD-2F9F1F2F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32" y="3781999"/>
            <a:ext cx="3370335" cy="7300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0E87FC-6237-262E-A1EF-AD71BC00BD41}"/>
              </a:ext>
            </a:extLst>
          </p:cNvPr>
          <p:cNvSpPr txBox="1"/>
          <p:nvPr/>
        </p:nvSpPr>
        <p:spPr>
          <a:xfrm>
            <a:off x="4337596" y="334519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1 Canny Edge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1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MSE Calculation</a:t>
            </a:r>
          </a:p>
          <a:p>
            <a:pPr marL="1028700" lvl="2" indent="-342900"/>
            <a:r>
              <a:rPr lang="en-US" dirty="0"/>
              <a:t>To compare the missing frames with the given frames, the MSE between their edge-detected versions was calculated.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7A9C7-A83D-15E9-EDFD-2F9F1F2F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73973" y="3822299"/>
            <a:ext cx="2644048" cy="7300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0E87FC-6237-262E-A1EF-AD71BC00BD41}"/>
              </a:ext>
            </a:extLst>
          </p:cNvPr>
          <p:cNvSpPr txBox="1"/>
          <p:nvPr/>
        </p:nvSpPr>
        <p:spPr>
          <a:xfrm>
            <a:off x="4681186" y="342900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Formula</a:t>
            </a:r>
            <a:r>
              <a:rPr lang="zh-CN" altLang="en-US" dirty="0"/>
              <a:t> </a:t>
            </a:r>
            <a:r>
              <a:rPr lang="en-US" altLang="zh-CN" dirty="0"/>
              <a:t>2 MSE Calculation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208391-100F-AEE7-27A3-5FDEA82ABA61}"/>
              </a:ext>
            </a:extLst>
          </p:cNvPr>
          <p:cNvSpPr txBox="1"/>
          <p:nvPr/>
        </p:nvSpPr>
        <p:spPr>
          <a:xfrm>
            <a:off x="1949804" y="4664482"/>
            <a:ext cx="9232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I and J are the two images being compared, and N is the total number of pixels in the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9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F995-00A8-20D4-D710-212CA4B1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Calculation and Selection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8D8D1-B3F7-4440-0483-E3668BA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1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Best Matching</a:t>
            </a:r>
          </a:p>
          <a:p>
            <a:pPr marL="1028700" lvl="2" indent="-342900"/>
            <a:r>
              <a:rPr lang="en-US" dirty="0"/>
              <a:t>For each missing image, its MSE was calculated against every given image, and the position with the smallest MSE was selected as the best match.</a:t>
            </a:r>
          </a:p>
          <a:p>
            <a:pPr marL="1028700" lvl="2" indent="-342900"/>
            <a:r>
              <a:rPr lang="en-US" dirty="0"/>
              <a:t>These matches were visualized for manual verification.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0E87FC-6237-262E-A1EF-AD71BC00BD41}"/>
              </a:ext>
            </a:extLst>
          </p:cNvPr>
          <p:cNvSpPr txBox="1"/>
          <p:nvPr/>
        </p:nvSpPr>
        <p:spPr>
          <a:xfrm>
            <a:off x="3767478" y="5462053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Fig.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96D2E-B125-1859-B439-7DB18CB1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34" y="3664385"/>
            <a:ext cx="6781101" cy="17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3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826</Words>
  <Application>Microsoft Macintosh PowerPoint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IDETC 2024 Hackathon</vt:lpstr>
      <vt:lpstr>Background and Problem Statement</vt:lpstr>
      <vt:lpstr>Background and Problem Statement</vt:lpstr>
      <vt:lpstr>Methodology: Similarity Calculations</vt:lpstr>
      <vt:lpstr>Methodology: Similarity Calculations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Methodology: Calculation and Selection</vt:lpstr>
      <vt:lpstr>Conclusion and Future Work</vt:lpstr>
      <vt:lpstr>Conclusion and Future Work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IDETC 2024 Hackathon</dc:title>
  <dc:creator>Jiacheng Sun</dc:creator>
  <cp:lastModifiedBy>Jiacheng Sun</cp:lastModifiedBy>
  <cp:revision>2</cp:revision>
  <dcterms:created xsi:type="dcterms:W3CDTF">2024-08-24T03:11:47Z</dcterms:created>
  <dcterms:modified xsi:type="dcterms:W3CDTF">2024-08-25T03:46:11Z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2024-08-24T03:37:32Z</vt:lpwstr>
  </property>
  <property fmtid="{D5CDD505-2E9C-101B-9397-08002B2CF9AE}" pid="4" name="MSIP_Label_a73fd474-4f3c-44ed-88fb-5cc4bd2471bf_Method">
    <vt:lpwstr>Privileged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b5a95d4c-4dbf-4eca-825f-46d024c5c1e1</vt:lpwstr>
  </property>
  <property fmtid="{D5CDD505-2E9C-101B-9397-08002B2CF9AE}" pid="8" name="MSIP_Label_a73fd474-4f3c-44ed-88fb-5cc4bd2471bf_ContentBits">
    <vt:lpwstr>0</vt:lpwstr>
  </property>
</Properties>
</file>