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package/2006/relationships/metadata/extended-properties" Target="docProps/app0.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p:restoredTop sz="94678"/>
  </p:normalViewPr>
  <p:slideViewPr>
    <p:cSldViewPr snapToGrid="0" snapToObjects="1" showGuides="1">
      <p:cViewPr varScale="1">
        <p:scale>
          <a:sx n="83" d="100"/>
          <a:sy n="83" d="100"/>
        </p:scale>
        <p:origin x="200" y="6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A75C8-0015-1641-AE78-7DAF750FA4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3238A9-4079-414C-9736-1A13A02018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B035CF-EC5E-4C45-8CD8-B6651272D28E}"/>
              </a:ext>
            </a:extLst>
          </p:cNvPr>
          <p:cNvSpPr>
            <a:spLocks noGrp="1"/>
          </p:cNvSpPr>
          <p:nvPr>
            <p:ph type="dt" sz="half" idx="10"/>
          </p:nvPr>
        </p:nvSpPr>
        <p:spPr/>
        <p:txBody>
          <a:bodyPr/>
          <a:lstStyle/>
          <a:p>
            <a:fld id="{B99239FE-90AD-B841-9BF1-4AFACEBFA38F}" type="datetimeFigureOut">
              <a:rPr lang="en-US" smtClean="0"/>
              <a:t>1/14/20</a:t>
            </a:fld>
            <a:endParaRPr lang="en-US"/>
          </a:p>
        </p:txBody>
      </p:sp>
      <p:sp>
        <p:nvSpPr>
          <p:cNvPr id="5" name="Footer Placeholder 4">
            <a:extLst>
              <a:ext uri="{FF2B5EF4-FFF2-40B4-BE49-F238E27FC236}">
                <a16:creationId xmlns:a16="http://schemas.microsoft.com/office/drawing/2014/main" id="{C45B0896-FDAF-5944-8342-8A0DE2449B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739476-C7C9-274C-AA22-CD5645F5219E}"/>
              </a:ext>
            </a:extLst>
          </p:cNvPr>
          <p:cNvSpPr>
            <a:spLocks noGrp="1"/>
          </p:cNvSpPr>
          <p:nvPr>
            <p:ph type="sldNum" sz="quarter" idx="12"/>
          </p:nvPr>
        </p:nvSpPr>
        <p:spPr/>
        <p:txBody>
          <a:bodyPr/>
          <a:lstStyle/>
          <a:p>
            <a:fld id="{2CC95DF6-38C7-A247-A715-EC62B6D2D94E}" type="slidenum">
              <a:rPr lang="en-US" smtClean="0"/>
              <a:t>‹#›</a:t>
            </a:fld>
            <a:endParaRPr lang="en-US"/>
          </a:p>
        </p:txBody>
      </p:sp>
    </p:spTree>
    <p:extLst>
      <p:ext uri="{BB962C8B-B14F-4D97-AF65-F5344CB8AC3E}">
        <p14:creationId xmlns:p14="http://schemas.microsoft.com/office/powerpoint/2010/main" val="1682776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CA30F-F4D8-9742-B144-E54E47488DB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968310-8E4B-2742-B4A9-AD879C2AEB1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F68EA1-B9F9-0C40-9DE9-653A6083E4F3}"/>
              </a:ext>
            </a:extLst>
          </p:cNvPr>
          <p:cNvSpPr>
            <a:spLocks noGrp="1"/>
          </p:cNvSpPr>
          <p:nvPr>
            <p:ph type="dt" sz="half" idx="10"/>
          </p:nvPr>
        </p:nvSpPr>
        <p:spPr/>
        <p:txBody>
          <a:bodyPr/>
          <a:lstStyle/>
          <a:p>
            <a:fld id="{B99239FE-90AD-B841-9BF1-4AFACEBFA38F}" type="datetimeFigureOut">
              <a:rPr lang="en-US" smtClean="0"/>
              <a:t>1/14/20</a:t>
            </a:fld>
            <a:endParaRPr lang="en-US"/>
          </a:p>
        </p:txBody>
      </p:sp>
      <p:sp>
        <p:nvSpPr>
          <p:cNvPr id="5" name="Footer Placeholder 4">
            <a:extLst>
              <a:ext uri="{FF2B5EF4-FFF2-40B4-BE49-F238E27FC236}">
                <a16:creationId xmlns:a16="http://schemas.microsoft.com/office/drawing/2014/main" id="{8DB4928C-967E-D446-BC61-69A1A4C7B9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6979B6-EFC0-D146-808D-53CC2666B5D8}"/>
              </a:ext>
            </a:extLst>
          </p:cNvPr>
          <p:cNvSpPr>
            <a:spLocks noGrp="1"/>
          </p:cNvSpPr>
          <p:nvPr>
            <p:ph type="sldNum" sz="quarter" idx="12"/>
          </p:nvPr>
        </p:nvSpPr>
        <p:spPr/>
        <p:txBody>
          <a:bodyPr/>
          <a:lstStyle/>
          <a:p>
            <a:fld id="{2CC95DF6-38C7-A247-A715-EC62B6D2D94E}" type="slidenum">
              <a:rPr lang="en-US" smtClean="0"/>
              <a:t>‹#›</a:t>
            </a:fld>
            <a:endParaRPr lang="en-US"/>
          </a:p>
        </p:txBody>
      </p:sp>
    </p:spTree>
    <p:extLst>
      <p:ext uri="{BB962C8B-B14F-4D97-AF65-F5344CB8AC3E}">
        <p14:creationId xmlns:p14="http://schemas.microsoft.com/office/powerpoint/2010/main" val="936417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DC2B7F-590A-7D48-BEB1-75258D7DAF8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5E118B6-5466-BD43-A2EB-57DB6596D26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4D865-22B2-194C-BBE7-0A9135151F23}"/>
              </a:ext>
            </a:extLst>
          </p:cNvPr>
          <p:cNvSpPr>
            <a:spLocks noGrp="1"/>
          </p:cNvSpPr>
          <p:nvPr>
            <p:ph type="dt" sz="half" idx="10"/>
          </p:nvPr>
        </p:nvSpPr>
        <p:spPr/>
        <p:txBody>
          <a:bodyPr/>
          <a:lstStyle/>
          <a:p>
            <a:fld id="{B99239FE-90AD-B841-9BF1-4AFACEBFA38F}" type="datetimeFigureOut">
              <a:rPr lang="en-US" smtClean="0"/>
              <a:t>1/14/20</a:t>
            </a:fld>
            <a:endParaRPr lang="en-US"/>
          </a:p>
        </p:txBody>
      </p:sp>
      <p:sp>
        <p:nvSpPr>
          <p:cNvPr id="5" name="Footer Placeholder 4">
            <a:extLst>
              <a:ext uri="{FF2B5EF4-FFF2-40B4-BE49-F238E27FC236}">
                <a16:creationId xmlns:a16="http://schemas.microsoft.com/office/drawing/2014/main" id="{BFFC3F49-AEC2-3A4D-B2C4-3B99CDB851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6BC509-9B26-DF44-AE22-03914ACEFDAC}"/>
              </a:ext>
            </a:extLst>
          </p:cNvPr>
          <p:cNvSpPr>
            <a:spLocks noGrp="1"/>
          </p:cNvSpPr>
          <p:nvPr>
            <p:ph type="sldNum" sz="quarter" idx="12"/>
          </p:nvPr>
        </p:nvSpPr>
        <p:spPr/>
        <p:txBody>
          <a:bodyPr/>
          <a:lstStyle/>
          <a:p>
            <a:fld id="{2CC95DF6-38C7-A247-A715-EC62B6D2D94E}" type="slidenum">
              <a:rPr lang="en-US" smtClean="0"/>
              <a:t>‹#›</a:t>
            </a:fld>
            <a:endParaRPr lang="en-US"/>
          </a:p>
        </p:txBody>
      </p:sp>
    </p:spTree>
    <p:extLst>
      <p:ext uri="{BB962C8B-B14F-4D97-AF65-F5344CB8AC3E}">
        <p14:creationId xmlns:p14="http://schemas.microsoft.com/office/powerpoint/2010/main" val="850419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9158E-B82D-1D40-88A0-A840EFE5C0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B11A7D-CD86-E440-8A5A-C775A97D40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77D76B-E8DE-D34C-B234-E4784F971F51}"/>
              </a:ext>
            </a:extLst>
          </p:cNvPr>
          <p:cNvSpPr>
            <a:spLocks noGrp="1"/>
          </p:cNvSpPr>
          <p:nvPr>
            <p:ph type="dt" sz="half" idx="10"/>
          </p:nvPr>
        </p:nvSpPr>
        <p:spPr/>
        <p:txBody>
          <a:bodyPr/>
          <a:lstStyle/>
          <a:p>
            <a:fld id="{B99239FE-90AD-B841-9BF1-4AFACEBFA38F}" type="datetimeFigureOut">
              <a:rPr lang="en-US" smtClean="0"/>
              <a:t>1/14/20</a:t>
            </a:fld>
            <a:endParaRPr lang="en-US"/>
          </a:p>
        </p:txBody>
      </p:sp>
      <p:sp>
        <p:nvSpPr>
          <p:cNvPr id="5" name="Footer Placeholder 4">
            <a:extLst>
              <a:ext uri="{FF2B5EF4-FFF2-40B4-BE49-F238E27FC236}">
                <a16:creationId xmlns:a16="http://schemas.microsoft.com/office/drawing/2014/main" id="{15E4190E-19CA-3E44-8359-FE410D6A85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B36E5E-2146-084D-BE34-0F9824DAD76B}"/>
              </a:ext>
            </a:extLst>
          </p:cNvPr>
          <p:cNvSpPr>
            <a:spLocks noGrp="1"/>
          </p:cNvSpPr>
          <p:nvPr>
            <p:ph type="sldNum" sz="quarter" idx="12"/>
          </p:nvPr>
        </p:nvSpPr>
        <p:spPr/>
        <p:txBody>
          <a:bodyPr/>
          <a:lstStyle/>
          <a:p>
            <a:fld id="{2CC95DF6-38C7-A247-A715-EC62B6D2D94E}" type="slidenum">
              <a:rPr lang="en-US" smtClean="0"/>
              <a:t>‹#›</a:t>
            </a:fld>
            <a:endParaRPr lang="en-US"/>
          </a:p>
        </p:txBody>
      </p:sp>
    </p:spTree>
    <p:extLst>
      <p:ext uri="{BB962C8B-B14F-4D97-AF65-F5344CB8AC3E}">
        <p14:creationId xmlns:p14="http://schemas.microsoft.com/office/powerpoint/2010/main" val="4002898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327B4-FC59-4043-AAF0-E47D218EE5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4A5E75-A19B-BF4C-AFF8-83AB9AF7F0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32CD1D0-2E26-3145-B91E-AE43C720354B}"/>
              </a:ext>
            </a:extLst>
          </p:cNvPr>
          <p:cNvSpPr>
            <a:spLocks noGrp="1"/>
          </p:cNvSpPr>
          <p:nvPr>
            <p:ph type="dt" sz="half" idx="10"/>
          </p:nvPr>
        </p:nvSpPr>
        <p:spPr/>
        <p:txBody>
          <a:bodyPr/>
          <a:lstStyle/>
          <a:p>
            <a:fld id="{B99239FE-90AD-B841-9BF1-4AFACEBFA38F}" type="datetimeFigureOut">
              <a:rPr lang="en-US" smtClean="0"/>
              <a:t>1/14/20</a:t>
            </a:fld>
            <a:endParaRPr lang="en-US"/>
          </a:p>
        </p:txBody>
      </p:sp>
      <p:sp>
        <p:nvSpPr>
          <p:cNvPr id="5" name="Footer Placeholder 4">
            <a:extLst>
              <a:ext uri="{FF2B5EF4-FFF2-40B4-BE49-F238E27FC236}">
                <a16:creationId xmlns:a16="http://schemas.microsoft.com/office/drawing/2014/main" id="{536C65BA-9C31-7A47-8559-0A844854A8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510888-8AA7-9148-AB67-5E0460FC6FB7}"/>
              </a:ext>
            </a:extLst>
          </p:cNvPr>
          <p:cNvSpPr>
            <a:spLocks noGrp="1"/>
          </p:cNvSpPr>
          <p:nvPr>
            <p:ph type="sldNum" sz="quarter" idx="12"/>
          </p:nvPr>
        </p:nvSpPr>
        <p:spPr/>
        <p:txBody>
          <a:bodyPr/>
          <a:lstStyle/>
          <a:p>
            <a:fld id="{2CC95DF6-38C7-A247-A715-EC62B6D2D94E}" type="slidenum">
              <a:rPr lang="en-US" smtClean="0"/>
              <a:t>‹#›</a:t>
            </a:fld>
            <a:endParaRPr lang="en-US"/>
          </a:p>
        </p:txBody>
      </p:sp>
    </p:spTree>
    <p:extLst>
      <p:ext uri="{BB962C8B-B14F-4D97-AF65-F5344CB8AC3E}">
        <p14:creationId xmlns:p14="http://schemas.microsoft.com/office/powerpoint/2010/main" val="2729703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3E656-8C37-0F49-B972-A591E11946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794297-8763-284F-A324-3B54679BC07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DBCB2E-98A2-4D48-AECA-753EDEDF0AE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FA797F2-939D-F842-A372-5F54D16D9310}"/>
              </a:ext>
            </a:extLst>
          </p:cNvPr>
          <p:cNvSpPr>
            <a:spLocks noGrp="1"/>
          </p:cNvSpPr>
          <p:nvPr>
            <p:ph type="dt" sz="half" idx="10"/>
          </p:nvPr>
        </p:nvSpPr>
        <p:spPr/>
        <p:txBody>
          <a:bodyPr/>
          <a:lstStyle/>
          <a:p>
            <a:fld id="{B99239FE-90AD-B841-9BF1-4AFACEBFA38F}" type="datetimeFigureOut">
              <a:rPr lang="en-US" smtClean="0"/>
              <a:t>1/14/20</a:t>
            </a:fld>
            <a:endParaRPr lang="en-US"/>
          </a:p>
        </p:txBody>
      </p:sp>
      <p:sp>
        <p:nvSpPr>
          <p:cNvPr id="6" name="Footer Placeholder 5">
            <a:extLst>
              <a:ext uri="{FF2B5EF4-FFF2-40B4-BE49-F238E27FC236}">
                <a16:creationId xmlns:a16="http://schemas.microsoft.com/office/drawing/2014/main" id="{3E72DFBF-56F0-6448-BB51-DFFC9CF8F4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EE573C-A3CE-1E49-9ED6-45A737EB1E5A}"/>
              </a:ext>
            </a:extLst>
          </p:cNvPr>
          <p:cNvSpPr>
            <a:spLocks noGrp="1"/>
          </p:cNvSpPr>
          <p:nvPr>
            <p:ph type="sldNum" sz="quarter" idx="12"/>
          </p:nvPr>
        </p:nvSpPr>
        <p:spPr/>
        <p:txBody>
          <a:bodyPr/>
          <a:lstStyle/>
          <a:p>
            <a:fld id="{2CC95DF6-38C7-A247-A715-EC62B6D2D94E}" type="slidenum">
              <a:rPr lang="en-US" smtClean="0"/>
              <a:t>‹#›</a:t>
            </a:fld>
            <a:endParaRPr lang="en-US"/>
          </a:p>
        </p:txBody>
      </p:sp>
    </p:spTree>
    <p:extLst>
      <p:ext uri="{BB962C8B-B14F-4D97-AF65-F5344CB8AC3E}">
        <p14:creationId xmlns:p14="http://schemas.microsoft.com/office/powerpoint/2010/main" val="321278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03838-881E-D74C-BE50-0EB64F571C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1C3C0E4-28D1-C447-9EB1-ADA7845118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E44094C-B387-3F41-B2F1-911B550661B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16769C-5CE1-6F41-8D7B-D6F72B0F05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DDEE0F2-555B-614E-9414-CD8C7EE0F92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B870236-9BDB-FC4B-BF76-CD89D997DD4F}"/>
              </a:ext>
            </a:extLst>
          </p:cNvPr>
          <p:cNvSpPr>
            <a:spLocks noGrp="1"/>
          </p:cNvSpPr>
          <p:nvPr>
            <p:ph type="dt" sz="half" idx="10"/>
          </p:nvPr>
        </p:nvSpPr>
        <p:spPr/>
        <p:txBody>
          <a:bodyPr/>
          <a:lstStyle/>
          <a:p>
            <a:fld id="{B99239FE-90AD-B841-9BF1-4AFACEBFA38F}" type="datetimeFigureOut">
              <a:rPr lang="en-US" smtClean="0"/>
              <a:t>1/14/20</a:t>
            </a:fld>
            <a:endParaRPr lang="en-US"/>
          </a:p>
        </p:txBody>
      </p:sp>
      <p:sp>
        <p:nvSpPr>
          <p:cNvPr id="8" name="Footer Placeholder 7">
            <a:extLst>
              <a:ext uri="{FF2B5EF4-FFF2-40B4-BE49-F238E27FC236}">
                <a16:creationId xmlns:a16="http://schemas.microsoft.com/office/drawing/2014/main" id="{C409B22E-9CC7-F748-9744-CE1C027B77F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EBB4315-7253-E24D-824F-46E9489CE37A}"/>
              </a:ext>
            </a:extLst>
          </p:cNvPr>
          <p:cNvSpPr>
            <a:spLocks noGrp="1"/>
          </p:cNvSpPr>
          <p:nvPr>
            <p:ph type="sldNum" sz="quarter" idx="12"/>
          </p:nvPr>
        </p:nvSpPr>
        <p:spPr/>
        <p:txBody>
          <a:bodyPr/>
          <a:lstStyle/>
          <a:p>
            <a:fld id="{2CC95DF6-38C7-A247-A715-EC62B6D2D94E}" type="slidenum">
              <a:rPr lang="en-US" smtClean="0"/>
              <a:t>‹#›</a:t>
            </a:fld>
            <a:endParaRPr lang="en-US"/>
          </a:p>
        </p:txBody>
      </p:sp>
    </p:spTree>
    <p:extLst>
      <p:ext uri="{BB962C8B-B14F-4D97-AF65-F5344CB8AC3E}">
        <p14:creationId xmlns:p14="http://schemas.microsoft.com/office/powerpoint/2010/main" val="3699474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4B42F-739B-E240-AAA1-FB8E8D12CE0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252C4DA-77ED-314B-B9F8-A957AB7DAC1A}"/>
              </a:ext>
            </a:extLst>
          </p:cNvPr>
          <p:cNvSpPr>
            <a:spLocks noGrp="1"/>
          </p:cNvSpPr>
          <p:nvPr>
            <p:ph type="dt" sz="half" idx="10"/>
          </p:nvPr>
        </p:nvSpPr>
        <p:spPr/>
        <p:txBody>
          <a:bodyPr/>
          <a:lstStyle/>
          <a:p>
            <a:fld id="{B99239FE-90AD-B841-9BF1-4AFACEBFA38F}" type="datetimeFigureOut">
              <a:rPr lang="en-US" smtClean="0"/>
              <a:t>1/14/20</a:t>
            </a:fld>
            <a:endParaRPr lang="en-US"/>
          </a:p>
        </p:txBody>
      </p:sp>
      <p:sp>
        <p:nvSpPr>
          <p:cNvPr id="4" name="Footer Placeholder 3">
            <a:extLst>
              <a:ext uri="{FF2B5EF4-FFF2-40B4-BE49-F238E27FC236}">
                <a16:creationId xmlns:a16="http://schemas.microsoft.com/office/drawing/2014/main" id="{7B055A98-CD52-2840-8733-58D7932443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5C247E-6CB7-C74A-B84A-048625275137}"/>
              </a:ext>
            </a:extLst>
          </p:cNvPr>
          <p:cNvSpPr>
            <a:spLocks noGrp="1"/>
          </p:cNvSpPr>
          <p:nvPr>
            <p:ph type="sldNum" sz="quarter" idx="12"/>
          </p:nvPr>
        </p:nvSpPr>
        <p:spPr/>
        <p:txBody>
          <a:bodyPr/>
          <a:lstStyle/>
          <a:p>
            <a:fld id="{2CC95DF6-38C7-A247-A715-EC62B6D2D94E}" type="slidenum">
              <a:rPr lang="en-US" smtClean="0"/>
              <a:t>‹#›</a:t>
            </a:fld>
            <a:endParaRPr lang="en-US"/>
          </a:p>
        </p:txBody>
      </p:sp>
    </p:spTree>
    <p:extLst>
      <p:ext uri="{BB962C8B-B14F-4D97-AF65-F5344CB8AC3E}">
        <p14:creationId xmlns:p14="http://schemas.microsoft.com/office/powerpoint/2010/main" val="3858051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FCFCD5-9773-7040-A457-7BEC749E636E}"/>
              </a:ext>
            </a:extLst>
          </p:cNvPr>
          <p:cNvSpPr>
            <a:spLocks noGrp="1"/>
          </p:cNvSpPr>
          <p:nvPr>
            <p:ph type="dt" sz="half" idx="10"/>
          </p:nvPr>
        </p:nvSpPr>
        <p:spPr/>
        <p:txBody>
          <a:bodyPr/>
          <a:lstStyle/>
          <a:p>
            <a:fld id="{B99239FE-90AD-B841-9BF1-4AFACEBFA38F}" type="datetimeFigureOut">
              <a:rPr lang="en-US" smtClean="0"/>
              <a:t>1/14/20</a:t>
            </a:fld>
            <a:endParaRPr lang="en-US"/>
          </a:p>
        </p:txBody>
      </p:sp>
      <p:sp>
        <p:nvSpPr>
          <p:cNvPr id="3" name="Footer Placeholder 2">
            <a:extLst>
              <a:ext uri="{FF2B5EF4-FFF2-40B4-BE49-F238E27FC236}">
                <a16:creationId xmlns:a16="http://schemas.microsoft.com/office/drawing/2014/main" id="{E3B01210-6F88-F444-905E-9E82450CD5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42E9F1-68A2-C046-B085-A5AB1F2E21C1}"/>
              </a:ext>
            </a:extLst>
          </p:cNvPr>
          <p:cNvSpPr>
            <a:spLocks noGrp="1"/>
          </p:cNvSpPr>
          <p:nvPr>
            <p:ph type="sldNum" sz="quarter" idx="12"/>
          </p:nvPr>
        </p:nvSpPr>
        <p:spPr/>
        <p:txBody>
          <a:bodyPr/>
          <a:lstStyle/>
          <a:p>
            <a:fld id="{2CC95DF6-38C7-A247-A715-EC62B6D2D94E}" type="slidenum">
              <a:rPr lang="en-US" smtClean="0"/>
              <a:t>‹#›</a:t>
            </a:fld>
            <a:endParaRPr lang="en-US"/>
          </a:p>
        </p:txBody>
      </p:sp>
    </p:spTree>
    <p:extLst>
      <p:ext uri="{BB962C8B-B14F-4D97-AF65-F5344CB8AC3E}">
        <p14:creationId xmlns:p14="http://schemas.microsoft.com/office/powerpoint/2010/main" val="2117304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E1682-EF0F-CC4C-AE3D-031C04B40C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DF20F6E-9733-7B44-9B47-5DCD4CDD1B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3AD5BB-FBB7-464D-86AB-955F461FD4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B1371DF-9B43-C74F-8226-A18D56C5F9AE}"/>
              </a:ext>
            </a:extLst>
          </p:cNvPr>
          <p:cNvSpPr>
            <a:spLocks noGrp="1"/>
          </p:cNvSpPr>
          <p:nvPr>
            <p:ph type="dt" sz="half" idx="10"/>
          </p:nvPr>
        </p:nvSpPr>
        <p:spPr/>
        <p:txBody>
          <a:bodyPr/>
          <a:lstStyle/>
          <a:p>
            <a:fld id="{B99239FE-90AD-B841-9BF1-4AFACEBFA38F}" type="datetimeFigureOut">
              <a:rPr lang="en-US" smtClean="0"/>
              <a:t>1/14/20</a:t>
            </a:fld>
            <a:endParaRPr lang="en-US"/>
          </a:p>
        </p:txBody>
      </p:sp>
      <p:sp>
        <p:nvSpPr>
          <p:cNvPr id="6" name="Footer Placeholder 5">
            <a:extLst>
              <a:ext uri="{FF2B5EF4-FFF2-40B4-BE49-F238E27FC236}">
                <a16:creationId xmlns:a16="http://schemas.microsoft.com/office/drawing/2014/main" id="{BDC151E7-ECB3-1646-88F2-5F22462B5E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C3866C-D491-504A-AFE8-E89D695F8E8B}"/>
              </a:ext>
            </a:extLst>
          </p:cNvPr>
          <p:cNvSpPr>
            <a:spLocks noGrp="1"/>
          </p:cNvSpPr>
          <p:nvPr>
            <p:ph type="sldNum" sz="quarter" idx="12"/>
          </p:nvPr>
        </p:nvSpPr>
        <p:spPr/>
        <p:txBody>
          <a:bodyPr/>
          <a:lstStyle/>
          <a:p>
            <a:fld id="{2CC95DF6-38C7-A247-A715-EC62B6D2D94E}" type="slidenum">
              <a:rPr lang="en-US" smtClean="0"/>
              <a:t>‹#›</a:t>
            </a:fld>
            <a:endParaRPr lang="en-US"/>
          </a:p>
        </p:txBody>
      </p:sp>
    </p:spTree>
    <p:extLst>
      <p:ext uri="{BB962C8B-B14F-4D97-AF65-F5344CB8AC3E}">
        <p14:creationId xmlns:p14="http://schemas.microsoft.com/office/powerpoint/2010/main" val="3667756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E50FD-C916-F446-AF76-C5C88D760B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FC900EE-DB1E-9A4E-B055-2CDC037D55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F68F2E8-2C9E-D447-801A-18607442AE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6E6474E-DF3A-9944-AF91-BD8B6F2372C0}"/>
              </a:ext>
            </a:extLst>
          </p:cNvPr>
          <p:cNvSpPr>
            <a:spLocks noGrp="1"/>
          </p:cNvSpPr>
          <p:nvPr>
            <p:ph type="dt" sz="half" idx="10"/>
          </p:nvPr>
        </p:nvSpPr>
        <p:spPr/>
        <p:txBody>
          <a:bodyPr/>
          <a:lstStyle/>
          <a:p>
            <a:fld id="{B99239FE-90AD-B841-9BF1-4AFACEBFA38F}" type="datetimeFigureOut">
              <a:rPr lang="en-US" smtClean="0"/>
              <a:t>1/14/20</a:t>
            </a:fld>
            <a:endParaRPr lang="en-US"/>
          </a:p>
        </p:txBody>
      </p:sp>
      <p:sp>
        <p:nvSpPr>
          <p:cNvPr id="6" name="Footer Placeholder 5">
            <a:extLst>
              <a:ext uri="{FF2B5EF4-FFF2-40B4-BE49-F238E27FC236}">
                <a16:creationId xmlns:a16="http://schemas.microsoft.com/office/drawing/2014/main" id="{41B3B9EA-58E4-044E-B2C6-0F8412F2F0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0C9F1B-AE6A-DB4D-9004-F8E7D1CD460D}"/>
              </a:ext>
            </a:extLst>
          </p:cNvPr>
          <p:cNvSpPr>
            <a:spLocks noGrp="1"/>
          </p:cNvSpPr>
          <p:nvPr>
            <p:ph type="sldNum" sz="quarter" idx="12"/>
          </p:nvPr>
        </p:nvSpPr>
        <p:spPr/>
        <p:txBody>
          <a:bodyPr/>
          <a:lstStyle/>
          <a:p>
            <a:fld id="{2CC95DF6-38C7-A247-A715-EC62B6D2D94E}" type="slidenum">
              <a:rPr lang="en-US" smtClean="0"/>
              <a:t>‹#›</a:t>
            </a:fld>
            <a:endParaRPr lang="en-US"/>
          </a:p>
        </p:txBody>
      </p:sp>
    </p:spTree>
    <p:extLst>
      <p:ext uri="{BB962C8B-B14F-4D97-AF65-F5344CB8AC3E}">
        <p14:creationId xmlns:p14="http://schemas.microsoft.com/office/powerpoint/2010/main" val="246998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05E4D9-F0E8-FB48-A18E-F3212D8C52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4151D42-CD5D-9248-B8D4-8B288F61FE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127824-A461-A14C-9885-68AE88A3D9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9239FE-90AD-B841-9BF1-4AFACEBFA38F}" type="datetimeFigureOut">
              <a:rPr lang="en-US" smtClean="0"/>
              <a:t>1/14/20</a:t>
            </a:fld>
            <a:endParaRPr lang="en-US"/>
          </a:p>
        </p:txBody>
      </p:sp>
      <p:sp>
        <p:nvSpPr>
          <p:cNvPr id="5" name="Footer Placeholder 4">
            <a:extLst>
              <a:ext uri="{FF2B5EF4-FFF2-40B4-BE49-F238E27FC236}">
                <a16:creationId xmlns:a16="http://schemas.microsoft.com/office/drawing/2014/main" id="{17288C46-7B09-2B4E-86F6-8B0A54AC51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0D0F3D2-4794-B544-8159-EA57FA6132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C95DF6-38C7-A247-A715-EC62B6D2D94E}" type="slidenum">
              <a:rPr lang="en-US" smtClean="0"/>
              <a:t>‹#›</a:t>
            </a:fld>
            <a:endParaRPr lang="en-US"/>
          </a:p>
        </p:txBody>
      </p:sp>
    </p:spTree>
    <p:extLst>
      <p:ext uri="{BB962C8B-B14F-4D97-AF65-F5344CB8AC3E}">
        <p14:creationId xmlns:p14="http://schemas.microsoft.com/office/powerpoint/2010/main" val="42539254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raw.githubusercontent.com" TargetMode="External"/><Relationship Id="rId2" Type="http://schemas.openxmlformats.org/officeDocument/2006/relationships/hyperlink" Target="https://github.com/kijohnson/ADA_Spring_202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A75C8-0015-1641-AE78-7DAF750FA4EF}"/>
              </a:ext>
            </a:extLst>
          </p:cNvPr>
          <p:cNvSpPr>
            <a:spLocks noGrp="1"/>
          </p:cNvSpPr>
          <p:nvPr>
            <p:ph type="ctrTitle"/>
          </p:nvPr>
        </p:nvSpPr>
        <p:spPr>
          <a:xfrm>
            <a:off x="1524000" y="1122363"/>
            <a:ext cx="9144000" cy="2387600"/>
          </a:xfrm>
        </p:spPr>
        <p:txBody>
          <a:bodyPr/>
          <a:lstStyle/>
          <a:p>
            <a:pPr marL="0" lvl="0" indent="0">
              <a:buNone/>
            </a:pPr>
            <a:r>
              <a:t>Class One Getting Started</a:t>
            </a:r>
          </a:p>
        </p:txBody>
      </p:sp>
      <p:sp>
        <p:nvSpPr>
          <p:cNvPr id="3" name="Subtitle 2">
            <a:extLst>
              <a:ext uri="{FF2B5EF4-FFF2-40B4-BE49-F238E27FC236}">
                <a16:creationId xmlns:a16="http://schemas.microsoft.com/office/drawing/2014/main" id="{633238A9-4079-414C-9736-1A13A0201822}"/>
              </a:ext>
            </a:extLst>
          </p:cNvPr>
          <p:cNvSpPr>
            <a:spLocks noGrp="1"/>
          </p:cNvSpPr>
          <p:nvPr>
            <p:ph type="subTitle" idx="1"/>
          </p:nvPr>
        </p:nvSpPr>
        <p:spPr>
          <a:xfrm>
            <a:off x="1524000" y="3602038"/>
            <a:ext cx="9144000" cy="1655762"/>
          </a:xfrm>
        </p:spPr>
        <p:txBody>
          <a:bodyPr/>
          <a:lstStyle/>
          <a:p>
            <a:pPr marL="0" lvl="0" indent="0">
              <a:buNone/>
            </a:pPr>
            <a:br/>
            <a:br/>
            <a:r>
              <a:t>Kim Johnson</a:t>
            </a:r>
          </a:p>
        </p:txBody>
      </p:sp>
      <p:sp>
        <p:nvSpPr>
          <p:cNvPr id="4" name="Date Placeholder 3">
            <a:extLst>
              <a:ext uri="{FF2B5EF4-FFF2-40B4-BE49-F238E27FC236}">
                <a16:creationId xmlns:a16="http://schemas.microsoft.com/office/drawing/2014/main" id="{CCB035CF-EC5E-4C45-8CD8-B6651272D28E}"/>
              </a:ext>
            </a:extLst>
          </p:cNvPr>
          <p:cNvSpPr>
            <a:spLocks noGrp="1"/>
          </p:cNvSpPr>
          <p:nvPr>
            <p:ph type="dt" sz="half" idx="10"/>
          </p:nvPr>
        </p:nvSpPr>
        <p:spPr/>
        <p:txBody>
          <a:bodyPr/>
          <a:lstStyle/>
          <a:p>
            <a:pPr marL="0" lvl="0" indent="0">
              <a:buNone/>
            </a:pPr>
            <a:r>
              <a:t>January 15, 2020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9158E-B82D-1D40-88A0-A840EFE5C01B}"/>
              </a:ext>
            </a:extLst>
          </p:cNvPr>
          <p:cNvSpPr>
            <a:spLocks noGrp="1"/>
          </p:cNvSpPr>
          <p:nvPr>
            <p:ph type="title"/>
          </p:nvPr>
        </p:nvSpPr>
        <p:spPr/>
        <p:txBody>
          <a:bodyPr/>
          <a:lstStyle/>
          <a:p>
            <a:pPr marL="0" lvl="0" indent="0">
              <a:buNone/>
            </a:pPr>
            <a:r>
              <a:t>Read in CSV and Stata files</a:t>
            </a:r>
          </a:p>
        </p:txBody>
      </p:sp>
      <p:sp>
        <p:nvSpPr>
          <p:cNvPr id="3" name="Content Placeholder 2">
            <a:extLst>
              <a:ext uri="{FF2B5EF4-FFF2-40B4-BE49-F238E27FC236}">
                <a16:creationId xmlns:a16="http://schemas.microsoft.com/office/drawing/2014/main" id="{D9B11A7D-CD86-E440-8A5A-C775A97D40CE}"/>
              </a:ext>
            </a:extLst>
          </p:cNvPr>
          <p:cNvSpPr>
            <a:spLocks noGrp="1"/>
          </p:cNvSpPr>
          <p:nvPr>
            <p:ph idx="1"/>
          </p:nvPr>
        </p:nvSpPr>
        <p:spPr/>
        <p:txBody>
          <a:bodyPr/>
          <a:lstStyle/>
          <a:p>
            <a:pPr marL="1270000" lvl="0" indent="0">
              <a:buNone/>
            </a:pPr>
            <a:r>
              <a:rPr sz="1800">
                <a:latin typeface="Courier"/>
              </a:rPr>
              <a:t>starbucks_csv &lt;-</a:t>
            </a:r>
            <a:br/>
            <a:r>
              <a:rPr sz="1800">
                <a:solidFill>
                  <a:srgbClr val="4070A0"/>
                </a:solidFill>
                <a:latin typeface="Courier"/>
              </a:rPr>
              <a:t> </a:t>
            </a:r>
            <a:r>
              <a:rPr sz="1800" b="1">
                <a:solidFill>
                  <a:srgbClr val="007020"/>
                </a:solidFill>
                <a:latin typeface="Courier"/>
              </a:rPr>
              <a:t>read.csv</a:t>
            </a:r>
            <a:r>
              <a:rPr sz="1800">
                <a:latin typeface="Courier"/>
              </a:rPr>
              <a:t>(</a:t>
            </a:r>
            <a:br/>
            <a:r>
              <a:rPr sz="1800">
                <a:latin typeface="Courier"/>
              </a:rPr>
              <a:t>    </a:t>
            </a:r>
            <a:r>
              <a:rPr sz="1800">
                <a:solidFill>
                  <a:srgbClr val="4070A0"/>
                </a:solidFill>
                <a:latin typeface="Courier"/>
              </a:rPr>
              <a:t>"https://raw.githubusercontent.com/kijohnson/ADA_Spring_2020/master/Class%201/starbucks_datasets/starbucks_csv.csv"</a:t>
            </a:r>
            <a:br/>
            <a:r>
              <a:rPr sz="1800">
                <a:latin typeface="Courier"/>
              </a:rPr>
              <a:t>  )</a:t>
            </a:r>
            <a:r>
              <a:rPr sz="1800" i="1">
                <a:solidFill>
                  <a:srgbClr val="60A0B0"/>
                </a:solidFill>
                <a:latin typeface="Courier"/>
              </a:rPr>
              <a:t>#read in csv file</a:t>
            </a:r>
            <a:br/>
            <a:br/>
            <a:r>
              <a:rPr sz="1800">
                <a:latin typeface="Courier"/>
              </a:rPr>
              <a:t>starbucks_stata &lt;-</a:t>
            </a:r>
            <a:br/>
            <a:r>
              <a:rPr sz="1800">
                <a:solidFill>
                  <a:srgbClr val="4070A0"/>
                </a:solidFill>
                <a:latin typeface="Courier"/>
              </a:rPr>
              <a:t>  </a:t>
            </a:r>
            <a:r>
              <a:rPr sz="1800" b="1">
                <a:solidFill>
                  <a:srgbClr val="007020"/>
                </a:solidFill>
                <a:latin typeface="Courier"/>
              </a:rPr>
              <a:t>read_dta</a:t>
            </a:r>
            <a:r>
              <a:rPr sz="1800">
                <a:latin typeface="Courier"/>
              </a:rPr>
              <a:t>(</a:t>
            </a:r>
            <a:br/>
            <a:r>
              <a:rPr sz="1800">
                <a:latin typeface="Courier"/>
              </a:rPr>
              <a:t>    </a:t>
            </a:r>
            <a:r>
              <a:rPr sz="1800">
                <a:solidFill>
                  <a:srgbClr val="4070A0"/>
                </a:solidFill>
                <a:latin typeface="Courier"/>
              </a:rPr>
              <a:t>"https://github.com/kijohnson/ADA_Spring_2020/blob/master/Class%201/starbucks_datasets/starbucks_stata.dta?raw=true"</a:t>
            </a:r>
            <a:br/>
            <a:r>
              <a:rPr sz="1800">
                <a:latin typeface="Courier"/>
              </a:rPr>
              <a:t>  )</a:t>
            </a:r>
            <a:r>
              <a:rPr sz="1800" i="1">
                <a:solidFill>
                  <a:srgbClr val="60A0B0"/>
                </a:solidFill>
                <a:latin typeface="Courier"/>
              </a:rPr>
              <a:t>#read in stata file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9158E-B82D-1D40-88A0-A840EFE5C01B}"/>
              </a:ext>
            </a:extLst>
          </p:cNvPr>
          <p:cNvSpPr>
            <a:spLocks noGrp="1"/>
          </p:cNvSpPr>
          <p:nvPr>
            <p:ph type="title"/>
          </p:nvPr>
        </p:nvSpPr>
        <p:spPr/>
        <p:txBody>
          <a:bodyPr/>
          <a:lstStyle/>
          <a:p>
            <a:pPr marL="0" lvl="0" indent="0">
              <a:buNone/>
            </a:pPr>
            <a:r>
              <a:t>Read in tab deliminated file</a:t>
            </a:r>
          </a:p>
        </p:txBody>
      </p:sp>
      <p:sp>
        <p:nvSpPr>
          <p:cNvPr id="3" name="Content Placeholder 2">
            <a:extLst>
              <a:ext uri="{FF2B5EF4-FFF2-40B4-BE49-F238E27FC236}">
                <a16:creationId xmlns:a16="http://schemas.microsoft.com/office/drawing/2014/main" id="{D9B11A7D-CD86-E440-8A5A-C775A97D40CE}"/>
              </a:ext>
            </a:extLst>
          </p:cNvPr>
          <p:cNvSpPr>
            <a:spLocks noGrp="1"/>
          </p:cNvSpPr>
          <p:nvPr>
            <p:ph idx="1"/>
          </p:nvPr>
        </p:nvSpPr>
        <p:spPr/>
        <p:txBody>
          <a:bodyPr/>
          <a:lstStyle/>
          <a:p>
            <a:pPr marL="1270000" lvl="0" indent="0">
              <a:buNone/>
            </a:pPr>
            <a:r>
              <a:rPr sz="1800">
                <a:latin typeface="Courier"/>
              </a:rPr>
              <a:t>starbucks_tab &lt;-</a:t>
            </a:r>
            <a:br/>
            <a:r>
              <a:rPr sz="1800">
                <a:solidFill>
                  <a:srgbClr val="4070A0"/>
                </a:solidFill>
                <a:latin typeface="Courier"/>
              </a:rPr>
              <a:t>  </a:t>
            </a:r>
            <a:r>
              <a:rPr sz="1800" b="1">
                <a:solidFill>
                  <a:srgbClr val="007020"/>
                </a:solidFill>
                <a:latin typeface="Courier"/>
              </a:rPr>
              <a:t>read.delim</a:t>
            </a:r>
            <a:r>
              <a:rPr sz="1800">
                <a:latin typeface="Courier"/>
              </a:rPr>
              <a:t>(</a:t>
            </a:r>
            <a:br/>
            <a:r>
              <a:rPr sz="1800">
                <a:latin typeface="Courier"/>
              </a:rPr>
              <a:t>    </a:t>
            </a:r>
            <a:r>
              <a:rPr sz="1800">
                <a:solidFill>
                  <a:srgbClr val="4070A0"/>
                </a:solidFill>
                <a:latin typeface="Courier"/>
              </a:rPr>
              <a:t>"https://raw.githubusercontent.com/kijohnson/ADA_Spring_2020/master/Class%201/starbucks_datasets/starbucks_tab.txt"</a:t>
            </a:r>
            <a:br/>
            <a:r>
              <a:rPr sz="1800">
                <a:latin typeface="Courier"/>
              </a:rPr>
              <a:t>  )</a:t>
            </a:r>
            <a:r>
              <a:rPr sz="1800" i="1">
                <a:solidFill>
                  <a:srgbClr val="60A0B0"/>
                </a:solidFill>
                <a:latin typeface="Courier"/>
              </a:rPr>
              <a:t>#read in tab file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9158E-B82D-1D40-88A0-A840EFE5C01B}"/>
              </a:ext>
            </a:extLst>
          </p:cNvPr>
          <p:cNvSpPr>
            <a:spLocks noGrp="1"/>
          </p:cNvSpPr>
          <p:nvPr>
            <p:ph type="title"/>
          </p:nvPr>
        </p:nvSpPr>
        <p:spPr/>
        <p:txBody>
          <a:bodyPr/>
          <a:lstStyle/>
          <a:p>
            <a:pPr marL="0" lvl="0" indent="0">
              <a:buNone/>
            </a:pPr>
            <a:r>
              <a:t>Read in xpt and spss files</a:t>
            </a:r>
          </a:p>
        </p:txBody>
      </p:sp>
      <p:sp>
        <p:nvSpPr>
          <p:cNvPr id="3" name="Content Placeholder 2">
            <a:extLst>
              <a:ext uri="{FF2B5EF4-FFF2-40B4-BE49-F238E27FC236}">
                <a16:creationId xmlns:a16="http://schemas.microsoft.com/office/drawing/2014/main" id="{D9B11A7D-CD86-E440-8A5A-C775A97D40CE}"/>
              </a:ext>
            </a:extLst>
          </p:cNvPr>
          <p:cNvSpPr>
            <a:spLocks noGrp="1"/>
          </p:cNvSpPr>
          <p:nvPr>
            <p:ph idx="1"/>
          </p:nvPr>
        </p:nvSpPr>
        <p:spPr/>
        <p:txBody>
          <a:bodyPr/>
          <a:lstStyle/>
          <a:p>
            <a:pPr marL="1270000" lvl="0" indent="0">
              <a:buNone/>
            </a:pPr>
            <a:r>
              <a:rPr sz="1800">
                <a:latin typeface="Courier"/>
              </a:rPr>
              <a:t>starbucks_xpt &lt;-</a:t>
            </a:r>
            <a:br/>
            <a:r>
              <a:rPr sz="1800">
                <a:solidFill>
                  <a:srgbClr val="4070A0"/>
                </a:solidFill>
                <a:latin typeface="Courier"/>
              </a:rPr>
              <a:t>  </a:t>
            </a:r>
            <a:r>
              <a:rPr sz="1800" b="1">
                <a:solidFill>
                  <a:srgbClr val="007020"/>
                </a:solidFill>
                <a:latin typeface="Courier"/>
              </a:rPr>
              <a:t>read_xpt</a:t>
            </a:r>
            <a:r>
              <a:rPr sz="1800">
                <a:latin typeface="Courier"/>
              </a:rPr>
              <a:t>(</a:t>
            </a:r>
            <a:br/>
            <a:r>
              <a:rPr sz="1800">
                <a:latin typeface="Courier"/>
              </a:rPr>
              <a:t>    </a:t>
            </a:r>
            <a:r>
              <a:rPr sz="1800">
                <a:solidFill>
                  <a:srgbClr val="4070A0"/>
                </a:solidFill>
                <a:latin typeface="Courier"/>
              </a:rPr>
              <a:t>"https://github.com/kijohnson/ADA_Spring_2020/blob/master/Class%201/starbucks_datasets/starbuck_xpt.xpt?raw=true"</a:t>
            </a:r>
            <a:br/>
            <a:r>
              <a:rPr sz="1800">
                <a:latin typeface="Courier"/>
              </a:rPr>
              <a:t>  )</a:t>
            </a:r>
            <a:r>
              <a:rPr sz="1800" i="1">
                <a:solidFill>
                  <a:srgbClr val="60A0B0"/>
                </a:solidFill>
                <a:latin typeface="Courier"/>
              </a:rPr>
              <a:t>#read in SAS XPT file. Interesting note about this format:</a:t>
            </a:r>
            <a:br/>
            <a:r>
              <a:rPr sz="1800">
                <a:latin typeface="Courier"/>
              </a:rPr>
              <a:t>  </a:t>
            </a:r>
            <a:r>
              <a:rPr sz="1800" i="1">
                <a:solidFill>
                  <a:srgbClr val="60A0B0"/>
                </a:solidFill>
                <a:latin typeface="Courier"/>
              </a:rPr>
              <a:t>#"The SAS transport format is an open format, as is required for submission of the data to the FDA."</a:t>
            </a:r>
            <a:br/>
            <a:r>
              <a:rPr sz="1800">
                <a:latin typeface="Courier"/>
              </a:rPr>
              <a:t>  </a:t>
            </a:r>
            <a:r>
              <a:rPr sz="1800" i="1">
                <a:solidFill>
                  <a:srgbClr val="60A0B0"/>
                </a:solidFill>
                <a:latin typeface="Courier"/>
              </a:rPr>
              <a:t>#(from help page when *??read_xpt* is typed into the console)</a:t>
            </a:r>
            <a:br/>
            <a:br/>
            <a:r>
              <a:rPr sz="1800">
                <a:latin typeface="Courier"/>
              </a:rPr>
              <a:t>starbucks_spss &lt;-</a:t>
            </a:r>
            <a:br/>
            <a:r>
              <a:rPr sz="1800">
                <a:solidFill>
                  <a:srgbClr val="4070A0"/>
                </a:solidFill>
                <a:latin typeface="Courier"/>
              </a:rPr>
              <a:t>  </a:t>
            </a:r>
            <a:r>
              <a:rPr sz="1800" b="1">
                <a:solidFill>
                  <a:srgbClr val="007020"/>
                </a:solidFill>
                <a:latin typeface="Courier"/>
              </a:rPr>
              <a:t>read.spss</a:t>
            </a:r>
            <a:r>
              <a:rPr sz="1800">
                <a:latin typeface="Courier"/>
              </a:rPr>
              <a:t>(</a:t>
            </a:r>
            <a:br/>
            <a:r>
              <a:rPr sz="1800">
                <a:latin typeface="Courier"/>
              </a:rPr>
              <a:t>    </a:t>
            </a:r>
            <a:r>
              <a:rPr sz="1800">
                <a:solidFill>
                  <a:srgbClr val="4070A0"/>
                </a:solidFill>
                <a:latin typeface="Courier"/>
              </a:rPr>
              <a:t>"https://github.com/kijohnson/ADA_Spring_2020/blob/master/Class%201/starbucks_datasets/starbucks_spss.sav?raw=true"</a:t>
            </a:r>
            <a:r>
              <a:rPr sz="1800">
                <a:latin typeface="Courier"/>
              </a:rPr>
              <a:t>, </a:t>
            </a:r>
            <a:r>
              <a:rPr sz="1800">
                <a:solidFill>
                  <a:srgbClr val="902000"/>
                </a:solidFill>
                <a:latin typeface="Courier"/>
              </a:rPr>
              <a:t>to.data.frame=</a:t>
            </a:r>
            <a:r>
              <a:rPr sz="1800">
                <a:solidFill>
                  <a:srgbClr val="007020"/>
                </a:solidFill>
                <a:latin typeface="Courier"/>
              </a:rPr>
              <a:t>TRUE</a:t>
            </a:r>
            <a:br/>
            <a:r>
              <a:rPr sz="1800">
                <a:latin typeface="Courier"/>
              </a:rPr>
              <a:t>    )</a:t>
            </a:r>
            <a:r>
              <a:rPr sz="1800" i="1">
                <a:solidFill>
                  <a:srgbClr val="60A0B0"/>
                </a:solidFill>
                <a:latin typeface="Courier"/>
              </a:rPr>
              <a:t>#read in SPSS file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9158E-B82D-1D40-88A0-A840EFE5C01B}"/>
              </a:ext>
            </a:extLst>
          </p:cNvPr>
          <p:cNvSpPr>
            <a:spLocks noGrp="1"/>
          </p:cNvSpPr>
          <p:nvPr>
            <p:ph type="title"/>
          </p:nvPr>
        </p:nvSpPr>
        <p:spPr/>
        <p:txBody>
          <a:bodyPr/>
          <a:lstStyle/>
          <a:p>
            <a:pPr marL="0" lvl="0" indent="0">
              <a:buNone/>
            </a:pPr>
            <a:r>
              <a:t>Characterize the datasets (no. of obs, variables, basic summary stats, missing data)</a:t>
            </a:r>
          </a:p>
        </p:txBody>
      </p:sp>
      <p:sp>
        <p:nvSpPr>
          <p:cNvPr id="3" name="Content Placeholder 2">
            <a:extLst>
              <a:ext uri="{FF2B5EF4-FFF2-40B4-BE49-F238E27FC236}">
                <a16:creationId xmlns:a16="http://schemas.microsoft.com/office/drawing/2014/main" id="{D9B11A7D-CD86-E440-8A5A-C775A97D40CE}"/>
              </a:ext>
            </a:extLst>
          </p:cNvPr>
          <p:cNvSpPr>
            <a:spLocks noGrp="1"/>
          </p:cNvSpPr>
          <p:nvPr>
            <p:ph idx="1"/>
          </p:nvPr>
        </p:nvSpPr>
        <p:spPr/>
        <p:txBody>
          <a:bodyPr/>
          <a:lstStyle/>
          <a:p>
            <a:pPr marL="1270000" lvl="0" indent="0">
              <a:buNone/>
            </a:pPr>
            <a:r>
              <a:rPr sz="1800" b="1">
                <a:solidFill>
                  <a:srgbClr val="007020"/>
                </a:solidFill>
                <a:latin typeface="Courier"/>
              </a:rPr>
              <a:t>dim</a:t>
            </a:r>
            <a:r>
              <a:rPr sz="1800">
                <a:latin typeface="Courier"/>
              </a:rPr>
              <a:t>(starbucks_xpt) </a:t>
            </a:r>
            <a:r>
              <a:rPr sz="1800" i="1">
                <a:solidFill>
                  <a:srgbClr val="60A0B0"/>
                </a:solidFill>
                <a:latin typeface="Courier"/>
              </a:rPr>
              <a:t>#gives number of rows and columns of dataset</a:t>
            </a:r>
            <a:br/>
            <a:br/>
            <a:r>
              <a:rPr sz="1800" b="1">
                <a:solidFill>
                  <a:srgbClr val="007020"/>
                </a:solidFill>
                <a:latin typeface="Courier"/>
              </a:rPr>
              <a:t>options</a:t>
            </a:r>
            <a:r>
              <a:rPr sz="1800">
                <a:latin typeface="Courier"/>
              </a:rPr>
              <a:t>(</a:t>
            </a:r>
            <a:r>
              <a:rPr sz="1800">
                <a:solidFill>
                  <a:srgbClr val="902000"/>
                </a:solidFill>
                <a:latin typeface="Courier"/>
              </a:rPr>
              <a:t>digits=</a:t>
            </a:r>
            <a:r>
              <a:rPr sz="1800">
                <a:solidFill>
                  <a:srgbClr val="40A070"/>
                </a:solidFill>
                <a:latin typeface="Courier"/>
              </a:rPr>
              <a:t>2</a:t>
            </a:r>
            <a:r>
              <a:rPr sz="1800">
                <a:latin typeface="Courier"/>
              </a:rPr>
              <a:t>) </a:t>
            </a:r>
            <a:r>
              <a:rPr sz="1800" i="1">
                <a:solidFill>
                  <a:srgbClr val="60A0B0"/>
                </a:solidFill>
                <a:latin typeface="Courier"/>
              </a:rPr>
              <a:t>#two decimal places in stat.desc table</a:t>
            </a:r>
            <a:br/>
            <a:br/>
            <a:r>
              <a:rPr sz="1800" b="1">
                <a:solidFill>
                  <a:srgbClr val="007020"/>
                </a:solidFill>
                <a:latin typeface="Courier"/>
              </a:rPr>
              <a:t>stat.desc</a:t>
            </a:r>
            <a:r>
              <a:rPr sz="1800">
                <a:latin typeface="Courier"/>
              </a:rPr>
              <a:t>(starbucks_xpt) </a:t>
            </a:r>
            <a:r>
              <a:rPr sz="1800" i="1">
                <a:solidFill>
                  <a:srgbClr val="60A0B0"/>
                </a:solidFill>
                <a:latin typeface="Courier"/>
              </a:rPr>
              <a:t>#creates nice looking table of summary stats for each variable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9158E-B82D-1D40-88A0-A840EFE5C01B}"/>
              </a:ext>
            </a:extLst>
          </p:cNvPr>
          <p:cNvSpPr>
            <a:spLocks noGrp="1"/>
          </p:cNvSpPr>
          <p:nvPr>
            <p:ph type="title"/>
          </p:nvPr>
        </p:nvSpPr>
        <p:spPr/>
        <p:txBody>
          <a:bodyPr/>
          <a:lstStyle/>
          <a:p>
            <a:pPr marL="0" lvl="0" indent="0">
              <a:buNone/>
            </a:pPr>
            <a:r>
              <a:t>Renaming variables</a:t>
            </a:r>
          </a:p>
        </p:txBody>
      </p:sp>
      <p:sp>
        <p:nvSpPr>
          <p:cNvPr id="3" name="Content Placeholder 2">
            <a:extLst>
              <a:ext uri="{FF2B5EF4-FFF2-40B4-BE49-F238E27FC236}">
                <a16:creationId xmlns:a16="http://schemas.microsoft.com/office/drawing/2014/main" id="{D9B11A7D-CD86-E440-8A5A-C775A97D40CE}"/>
              </a:ext>
            </a:extLst>
          </p:cNvPr>
          <p:cNvSpPr>
            <a:spLocks noGrp="1"/>
          </p:cNvSpPr>
          <p:nvPr>
            <p:ph idx="1"/>
          </p:nvPr>
        </p:nvSpPr>
        <p:spPr/>
        <p:txBody>
          <a:bodyPr/>
          <a:lstStyle/>
          <a:p>
            <a:pPr lvl="1"/>
            <a:r>
              <a:t>Point to remember about renaming: always try to use decriptive names rather than x, y, a, b, c.</a:t>
            </a:r>
          </a:p>
          <a:p>
            <a:pPr marL="1270000" lvl="0" indent="0">
              <a:buNone/>
            </a:pPr>
            <a:r>
              <a:rPr sz="1800" b="1">
                <a:solidFill>
                  <a:srgbClr val="007020"/>
                </a:solidFill>
                <a:latin typeface="Courier"/>
              </a:rPr>
              <a:t>names</a:t>
            </a:r>
            <a:r>
              <a:rPr sz="1800">
                <a:latin typeface="Courier"/>
              </a:rPr>
              <a:t>(starbucks_xpt)&lt;-</a:t>
            </a:r>
            <a:r>
              <a:rPr sz="1800" b="1">
                <a:solidFill>
                  <a:srgbClr val="007020"/>
                </a:solidFill>
                <a:latin typeface="Courier"/>
              </a:rPr>
              <a:t>c</a:t>
            </a:r>
            <a:r>
              <a:rPr sz="1800">
                <a:latin typeface="Courier"/>
              </a:rPr>
              <a:t>(</a:t>
            </a:r>
            <a:r>
              <a:rPr sz="1800">
                <a:solidFill>
                  <a:srgbClr val="4070A0"/>
                </a:solidFill>
                <a:latin typeface="Courier"/>
              </a:rPr>
              <a:t>"drink"</a:t>
            </a:r>
            <a:r>
              <a:rPr sz="1800">
                <a:latin typeface="Courier"/>
              </a:rPr>
              <a:t>, </a:t>
            </a:r>
            <a:r>
              <a:rPr sz="1800">
                <a:solidFill>
                  <a:srgbClr val="4070A0"/>
                </a:solidFill>
                <a:latin typeface="Courier"/>
              </a:rPr>
              <a:t>"category"</a:t>
            </a:r>
            <a:r>
              <a:rPr sz="1800">
                <a:latin typeface="Courier"/>
              </a:rPr>
              <a:t>, </a:t>
            </a:r>
            <a:r>
              <a:rPr sz="1800">
                <a:solidFill>
                  <a:srgbClr val="4070A0"/>
                </a:solidFill>
                <a:latin typeface="Courier"/>
              </a:rPr>
              <a:t>"calories"</a:t>
            </a:r>
            <a:r>
              <a:rPr sz="1800">
                <a:latin typeface="Courier"/>
              </a:rPr>
              <a:t>, </a:t>
            </a:r>
            <a:r>
              <a:rPr sz="1800">
                <a:solidFill>
                  <a:srgbClr val="4070A0"/>
                </a:solidFill>
                <a:latin typeface="Courier"/>
              </a:rPr>
              <a:t>"fat (grams)"</a:t>
            </a:r>
            <a:r>
              <a:rPr sz="1800">
                <a:latin typeface="Courier"/>
              </a:rPr>
              <a:t>, </a:t>
            </a:r>
            <a:r>
              <a:rPr sz="1800">
                <a:solidFill>
                  <a:srgbClr val="4070A0"/>
                </a:solidFill>
                <a:latin typeface="Courier"/>
              </a:rPr>
              <a:t>"carb (grams)"</a:t>
            </a:r>
            <a:r>
              <a:rPr sz="1800">
                <a:latin typeface="Courier"/>
              </a:rPr>
              <a:t>, </a:t>
            </a:r>
            <a:r>
              <a:rPr sz="1800">
                <a:solidFill>
                  <a:srgbClr val="4070A0"/>
                </a:solidFill>
                <a:latin typeface="Courier"/>
              </a:rPr>
              <a:t>"fiber (grams)"</a:t>
            </a:r>
            <a:r>
              <a:rPr sz="1800">
                <a:latin typeface="Courier"/>
              </a:rPr>
              <a:t>, </a:t>
            </a:r>
            <a:r>
              <a:rPr sz="1800">
                <a:solidFill>
                  <a:srgbClr val="4070A0"/>
                </a:solidFill>
                <a:latin typeface="Courier"/>
              </a:rPr>
              <a:t>"protein  (grams)"</a:t>
            </a:r>
            <a:r>
              <a:rPr sz="1800">
                <a:latin typeface="Courier"/>
              </a:rPr>
              <a:t>) </a:t>
            </a:r>
            <a:r>
              <a:rPr sz="1800" i="1">
                <a:solidFill>
                  <a:srgbClr val="60A0B0"/>
                </a:solidFill>
                <a:latin typeface="Courier"/>
              </a:rPr>
              <a:t>#renames variables in order of appearance </a:t>
            </a:r>
            <a:br/>
            <a:br/>
            <a:r>
              <a:rPr sz="1800" b="1">
                <a:solidFill>
                  <a:srgbClr val="007020"/>
                </a:solidFill>
                <a:latin typeface="Courier"/>
              </a:rPr>
              <a:t>stat.desc</a:t>
            </a:r>
            <a:r>
              <a:rPr sz="1800">
                <a:latin typeface="Courier"/>
              </a:rPr>
              <a:t>(starbucks_xpt) </a:t>
            </a:r>
            <a:r>
              <a:rPr sz="1800" i="1">
                <a:solidFill>
                  <a:srgbClr val="60A0B0"/>
                </a:solidFill>
                <a:latin typeface="Courier"/>
              </a:rPr>
              <a:t>#creates nice looking table of summary stats for each variable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9158E-B82D-1D40-88A0-A840EFE5C01B}"/>
              </a:ext>
            </a:extLst>
          </p:cNvPr>
          <p:cNvSpPr>
            <a:spLocks noGrp="1"/>
          </p:cNvSpPr>
          <p:nvPr>
            <p:ph type="title"/>
          </p:nvPr>
        </p:nvSpPr>
        <p:spPr/>
        <p:txBody>
          <a:bodyPr/>
          <a:lstStyle/>
          <a:p>
            <a:pPr marL="0" lvl="0" indent="0">
              <a:buNone/>
            </a:pPr>
            <a:r>
              <a:t>Clean up calories variable/convert to numeric/find mean and median</a:t>
            </a:r>
          </a:p>
        </p:txBody>
      </p:sp>
      <p:sp>
        <p:nvSpPr>
          <p:cNvPr id="3" name="Content Placeholder 2">
            <a:extLst>
              <a:ext uri="{FF2B5EF4-FFF2-40B4-BE49-F238E27FC236}">
                <a16:creationId xmlns:a16="http://schemas.microsoft.com/office/drawing/2014/main" id="{D9B11A7D-CD86-E440-8A5A-C775A97D40CE}"/>
              </a:ext>
            </a:extLst>
          </p:cNvPr>
          <p:cNvSpPr>
            <a:spLocks noGrp="1"/>
          </p:cNvSpPr>
          <p:nvPr>
            <p:ph idx="1"/>
          </p:nvPr>
        </p:nvSpPr>
        <p:spPr/>
        <p:txBody>
          <a:bodyPr/>
          <a:lstStyle/>
          <a:p>
            <a:pPr marL="1270000" lvl="0" indent="0">
              <a:buNone/>
            </a:pPr>
            <a:r>
              <a:rPr sz="1800" b="1">
                <a:solidFill>
                  <a:srgbClr val="007020"/>
                </a:solidFill>
                <a:latin typeface="Courier"/>
              </a:rPr>
              <a:t>class</a:t>
            </a:r>
            <a:r>
              <a:rPr sz="1800">
                <a:latin typeface="Courier"/>
              </a:rPr>
              <a:t>(starbucks_xpt</a:t>
            </a:r>
            <a:r>
              <a:rPr sz="1800">
                <a:solidFill>
                  <a:srgbClr val="666666"/>
                </a:solidFill>
                <a:latin typeface="Courier"/>
              </a:rPr>
              <a:t>$</a:t>
            </a:r>
            <a:r>
              <a:rPr sz="1800">
                <a:latin typeface="Courier"/>
              </a:rPr>
              <a:t>calories) </a:t>
            </a:r>
            <a:r>
              <a:rPr sz="1800" i="1">
                <a:solidFill>
                  <a:srgbClr val="60A0B0"/>
                </a:solidFill>
                <a:latin typeface="Courier"/>
              </a:rPr>
              <a:t>#check class of calories</a:t>
            </a:r>
            <a:br/>
            <a:br/>
            <a:r>
              <a:rPr sz="1800">
                <a:latin typeface="Courier"/>
              </a:rPr>
              <a:t>starbucks_xpt</a:t>
            </a:r>
            <a:r>
              <a:rPr sz="1800">
                <a:solidFill>
                  <a:srgbClr val="666666"/>
                </a:solidFill>
                <a:latin typeface="Courier"/>
              </a:rPr>
              <a:t>$</a:t>
            </a:r>
            <a:r>
              <a:rPr sz="1800">
                <a:latin typeface="Courier"/>
              </a:rPr>
              <a:t>calories&lt;-</a:t>
            </a:r>
            <a:r>
              <a:rPr sz="1800" b="1">
                <a:solidFill>
                  <a:srgbClr val="007020"/>
                </a:solidFill>
                <a:latin typeface="Courier"/>
              </a:rPr>
              <a:t>as.numeric</a:t>
            </a:r>
            <a:r>
              <a:rPr sz="1800">
                <a:latin typeface="Courier"/>
              </a:rPr>
              <a:t>(</a:t>
            </a:r>
            <a:r>
              <a:rPr sz="1800" b="1">
                <a:solidFill>
                  <a:srgbClr val="007020"/>
                </a:solidFill>
                <a:latin typeface="Courier"/>
              </a:rPr>
              <a:t>as.character</a:t>
            </a:r>
            <a:r>
              <a:rPr sz="1800">
                <a:latin typeface="Courier"/>
              </a:rPr>
              <a:t>(starbucks_xpt</a:t>
            </a:r>
            <a:r>
              <a:rPr sz="1800">
                <a:solidFill>
                  <a:srgbClr val="666666"/>
                </a:solidFill>
                <a:latin typeface="Courier"/>
              </a:rPr>
              <a:t>$</a:t>
            </a:r>
            <a:r>
              <a:rPr sz="1800">
                <a:latin typeface="Courier"/>
              </a:rPr>
              <a:t>calories)) </a:t>
            </a:r>
            <a:r>
              <a:rPr sz="1800" i="1">
                <a:solidFill>
                  <a:srgbClr val="60A0B0"/>
                </a:solidFill>
                <a:latin typeface="Courier"/>
              </a:rPr>
              <a:t>#convert calories variable to numeric so math can be done</a:t>
            </a:r>
            <a:br/>
            <a:br/>
            <a:r>
              <a:rPr sz="1800" b="1">
                <a:solidFill>
                  <a:srgbClr val="007020"/>
                </a:solidFill>
                <a:latin typeface="Courier"/>
              </a:rPr>
              <a:t>class</a:t>
            </a:r>
            <a:r>
              <a:rPr sz="1800">
                <a:latin typeface="Courier"/>
              </a:rPr>
              <a:t>(starbucks_xpt</a:t>
            </a:r>
            <a:r>
              <a:rPr sz="1800">
                <a:solidFill>
                  <a:srgbClr val="666666"/>
                </a:solidFill>
                <a:latin typeface="Courier"/>
              </a:rPr>
              <a:t>$</a:t>
            </a:r>
            <a:r>
              <a:rPr sz="1800">
                <a:latin typeface="Courier"/>
              </a:rPr>
              <a:t>calories) </a:t>
            </a:r>
            <a:r>
              <a:rPr sz="1800" i="1">
                <a:solidFill>
                  <a:srgbClr val="60A0B0"/>
                </a:solidFill>
                <a:latin typeface="Courier"/>
              </a:rPr>
              <a:t>#check to make sure calories_n is numeric</a:t>
            </a:r>
            <a:br/>
            <a:br/>
            <a:r>
              <a:rPr sz="1800" b="1">
                <a:solidFill>
                  <a:srgbClr val="007020"/>
                </a:solidFill>
                <a:latin typeface="Courier"/>
              </a:rPr>
              <a:t>stat.desc</a:t>
            </a:r>
            <a:r>
              <a:rPr sz="1800">
                <a:latin typeface="Courier"/>
              </a:rPr>
              <a:t>(starbucks_xpt) </a:t>
            </a:r>
            <a:r>
              <a:rPr sz="1800" i="1">
                <a:solidFill>
                  <a:srgbClr val="60A0B0"/>
                </a:solidFill>
                <a:latin typeface="Courier"/>
              </a:rPr>
              <a:t>#get summary stats</a:t>
            </a:r>
            <a:br/>
            <a:br/>
            <a:r>
              <a:rPr sz="1800" i="1">
                <a:solidFill>
                  <a:srgbClr val="60A0B0"/>
                </a:solidFill>
                <a:latin typeface="Courier"/>
              </a:rPr>
              <a:t>#round to 1 decimal place</a:t>
            </a:r>
            <a:br/>
            <a:r>
              <a:rPr sz="1800" b="1">
                <a:solidFill>
                  <a:srgbClr val="007020"/>
                </a:solidFill>
                <a:latin typeface="Courier"/>
              </a:rPr>
              <a:t>options</a:t>
            </a:r>
            <a:r>
              <a:rPr sz="1800">
                <a:latin typeface="Courier"/>
              </a:rPr>
              <a:t>(</a:t>
            </a:r>
            <a:r>
              <a:rPr sz="1800">
                <a:solidFill>
                  <a:srgbClr val="902000"/>
                </a:solidFill>
                <a:latin typeface="Courier"/>
              </a:rPr>
              <a:t>scipen=</a:t>
            </a:r>
            <a:r>
              <a:rPr sz="1800">
                <a:solidFill>
                  <a:srgbClr val="40A070"/>
                </a:solidFill>
                <a:latin typeface="Courier"/>
              </a:rPr>
              <a:t>999</a:t>
            </a:r>
            <a:r>
              <a:rPr sz="1800">
                <a:latin typeface="Courier"/>
              </a:rPr>
              <a:t>) </a:t>
            </a:r>
            <a:r>
              <a:rPr sz="1800" i="1">
                <a:solidFill>
                  <a:srgbClr val="60A0B0"/>
                </a:solidFill>
                <a:latin typeface="Courier"/>
              </a:rPr>
              <a:t>#disable scientific notation</a:t>
            </a:r>
            <a:br/>
            <a:br/>
            <a:r>
              <a:rPr sz="1800" b="1">
                <a:solidFill>
                  <a:srgbClr val="007020"/>
                </a:solidFill>
                <a:latin typeface="Courier"/>
              </a:rPr>
              <a:t>options</a:t>
            </a:r>
            <a:r>
              <a:rPr sz="1800">
                <a:latin typeface="Courier"/>
              </a:rPr>
              <a:t>(</a:t>
            </a:r>
            <a:r>
              <a:rPr sz="1800">
                <a:solidFill>
                  <a:srgbClr val="902000"/>
                </a:solidFill>
                <a:latin typeface="Courier"/>
              </a:rPr>
              <a:t>digits=</a:t>
            </a:r>
            <a:r>
              <a:rPr sz="1800">
                <a:solidFill>
                  <a:srgbClr val="40A070"/>
                </a:solidFill>
                <a:latin typeface="Courier"/>
              </a:rPr>
              <a:t>1</a:t>
            </a:r>
            <a:r>
              <a:rPr sz="1800">
                <a:latin typeface="Courier"/>
              </a:rPr>
              <a:t>) </a:t>
            </a:r>
            <a:r>
              <a:rPr sz="1800" i="1">
                <a:solidFill>
                  <a:srgbClr val="60A0B0"/>
                </a:solidFill>
                <a:latin typeface="Courier"/>
              </a:rPr>
              <a:t>#1 digits</a:t>
            </a:r>
            <a:br/>
            <a:br/>
            <a:r>
              <a:rPr sz="1800" b="1">
                <a:solidFill>
                  <a:srgbClr val="007020"/>
                </a:solidFill>
                <a:latin typeface="Courier"/>
              </a:rPr>
              <a:t>stat.desc</a:t>
            </a:r>
            <a:r>
              <a:rPr sz="1800">
                <a:latin typeface="Courier"/>
              </a:rPr>
              <a:t>(starbucks_xpt) </a:t>
            </a:r>
            <a:r>
              <a:rPr sz="1800" i="1">
                <a:solidFill>
                  <a:srgbClr val="60A0B0"/>
                </a:solidFill>
                <a:latin typeface="Courier"/>
              </a:rPr>
              <a:t>#get summary stats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9158E-B82D-1D40-88A0-A840EFE5C01B}"/>
              </a:ext>
            </a:extLst>
          </p:cNvPr>
          <p:cNvSpPr>
            <a:spLocks noGrp="1"/>
          </p:cNvSpPr>
          <p:nvPr>
            <p:ph type="title"/>
          </p:nvPr>
        </p:nvSpPr>
        <p:spPr/>
        <p:txBody>
          <a:bodyPr/>
          <a:lstStyle/>
          <a:p>
            <a:pPr marL="0" lvl="0" indent="0">
              <a:buNone/>
            </a:pPr>
            <a:r>
              <a:t>Find mean, median, sd, variance, and quantile</a:t>
            </a:r>
          </a:p>
        </p:txBody>
      </p:sp>
      <p:sp>
        <p:nvSpPr>
          <p:cNvPr id="3" name="Content Placeholder 2">
            <a:extLst>
              <a:ext uri="{FF2B5EF4-FFF2-40B4-BE49-F238E27FC236}">
                <a16:creationId xmlns:a16="http://schemas.microsoft.com/office/drawing/2014/main" id="{D9B11A7D-CD86-E440-8A5A-C775A97D40CE}"/>
              </a:ext>
            </a:extLst>
          </p:cNvPr>
          <p:cNvSpPr>
            <a:spLocks noGrp="1"/>
          </p:cNvSpPr>
          <p:nvPr>
            <p:ph idx="1"/>
          </p:nvPr>
        </p:nvSpPr>
        <p:spPr/>
        <p:txBody>
          <a:bodyPr/>
          <a:lstStyle/>
          <a:p>
            <a:pPr marL="1270000" lvl="0" indent="0">
              <a:buNone/>
            </a:pPr>
            <a:r>
              <a:rPr sz="1800" b="1">
                <a:solidFill>
                  <a:srgbClr val="007020"/>
                </a:solidFill>
                <a:latin typeface="Courier"/>
              </a:rPr>
              <a:t>mean</a:t>
            </a:r>
            <a:r>
              <a:rPr sz="1800">
                <a:latin typeface="Courier"/>
              </a:rPr>
              <a:t>(starbucks_xpt</a:t>
            </a:r>
            <a:r>
              <a:rPr sz="1800">
                <a:solidFill>
                  <a:srgbClr val="666666"/>
                </a:solidFill>
                <a:latin typeface="Courier"/>
              </a:rPr>
              <a:t>$</a:t>
            </a:r>
            <a:r>
              <a:rPr sz="1800">
                <a:latin typeface="Courier"/>
              </a:rPr>
              <a:t>calories, </a:t>
            </a:r>
            <a:r>
              <a:rPr sz="1800">
                <a:solidFill>
                  <a:srgbClr val="902000"/>
                </a:solidFill>
                <a:latin typeface="Courier"/>
              </a:rPr>
              <a:t>na.rm=</a:t>
            </a:r>
            <a:r>
              <a:rPr sz="1800">
                <a:solidFill>
                  <a:srgbClr val="007020"/>
                </a:solidFill>
                <a:latin typeface="Courier"/>
              </a:rPr>
              <a:t>TRUE</a:t>
            </a:r>
            <a:r>
              <a:rPr sz="1800">
                <a:latin typeface="Courier"/>
              </a:rPr>
              <a:t>) </a:t>
            </a:r>
            <a:r>
              <a:rPr sz="1800" i="1">
                <a:solidFill>
                  <a:srgbClr val="60A0B0"/>
                </a:solidFill>
                <a:latin typeface="Courier"/>
              </a:rPr>
              <a:t>#get mean</a:t>
            </a:r>
            <a:br/>
            <a:br/>
            <a:r>
              <a:rPr sz="1800" b="1">
                <a:solidFill>
                  <a:srgbClr val="007020"/>
                </a:solidFill>
                <a:latin typeface="Courier"/>
              </a:rPr>
              <a:t>median</a:t>
            </a:r>
            <a:r>
              <a:rPr sz="1800">
                <a:latin typeface="Courier"/>
              </a:rPr>
              <a:t>(starbucks_xpt</a:t>
            </a:r>
            <a:r>
              <a:rPr sz="1800">
                <a:solidFill>
                  <a:srgbClr val="666666"/>
                </a:solidFill>
                <a:latin typeface="Courier"/>
              </a:rPr>
              <a:t>$</a:t>
            </a:r>
            <a:r>
              <a:rPr sz="1800">
                <a:latin typeface="Courier"/>
              </a:rPr>
              <a:t>calories, </a:t>
            </a:r>
            <a:r>
              <a:rPr sz="1800">
                <a:solidFill>
                  <a:srgbClr val="902000"/>
                </a:solidFill>
                <a:latin typeface="Courier"/>
              </a:rPr>
              <a:t>na.rm=</a:t>
            </a:r>
            <a:r>
              <a:rPr sz="1800">
                <a:solidFill>
                  <a:srgbClr val="007020"/>
                </a:solidFill>
                <a:latin typeface="Courier"/>
              </a:rPr>
              <a:t>TRUE</a:t>
            </a:r>
            <a:r>
              <a:rPr sz="1800">
                <a:latin typeface="Courier"/>
              </a:rPr>
              <a:t>) </a:t>
            </a:r>
            <a:r>
              <a:rPr sz="1800" i="1">
                <a:solidFill>
                  <a:srgbClr val="60A0B0"/>
                </a:solidFill>
                <a:latin typeface="Courier"/>
              </a:rPr>
              <a:t>#get median</a:t>
            </a:r>
            <a:br/>
            <a:br/>
            <a:r>
              <a:rPr sz="1800" b="1">
                <a:solidFill>
                  <a:srgbClr val="007020"/>
                </a:solidFill>
                <a:latin typeface="Courier"/>
              </a:rPr>
              <a:t>sd</a:t>
            </a:r>
            <a:r>
              <a:rPr sz="1800">
                <a:latin typeface="Courier"/>
              </a:rPr>
              <a:t>(starbucks_xpt</a:t>
            </a:r>
            <a:r>
              <a:rPr sz="1800">
                <a:solidFill>
                  <a:srgbClr val="666666"/>
                </a:solidFill>
                <a:latin typeface="Courier"/>
              </a:rPr>
              <a:t>$</a:t>
            </a:r>
            <a:r>
              <a:rPr sz="1800">
                <a:latin typeface="Courier"/>
              </a:rPr>
              <a:t>calories, </a:t>
            </a:r>
            <a:r>
              <a:rPr sz="1800">
                <a:solidFill>
                  <a:srgbClr val="902000"/>
                </a:solidFill>
                <a:latin typeface="Courier"/>
              </a:rPr>
              <a:t>na.rm=</a:t>
            </a:r>
            <a:r>
              <a:rPr sz="1800">
                <a:solidFill>
                  <a:srgbClr val="007020"/>
                </a:solidFill>
                <a:latin typeface="Courier"/>
              </a:rPr>
              <a:t>TRUE</a:t>
            </a:r>
            <a:r>
              <a:rPr sz="1800">
                <a:latin typeface="Courier"/>
              </a:rPr>
              <a:t>) </a:t>
            </a:r>
            <a:r>
              <a:rPr sz="1800" i="1">
                <a:solidFill>
                  <a:srgbClr val="60A0B0"/>
                </a:solidFill>
                <a:latin typeface="Courier"/>
              </a:rPr>
              <a:t>#get sd</a:t>
            </a:r>
            <a:br/>
            <a:br/>
            <a:r>
              <a:rPr sz="1800" b="1">
                <a:solidFill>
                  <a:srgbClr val="007020"/>
                </a:solidFill>
                <a:latin typeface="Courier"/>
              </a:rPr>
              <a:t>var</a:t>
            </a:r>
            <a:r>
              <a:rPr sz="1800">
                <a:latin typeface="Courier"/>
              </a:rPr>
              <a:t>(starbucks_xpt</a:t>
            </a:r>
            <a:r>
              <a:rPr sz="1800">
                <a:solidFill>
                  <a:srgbClr val="666666"/>
                </a:solidFill>
                <a:latin typeface="Courier"/>
              </a:rPr>
              <a:t>$</a:t>
            </a:r>
            <a:r>
              <a:rPr sz="1800">
                <a:latin typeface="Courier"/>
              </a:rPr>
              <a:t>calories, </a:t>
            </a:r>
            <a:r>
              <a:rPr sz="1800">
                <a:solidFill>
                  <a:srgbClr val="902000"/>
                </a:solidFill>
                <a:latin typeface="Courier"/>
              </a:rPr>
              <a:t>na.rm=</a:t>
            </a:r>
            <a:r>
              <a:rPr sz="1800">
                <a:solidFill>
                  <a:srgbClr val="007020"/>
                </a:solidFill>
                <a:latin typeface="Courier"/>
              </a:rPr>
              <a:t>TRUE</a:t>
            </a:r>
            <a:r>
              <a:rPr sz="1800">
                <a:latin typeface="Courier"/>
              </a:rPr>
              <a:t>) </a:t>
            </a:r>
            <a:r>
              <a:rPr sz="1800" i="1">
                <a:solidFill>
                  <a:srgbClr val="60A0B0"/>
                </a:solidFill>
                <a:latin typeface="Courier"/>
              </a:rPr>
              <a:t>#get variance</a:t>
            </a:r>
            <a:br/>
            <a:br/>
            <a:r>
              <a:rPr sz="1800" b="1">
                <a:solidFill>
                  <a:srgbClr val="007020"/>
                </a:solidFill>
                <a:latin typeface="Courier"/>
              </a:rPr>
              <a:t>quantile</a:t>
            </a:r>
            <a:r>
              <a:rPr sz="1800">
                <a:latin typeface="Courier"/>
              </a:rPr>
              <a:t>(starbucks_xpt</a:t>
            </a:r>
            <a:r>
              <a:rPr sz="1800">
                <a:solidFill>
                  <a:srgbClr val="666666"/>
                </a:solidFill>
                <a:latin typeface="Courier"/>
              </a:rPr>
              <a:t>$</a:t>
            </a:r>
            <a:r>
              <a:rPr sz="1800">
                <a:latin typeface="Courier"/>
              </a:rPr>
              <a:t>calories, </a:t>
            </a:r>
            <a:r>
              <a:rPr sz="1800">
                <a:solidFill>
                  <a:srgbClr val="902000"/>
                </a:solidFill>
                <a:latin typeface="Courier"/>
              </a:rPr>
              <a:t>na.rm=</a:t>
            </a:r>
            <a:r>
              <a:rPr sz="1800">
                <a:solidFill>
                  <a:srgbClr val="007020"/>
                </a:solidFill>
                <a:latin typeface="Courier"/>
              </a:rPr>
              <a:t>TRUE</a:t>
            </a:r>
            <a:r>
              <a:rPr sz="1800">
                <a:latin typeface="Courier"/>
              </a:rPr>
              <a:t>) </a:t>
            </a:r>
            <a:r>
              <a:rPr sz="1800" i="1">
                <a:solidFill>
                  <a:srgbClr val="60A0B0"/>
                </a:solidFill>
                <a:latin typeface="Courier"/>
              </a:rPr>
              <a:t>#get quantile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9158E-B82D-1D40-88A0-A840EFE5C01B}"/>
              </a:ext>
            </a:extLst>
          </p:cNvPr>
          <p:cNvSpPr>
            <a:spLocks noGrp="1"/>
          </p:cNvSpPr>
          <p:nvPr>
            <p:ph type="title"/>
          </p:nvPr>
        </p:nvSpPr>
        <p:spPr/>
        <p:txBody>
          <a:bodyPr/>
          <a:lstStyle/>
          <a:p>
            <a:pPr marL="0" lvl="0" indent="0">
              <a:buNone/>
            </a:pPr>
            <a:r>
              <a:t>Categorize calories as binary above and at or below the median, label level values</a:t>
            </a:r>
          </a:p>
        </p:txBody>
      </p:sp>
      <p:sp>
        <p:nvSpPr>
          <p:cNvPr id="3" name="Content Placeholder 2">
            <a:extLst>
              <a:ext uri="{FF2B5EF4-FFF2-40B4-BE49-F238E27FC236}">
                <a16:creationId xmlns:a16="http://schemas.microsoft.com/office/drawing/2014/main" id="{D9B11A7D-CD86-E440-8A5A-C775A97D40CE}"/>
              </a:ext>
            </a:extLst>
          </p:cNvPr>
          <p:cNvSpPr>
            <a:spLocks noGrp="1"/>
          </p:cNvSpPr>
          <p:nvPr>
            <p:ph idx="1"/>
          </p:nvPr>
        </p:nvSpPr>
        <p:spPr/>
        <p:txBody>
          <a:bodyPr/>
          <a:lstStyle/>
          <a:p>
            <a:pPr marL="1270000" lvl="0" indent="0">
              <a:buNone/>
            </a:pPr>
            <a:r>
              <a:rPr sz="1800">
                <a:latin typeface="Courier"/>
              </a:rPr>
              <a:t>starbucks_xpt</a:t>
            </a:r>
            <a:r>
              <a:rPr sz="1800">
                <a:solidFill>
                  <a:srgbClr val="666666"/>
                </a:solidFill>
                <a:latin typeface="Courier"/>
              </a:rPr>
              <a:t>$</a:t>
            </a:r>
            <a:r>
              <a:rPr sz="1800">
                <a:latin typeface="Courier"/>
              </a:rPr>
              <a:t>calories_med[starbucks_xpt</a:t>
            </a:r>
            <a:r>
              <a:rPr sz="1800">
                <a:solidFill>
                  <a:srgbClr val="666666"/>
                </a:solidFill>
                <a:latin typeface="Courier"/>
              </a:rPr>
              <a:t>$</a:t>
            </a:r>
            <a:r>
              <a:rPr sz="1800">
                <a:latin typeface="Courier"/>
              </a:rPr>
              <a:t>calories </a:t>
            </a:r>
            <a:r>
              <a:rPr sz="1800">
                <a:solidFill>
                  <a:srgbClr val="666666"/>
                </a:solidFill>
                <a:latin typeface="Courier"/>
              </a:rPr>
              <a:t>&gt;</a:t>
            </a:r>
            <a:r>
              <a:rPr sz="1800">
                <a:solidFill>
                  <a:srgbClr val="4070A0"/>
                </a:solidFill>
                <a:latin typeface="Courier"/>
              </a:rPr>
              <a:t> </a:t>
            </a:r>
            <a:r>
              <a:rPr sz="1800">
                <a:solidFill>
                  <a:srgbClr val="40A070"/>
                </a:solidFill>
                <a:latin typeface="Courier"/>
              </a:rPr>
              <a:t>140</a:t>
            </a:r>
            <a:r>
              <a:rPr sz="1800">
                <a:latin typeface="Courier"/>
              </a:rPr>
              <a:t>] &lt;-</a:t>
            </a:r>
            <a:r>
              <a:rPr sz="1800">
                <a:solidFill>
                  <a:srgbClr val="4070A0"/>
                </a:solidFill>
                <a:latin typeface="Courier"/>
              </a:rPr>
              <a:t> </a:t>
            </a:r>
            <a:r>
              <a:rPr sz="1800">
                <a:solidFill>
                  <a:srgbClr val="40A070"/>
                </a:solidFill>
                <a:latin typeface="Courier"/>
              </a:rPr>
              <a:t>1</a:t>
            </a:r>
            <a:r>
              <a:rPr sz="1800">
                <a:latin typeface="Courier"/>
              </a:rPr>
              <a:t> </a:t>
            </a:r>
            <a:r>
              <a:rPr sz="1800" i="1">
                <a:solidFill>
                  <a:srgbClr val="60A0B0"/>
                </a:solidFill>
                <a:latin typeface="Courier"/>
              </a:rPr>
              <a:t>#above median</a:t>
            </a:r>
            <a:br/>
            <a:br/>
            <a:r>
              <a:rPr sz="1800">
                <a:latin typeface="Courier"/>
              </a:rPr>
              <a:t>starbucks_xpt</a:t>
            </a:r>
            <a:r>
              <a:rPr sz="1800">
                <a:solidFill>
                  <a:srgbClr val="666666"/>
                </a:solidFill>
                <a:latin typeface="Courier"/>
              </a:rPr>
              <a:t>$</a:t>
            </a:r>
            <a:r>
              <a:rPr sz="1800">
                <a:latin typeface="Courier"/>
              </a:rPr>
              <a:t>calories_med[starbucks_xpt</a:t>
            </a:r>
            <a:r>
              <a:rPr sz="1800">
                <a:solidFill>
                  <a:srgbClr val="666666"/>
                </a:solidFill>
                <a:latin typeface="Courier"/>
              </a:rPr>
              <a:t>$</a:t>
            </a:r>
            <a:r>
              <a:rPr sz="1800">
                <a:latin typeface="Courier"/>
              </a:rPr>
              <a:t>calories </a:t>
            </a:r>
            <a:r>
              <a:rPr sz="1800">
                <a:solidFill>
                  <a:srgbClr val="666666"/>
                </a:solidFill>
                <a:latin typeface="Courier"/>
              </a:rPr>
              <a:t>&lt;=</a:t>
            </a:r>
            <a:r>
              <a:rPr sz="1800">
                <a:solidFill>
                  <a:srgbClr val="4070A0"/>
                </a:solidFill>
                <a:latin typeface="Courier"/>
              </a:rPr>
              <a:t> </a:t>
            </a:r>
            <a:r>
              <a:rPr sz="1800">
                <a:solidFill>
                  <a:srgbClr val="40A070"/>
                </a:solidFill>
                <a:latin typeface="Courier"/>
              </a:rPr>
              <a:t>140</a:t>
            </a:r>
            <a:r>
              <a:rPr sz="1800">
                <a:latin typeface="Courier"/>
              </a:rPr>
              <a:t>] &lt;-</a:t>
            </a:r>
            <a:r>
              <a:rPr sz="1800">
                <a:solidFill>
                  <a:srgbClr val="4070A0"/>
                </a:solidFill>
                <a:latin typeface="Courier"/>
              </a:rPr>
              <a:t> </a:t>
            </a:r>
            <a:r>
              <a:rPr sz="1800">
                <a:solidFill>
                  <a:srgbClr val="40A070"/>
                </a:solidFill>
                <a:latin typeface="Courier"/>
              </a:rPr>
              <a:t>0</a:t>
            </a:r>
            <a:r>
              <a:rPr sz="1800">
                <a:latin typeface="Courier"/>
              </a:rPr>
              <a:t> </a:t>
            </a:r>
            <a:r>
              <a:rPr sz="1800" i="1">
                <a:solidFill>
                  <a:srgbClr val="60A0B0"/>
                </a:solidFill>
                <a:latin typeface="Courier"/>
              </a:rPr>
              <a:t>#at or below median</a:t>
            </a:r>
            <a:br/>
            <a:br/>
            <a:r>
              <a:rPr sz="1800" b="1">
                <a:solidFill>
                  <a:srgbClr val="007020"/>
                </a:solidFill>
                <a:latin typeface="Courier"/>
              </a:rPr>
              <a:t>class</a:t>
            </a:r>
            <a:r>
              <a:rPr sz="1800">
                <a:latin typeface="Courier"/>
              </a:rPr>
              <a:t>(starbucks_xpt</a:t>
            </a:r>
            <a:r>
              <a:rPr sz="1800">
                <a:solidFill>
                  <a:srgbClr val="666666"/>
                </a:solidFill>
                <a:latin typeface="Courier"/>
              </a:rPr>
              <a:t>$</a:t>
            </a:r>
            <a:r>
              <a:rPr sz="1800">
                <a:latin typeface="Courier"/>
              </a:rPr>
              <a:t>calories_med) </a:t>
            </a:r>
            <a:r>
              <a:rPr sz="1800" i="1">
                <a:solidFill>
                  <a:srgbClr val="60A0B0"/>
                </a:solidFill>
                <a:latin typeface="Courier"/>
              </a:rPr>
              <a:t>#check the type of variable</a:t>
            </a:r>
            <a:br/>
            <a:br/>
            <a:r>
              <a:rPr sz="1800">
                <a:latin typeface="Courier"/>
              </a:rPr>
              <a:t>starbucks_xpt</a:t>
            </a:r>
            <a:r>
              <a:rPr sz="1800">
                <a:solidFill>
                  <a:srgbClr val="666666"/>
                </a:solidFill>
                <a:latin typeface="Courier"/>
              </a:rPr>
              <a:t>$</a:t>
            </a:r>
            <a:r>
              <a:rPr sz="1800">
                <a:latin typeface="Courier"/>
              </a:rPr>
              <a:t>calories_med.f&lt;-</a:t>
            </a:r>
            <a:r>
              <a:rPr sz="1800" b="1">
                <a:solidFill>
                  <a:srgbClr val="007020"/>
                </a:solidFill>
                <a:latin typeface="Courier"/>
              </a:rPr>
              <a:t>factor</a:t>
            </a:r>
            <a:r>
              <a:rPr sz="1800">
                <a:latin typeface="Courier"/>
              </a:rPr>
              <a:t>(starbucks_xpt</a:t>
            </a:r>
            <a:r>
              <a:rPr sz="1800">
                <a:solidFill>
                  <a:srgbClr val="666666"/>
                </a:solidFill>
                <a:latin typeface="Courier"/>
              </a:rPr>
              <a:t>$</a:t>
            </a:r>
            <a:r>
              <a:rPr sz="1800">
                <a:latin typeface="Courier"/>
              </a:rPr>
              <a:t>calories_med,</a:t>
            </a:r>
            <a:r>
              <a:rPr sz="1800">
                <a:solidFill>
                  <a:srgbClr val="902000"/>
                </a:solidFill>
                <a:latin typeface="Courier"/>
              </a:rPr>
              <a:t>labels =</a:t>
            </a:r>
            <a:r>
              <a:rPr sz="1800">
                <a:latin typeface="Courier"/>
              </a:rPr>
              <a:t> </a:t>
            </a:r>
            <a:r>
              <a:rPr sz="1800" b="1">
                <a:solidFill>
                  <a:srgbClr val="007020"/>
                </a:solidFill>
                <a:latin typeface="Courier"/>
              </a:rPr>
              <a:t>c</a:t>
            </a:r>
            <a:r>
              <a:rPr sz="1800">
                <a:latin typeface="Courier"/>
              </a:rPr>
              <a:t>(</a:t>
            </a:r>
            <a:r>
              <a:rPr sz="1800">
                <a:solidFill>
                  <a:srgbClr val="4070A0"/>
                </a:solidFill>
                <a:latin typeface="Courier"/>
              </a:rPr>
              <a:t>"Below the median"</a:t>
            </a:r>
            <a:r>
              <a:rPr sz="1800">
                <a:latin typeface="Courier"/>
              </a:rPr>
              <a:t>, </a:t>
            </a:r>
            <a:r>
              <a:rPr sz="1800">
                <a:solidFill>
                  <a:srgbClr val="4070A0"/>
                </a:solidFill>
                <a:latin typeface="Courier"/>
              </a:rPr>
              <a:t>"Above the median"</a:t>
            </a:r>
            <a:r>
              <a:rPr sz="1800">
                <a:latin typeface="Courier"/>
              </a:rPr>
              <a:t>)) </a:t>
            </a:r>
            <a:r>
              <a:rPr sz="1800" i="1">
                <a:solidFill>
                  <a:srgbClr val="60A0B0"/>
                </a:solidFill>
                <a:latin typeface="Courier"/>
              </a:rPr>
              <a:t>#change to factor variable and label levels</a:t>
            </a:r>
            <a:br/>
            <a:br/>
            <a:r>
              <a:rPr sz="1800" b="1">
                <a:solidFill>
                  <a:srgbClr val="007020"/>
                </a:solidFill>
                <a:latin typeface="Courier"/>
              </a:rPr>
              <a:t>table</a:t>
            </a:r>
            <a:r>
              <a:rPr sz="1800">
                <a:latin typeface="Courier"/>
              </a:rPr>
              <a:t>(starbucks_xpt</a:t>
            </a:r>
            <a:r>
              <a:rPr sz="1800">
                <a:solidFill>
                  <a:srgbClr val="666666"/>
                </a:solidFill>
                <a:latin typeface="Courier"/>
              </a:rPr>
              <a:t>$</a:t>
            </a:r>
            <a:r>
              <a:rPr sz="1800">
                <a:latin typeface="Courier"/>
              </a:rPr>
              <a:t>calories_med.f) </a:t>
            </a:r>
            <a:r>
              <a:rPr sz="1800" i="1">
                <a:solidFill>
                  <a:srgbClr val="60A0B0"/>
                </a:solidFill>
                <a:latin typeface="Courier"/>
              </a:rPr>
              <a:t>#determine how many observations are in each level</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9158E-B82D-1D40-88A0-A840EFE5C01B}"/>
              </a:ext>
            </a:extLst>
          </p:cNvPr>
          <p:cNvSpPr>
            <a:spLocks noGrp="1"/>
          </p:cNvSpPr>
          <p:nvPr>
            <p:ph type="title"/>
          </p:nvPr>
        </p:nvSpPr>
        <p:spPr/>
        <p:txBody>
          <a:bodyPr/>
          <a:lstStyle/>
          <a:p>
            <a:pPr marL="0" lvl="0" indent="0">
              <a:buNone/>
            </a:pPr>
            <a:r>
              <a:t>Find mean number of calories for ‘Starbucks Espresso Beverages’</a:t>
            </a:r>
          </a:p>
        </p:txBody>
      </p:sp>
      <p:sp>
        <p:nvSpPr>
          <p:cNvPr id="3" name="Content Placeholder 2">
            <a:extLst>
              <a:ext uri="{FF2B5EF4-FFF2-40B4-BE49-F238E27FC236}">
                <a16:creationId xmlns:a16="http://schemas.microsoft.com/office/drawing/2014/main" id="{D9B11A7D-CD86-E440-8A5A-C775A97D40CE}"/>
              </a:ext>
            </a:extLst>
          </p:cNvPr>
          <p:cNvSpPr>
            <a:spLocks noGrp="1"/>
          </p:cNvSpPr>
          <p:nvPr>
            <p:ph idx="1"/>
          </p:nvPr>
        </p:nvSpPr>
        <p:spPr/>
        <p:txBody>
          <a:bodyPr/>
          <a:lstStyle/>
          <a:p>
            <a:pPr marL="1270000" lvl="0" indent="0">
              <a:buNone/>
            </a:pPr>
            <a:r>
              <a:rPr sz="1800">
                <a:latin typeface="Courier"/>
              </a:rPr>
              <a:t>espresso&lt;-starbucks_xpt[</a:t>
            </a:r>
            <a:r>
              <a:rPr sz="1800" b="1">
                <a:solidFill>
                  <a:srgbClr val="007020"/>
                </a:solidFill>
                <a:latin typeface="Courier"/>
              </a:rPr>
              <a:t>which</a:t>
            </a:r>
            <a:r>
              <a:rPr sz="1800">
                <a:latin typeface="Courier"/>
              </a:rPr>
              <a:t>(starbucks_xpt</a:t>
            </a:r>
            <a:r>
              <a:rPr sz="1800">
                <a:solidFill>
                  <a:srgbClr val="666666"/>
                </a:solidFill>
                <a:latin typeface="Courier"/>
              </a:rPr>
              <a:t>$</a:t>
            </a:r>
            <a:r>
              <a:rPr sz="1800">
                <a:latin typeface="Courier"/>
              </a:rPr>
              <a:t>category</a:t>
            </a:r>
            <a:r>
              <a:rPr sz="1800">
                <a:solidFill>
                  <a:srgbClr val="666666"/>
                </a:solidFill>
                <a:latin typeface="Courier"/>
              </a:rPr>
              <a:t>==</a:t>
            </a:r>
            <a:r>
              <a:rPr sz="1800">
                <a:solidFill>
                  <a:srgbClr val="4070A0"/>
                </a:solidFill>
                <a:latin typeface="Courier"/>
              </a:rPr>
              <a:t>'Starbucks Espresso Beverages'</a:t>
            </a:r>
            <a:r>
              <a:rPr sz="1800">
                <a:latin typeface="Courier"/>
              </a:rPr>
              <a:t>),] </a:t>
            </a:r>
            <a:r>
              <a:rPr sz="1800" i="1">
                <a:solidFill>
                  <a:srgbClr val="60A0B0"/>
                </a:solidFill>
                <a:latin typeface="Courier"/>
              </a:rPr>
              <a:t>#subset espresso data </a:t>
            </a:r>
            <a:br/>
            <a:br/>
            <a:r>
              <a:rPr sz="1800" b="1">
                <a:solidFill>
                  <a:srgbClr val="007020"/>
                </a:solidFill>
                <a:latin typeface="Courier"/>
              </a:rPr>
              <a:t>table</a:t>
            </a:r>
            <a:r>
              <a:rPr sz="1800">
                <a:latin typeface="Courier"/>
              </a:rPr>
              <a:t>(espresso</a:t>
            </a:r>
            <a:r>
              <a:rPr sz="1800">
                <a:solidFill>
                  <a:srgbClr val="666666"/>
                </a:solidFill>
                <a:latin typeface="Courier"/>
              </a:rPr>
              <a:t>$</a:t>
            </a:r>
            <a:r>
              <a:rPr sz="1800">
                <a:latin typeface="Courier"/>
              </a:rPr>
              <a:t>category) </a:t>
            </a:r>
            <a:r>
              <a:rPr sz="1800" i="1">
                <a:solidFill>
                  <a:srgbClr val="60A0B0"/>
                </a:solidFill>
                <a:latin typeface="Courier"/>
              </a:rPr>
              <a:t>#check that subsetting worked by checking number of espresso drinks in parent dataframe</a:t>
            </a:r>
            <a:br/>
            <a:br/>
            <a:r>
              <a:rPr sz="1800" b="1">
                <a:solidFill>
                  <a:srgbClr val="007020"/>
                </a:solidFill>
                <a:latin typeface="Courier"/>
              </a:rPr>
              <a:t>mean</a:t>
            </a:r>
            <a:r>
              <a:rPr sz="1800">
                <a:latin typeface="Courier"/>
              </a:rPr>
              <a:t>(espresso</a:t>
            </a:r>
            <a:r>
              <a:rPr sz="1800">
                <a:solidFill>
                  <a:srgbClr val="666666"/>
                </a:solidFill>
                <a:latin typeface="Courier"/>
              </a:rPr>
              <a:t>$</a:t>
            </a:r>
            <a:r>
              <a:rPr sz="1800">
                <a:latin typeface="Courier"/>
              </a:rPr>
              <a:t>calories, </a:t>
            </a:r>
            <a:r>
              <a:rPr sz="1800">
                <a:solidFill>
                  <a:srgbClr val="902000"/>
                </a:solidFill>
                <a:latin typeface="Courier"/>
              </a:rPr>
              <a:t>na.rm=</a:t>
            </a:r>
            <a:r>
              <a:rPr sz="1800">
                <a:solidFill>
                  <a:srgbClr val="007020"/>
                </a:solidFill>
                <a:latin typeface="Courier"/>
              </a:rPr>
              <a:t>TRUE</a:t>
            </a:r>
            <a:r>
              <a:rPr sz="1800">
                <a:latin typeface="Courier"/>
              </a:rPr>
              <a:t>) </a:t>
            </a:r>
            <a:r>
              <a:rPr sz="1800" i="1">
                <a:solidFill>
                  <a:srgbClr val="60A0B0"/>
                </a:solidFill>
                <a:latin typeface="Courier"/>
              </a:rPr>
              <a:t>#calculate mean number of calories in espresso drinks, removing 'NAs' </a:t>
            </a:r>
            <a:br/>
            <a:br/>
            <a:r>
              <a:rPr sz="1800" b="1">
                <a:solidFill>
                  <a:srgbClr val="007020"/>
                </a:solidFill>
                <a:latin typeface="Courier"/>
              </a:rPr>
              <a:t>summary</a:t>
            </a:r>
            <a:r>
              <a:rPr sz="1800">
                <a:latin typeface="Courier"/>
              </a:rPr>
              <a:t>(espresso</a:t>
            </a:r>
            <a:r>
              <a:rPr sz="1800">
                <a:solidFill>
                  <a:srgbClr val="666666"/>
                </a:solidFill>
                <a:latin typeface="Courier"/>
              </a:rPr>
              <a:t>$</a:t>
            </a:r>
            <a:r>
              <a:rPr sz="1800">
                <a:latin typeface="Courier"/>
              </a:rPr>
              <a:t>calories) </a:t>
            </a:r>
            <a:r>
              <a:rPr sz="1800" i="1">
                <a:solidFill>
                  <a:srgbClr val="60A0B0"/>
                </a:solidFill>
                <a:latin typeface="Courier"/>
              </a:rPr>
              <a:t>#another way to see the mean number of calories in espresso drinks</a:t>
            </a:r>
            <a:br/>
            <a:br/>
            <a:r>
              <a:rPr sz="1800" b="1">
                <a:solidFill>
                  <a:srgbClr val="007020"/>
                </a:solidFill>
                <a:latin typeface="Courier"/>
              </a:rPr>
              <a:t>stat.desc</a:t>
            </a:r>
            <a:r>
              <a:rPr sz="1800">
                <a:latin typeface="Courier"/>
              </a:rPr>
              <a:t>(espresso) </a:t>
            </a:r>
            <a:r>
              <a:rPr sz="1800" i="1">
                <a:solidFill>
                  <a:srgbClr val="60A0B0"/>
                </a:solidFill>
                <a:latin typeface="Courier"/>
              </a:rPr>
              <a:t>#another way to see the mean number of calories in espresso drinks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9158E-B82D-1D40-88A0-A840EFE5C01B}"/>
              </a:ext>
            </a:extLst>
          </p:cNvPr>
          <p:cNvSpPr>
            <a:spLocks noGrp="1"/>
          </p:cNvSpPr>
          <p:nvPr>
            <p:ph type="title"/>
          </p:nvPr>
        </p:nvSpPr>
        <p:spPr/>
        <p:txBody>
          <a:bodyPr/>
          <a:lstStyle/>
          <a:p>
            <a:pPr marL="0" lvl="0" indent="0">
              <a:buNone/>
            </a:pPr>
            <a:r>
              <a:t>Class activity and HW2</a:t>
            </a:r>
          </a:p>
        </p:txBody>
      </p:sp>
      <p:sp>
        <p:nvSpPr>
          <p:cNvPr id="3" name="Content Placeholder 2">
            <a:extLst>
              <a:ext uri="{FF2B5EF4-FFF2-40B4-BE49-F238E27FC236}">
                <a16:creationId xmlns:a16="http://schemas.microsoft.com/office/drawing/2014/main" id="{D9B11A7D-CD86-E440-8A5A-C775A97D40CE}"/>
              </a:ext>
            </a:extLst>
          </p:cNvPr>
          <p:cNvSpPr>
            <a:spLocks noGrp="1"/>
          </p:cNvSpPr>
          <p:nvPr>
            <p:ph idx="1"/>
          </p:nvPr>
        </p:nvSpPr>
        <p:spPr/>
        <p:txBody>
          <a:bodyPr/>
          <a:lstStyle/>
          <a:p>
            <a:pPr lvl="1"/>
            <a:r>
              <a:t>Review of Class 1 survey results (google doc output)</a:t>
            </a:r>
          </a:p>
          <a:p>
            <a:pPr lvl="1"/>
            <a:r>
              <a:t>Go to Canvas or Github to download and open HW2</a:t>
            </a:r>
          </a:p>
          <a:p>
            <a:pPr lvl="1"/>
            <a:r>
              <a:t>Follow the instructions on the HW2 pdf and let’s start exploring the </a:t>
            </a:r>
            <a:r>
              <a:rPr i="1"/>
              <a:t>class1survey</a:t>
            </a:r>
            <a:r>
              <a:t> data!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9158E-B82D-1D40-88A0-A840EFE5C01B}"/>
              </a:ext>
            </a:extLst>
          </p:cNvPr>
          <p:cNvSpPr>
            <a:spLocks noGrp="1"/>
          </p:cNvSpPr>
          <p:nvPr>
            <p:ph type="title"/>
          </p:nvPr>
        </p:nvSpPr>
        <p:spPr/>
        <p:txBody>
          <a:bodyPr/>
          <a:lstStyle/>
          <a:p>
            <a:pPr marL="0" lvl="0" indent="0">
              <a:buNone/>
            </a:pPr>
            <a:r>
              <a:t>Lecture Outline</a:t>
            </a:r>
          </a:p>
        </p:txBody>
      </p:sp>
      <p:sp>
        <p:nvSpPr>
          <p:cNvPr id="3" name="Content Placeholder 2">
            <a:extLst>
              <a:ext uri="{FF2B5EF4-FFF2-40B4-BE49-F238E27FC236}">
                <a16:creationId xmlns:a16="http://schemas.microsoft.com/office/drawing/2014/main" id="{D9B11A7D-CD86-E440-8A5A-C775A97D40CE}"/>
              </a:ext>
            </a:extLst>
          </p:cNvPr>
          <p:cNvSpPr>
            <a:spLocks noGrp="1"/>
          </p:cNvSpPr>
          <p:nvPr>
            <p:ph idx="1"/>
          </p:nvPr>
        </p:nvSpPr>
        <p:spPr/>
        <p:txBody>
          <a:bodyPr/>
          <a:lstStyle/>
          <a:p>
            <a:pPr lvl="1"/>
            <a:r>
              <a:t>Class Introductions</a:t>
            </a:r>
          </a:p>
          <a:p>
            <a:pPr lvl="1"/>
            <a:r>
              <a:t>Review course syllabus</a:t>
            </a:r>
          </a:p>
          <a:p>
            <a:pPr lvl="1"/>
            <a:r>
              <a:t>Getting started with data analysis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9158E-B82D-1D40-88A0-A840EFE5C01B}"/>
              </a:ext>
            </a:extLst>
          </p:cNvPr>
          <p:cNvSpPr>
            <a:spLocks noGrp="1"/>
          </p:cNvSpPr>
          <p:nvPr>
            <p:ph type="title"/>
          </p:nvPr>
        </p:nvSpPr>
        <p:spPr/>
        <p:txBody>
          <a:bodyPr/>
          <a:lstStyle/>
          <a:p>
            <a:pPr marL="0" lvl="0" indent="0">
              <a:buNone/>
            </a:pPr>
            <a:r>
              <a:t>Getting help with R and R errors</a:t>
            </a:r>
          </a:p>
        </p:txBody>
      </p:sp>
      <p:sp>
        <p:nvSpPr>
          <p:cNvPr id="3" name="Content Placeholder 2">
            <a:extLst>
              <a:ext uri="{FF2B5EF4-FFF2-40B4-BE49-F238E27FC236}">
                <a16:creationId xmlns:a16="http://schemas.microsoft.com/office/drawing/2014/main" id="{D9B11A7D-CD86-E440-8A5A-C775A97D40CE}"/>
              </a:ext>
            </a:extLst>
          </p:cNvPr>
          <p:cNvSpPr>
            <a:spLocks noGrp="1"/>
          </p:cNvSpPr>
          <p:nvPr>
            <p:ph idx="1"/>
          </p:nvPr>
        </p:nvSpPr>
        <p:spPr/>
        <p:txBody>
          <a:bodyPr/>
          <a:lstStyle/>
          <a:p>
            <a:pPr lvl="1"/>
            <a:r>
              <a:t>My advice: Google</a:t>
            </a:r>
          </a:p>
          <a:p>
            <a:pPr lvl="1"/>
            <a:r>
              <a:t>Coders are a tribe of people who help each other</a:t>
            </a:r>
          </a:p>
          <a:p>
            <a:pPr lvl="1"/>
            <a:r>
              <a:t>This is a standard problem solving (and learning) approach</a:t>
            </a:r>
          </a:p>
          <a:p>
            <a:pPr lvl="1"/>
            <a:r>
              <a:t>Consult R help by typing </a:t>
            </a:r>
            <a:r>
              <a:rPr i="1"/>
              <a:t>help(topic)</a:t>
            </a:r>
            <a:r>
              <a:t> in the console or by searching for the topic in the help window!</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ode_cartoon.png"/>
          <p:cNvPicPr>
            <a:picLocks noGrp="1" noChangeAspect="1"/>
          </p:cNvPicPr>
          <p:nvPr/>
        </p:nvPicPr>
        <p:blipFill>
          <a:blip r:embed="rId2"/>
          <a:stretch>
            <a:fillRect/>
          </a:stretch>
        </p:blipFill>
        <p:spPr bwMode="auto">
          <a:xfrm>
            <a:off x="838200" y="2082800"/>
            <a:ext cx="10515600" cy="3810000"/>
          </a:xfrm>
          <a:prstGeom prst="rect">
            <a:avLst/>
          </a:prstGeom>
          <a:noFill/>
          <a:ln w="9525">
            <a:noFill/>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9158E-B82D-1D40-88A0-A840EFE5C01B}"/>
              </a:ext>
            </a:extLst>
          </p:cNvPr>
          <p:cNvSpPr>
            <a:spLocks noGrp="1"/>
          </p:cNvSpPr>
          <p:nvPr>
            <p:ph type="title"/>
          </p:nvPr>
        </p:nvSpPr>
        <p:spPr/>
        <p:txBody>
          <a:bodyPr/>
          <a:lstStyle/>
          <a:p>
            <a:pPr marL="0" lvl="0" indent="0">
              <a:buNone/>
            </a:pPr>
            <a:r>
              <a:t>Learning objectives</a:t>
            </a:r>
          </a:p>
        </p:txBody>
      </p:sp>
      <p:sp>
        <p:nvSpPr>
          <p:cNvPr id="3" name="Content Placeholder 2">
            <a:extLst>
              <a:ext uri="{FF2B5EF4-FFF2-40B4-BE49-F238E27FC236}">
                <a16:creationId xmlns:a16="http://schemas.microsoft.com/office/drawing/2014/main" id="{D9B11A7D-CD86-E440-8A5A-C775A97D40CE}"/>
              </a:ext>
            </a:extLst>
          </p:cNvPr>
          <p:cNvSpPr>
            <a:spLocks noGrp="1"/>
          </p:cNvSpPr>
          <p:nvPr>
            <p:ph idx="1"/>
          </p:nvPr>
        </p:nvSpPr>
        <p:spPr/>
        <p:txBody>
          <a:bodyPr/>
          <a:lstStyle/>
          <a:p>
            <a:pPr lvl="1"/>
            <a:r>
              <a:t>Understand typical project workflow</a:t>
            </a:r>
          </a:p>
          <a:p>
            <a:pPr lvl="1"/>
            <a:r>
              <a:t>Be able to import data</a:t>
            </a:r>
          </a:p>
          <a:p>
            <a:pPr lvl="1"/>
            <a:r>
              <a:t>Be able to characterize the dataset</a:t>
            </a:r>
          </a:p>
          <a:p>
            <a:pPr lvl="1"/>
            <a:r>
              <a:t>Clean up variables</a:t>
            </a:r>
          </a:p>
          <a:p>
            <a:pPr lvl="1"/>
            <a:r>
              <a:t>Derive one variable</a:t>
            </a:r>
          </a:p>
          <a:p>
            <a:pPr lvl="1"/>
            <a:r>
              <a:t>Calculate simple statistics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9158E-B82D-1D40-88A0-A840EFE5C01B}"/>
              </a:ext>
            </a:extLst>
          </p:cNvPr>
          <p:cNvSpPr>
            <a:spLocks noGrp="1"/>
          </p:cNvSpPr>
          <p:nvPr>
            <p:ph type="title"/>
          </p:nvPr>
        </p:nvSpPr>
        <p:spPr/>
        <p:txBody>
          <a:bodyPr/>
          <a:lstStyle/>
          <a:p>
            <a:pPr marL="0" lvl="0" indent="0">
              <a:buNone/>
            </a:pPr>
            <a:r>
              <a:t>Example project workflow</a:t>
            </a:r>
          </a:p>
        </p:txBody>
      </p:sp>
      <p:pic>
        <p:nvPicPr>
          <p:cNvPr id="3" name="Picture 1" descr="Example_project_workflow.png"/>
          <p:cNvPicPr>
            <a:picLocks noGrp="1" noChangeAspect="1"/>
          </p:cNvPicPr>
          <p:nvPr/>
        </p:nvPicPr>
        <p:blipFill>
          <a:blip r:embed="rId2"/>
          <a:stretch>
            <a:fillRect/>
          </a:stretch>
        </p:blipFill>
        <p:spPr bwMode="auto">
          <a:xfrm>
            <a:off x="2171700" y="1816100"/>
            <a:ext cx="7848600" cy="4343400"/>
          </a:xfrm>
          <a:prstGeom prst="rect">
            <a:avLst/>
          </a:prstGeom>
          <a:noFill/>
          <a:ln w="9525">
            <a:noFill/>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9158E-B82D-1D40-88A0-A840EFE5C01B}"/>
              </a:ext>
            </a:extLst>
          </p:cNvPr>
          <p:cNvSpPr>
            <a:spLocks noGrp="1"/>
          </p:cNvSpPr>
          <p:nvPr>
            <p:ph type="title"/>
          </p:nvPr>
        </p:nvSpPr>
        <p:spPr/>
        <p:txBody>
          <a:bodyPr/>
          <a:lstStyle/>
          <a:p>
            <a:pPr marL="0" lvl="0" indent="0">
              <a:buNone/>
            </a:pPr>
            <a:r>
              <a:t>A refresher on basic stats tasks in R</a:t>
            </a:r>
          </a:p>
        </p:txBody>
      </p:sp>
      <p:sp>
        <p:nvSpPr>
          <p:cNvPr id="3" name="Content Placeholder 2">
            <a:extLst>
              <a:ext uri="{FF2B5EF4-FFF2-40B4-BE49-F238E27FC236}">
                <a16:creationId xmlns:a16="http://schemas.microsoft.com/office/drawing/2014/main" id="{D9B11A7D-CD86-E440-8A5A-C775A97D40CE}"/>
              </a:ext>
            </a:extLst>
          </p:cNvPr>
          <p:cNvSpPr>
            <a:spLocks noGrp="1"/>
          </p:cNvSpPr>
          <p:nvPr>
            <p:ph idx="1"/>
          </p:nvPr>
        </p:nvSpPr>
        <p:spPr/>
        <p:txBody>
          <a:bodyPr/>
          <a:lstStyle/>
          <a:p>
            <a:pPr lvl="1"/>
            <a:r>
              <a:t>Installing packages and libraries</a:t>
            </a:r>
          </a:p>
          <a:p>
            <a:pPr lvl="1"/>
            <a:r>
              <a:t>Reading in files of different types</a:t>
            </a:r>
          </a:p>
          <a:p>
            <a:pPr lvl="1"/>
            <a:r>
              <a:t>Characterizing the dataset</a:t>
            </a:r>
          </a:p>
          <a:p>
            <a:pPr lvl="1"/>
            <a:r>
              <a:t>Renaming, cleaning, and creating variables</a:t>
            </a:r>
          </a:p>
          <a:p>
            <a:pPr lvl="1"/>
            <a:r>
              <a:t>Simple stats (mean, median, etc.)</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9158E-B82D-1D40-88A0-A840EFE5C01B}"/>
              </a:ext>
            </a:extLst>
          </p:cNvPr>
          <p:cNvSpPr>
            <a:spLocks noGrp="1"/>
          </p:cNvSpPr>
          <p:nvPr>
            <p:ph type="title"/>
          </p:nvPr>
        </p:nvSpPr>
        <p:spPr/>
        <p:txBody>
          <a:bodyPr/>
          <a:lstStyle/>
          <a:p>
            <a:pPr marL="0" lvl="0" indent="0">
              <a:buNone/>
            </a:pPr>
            <a:r>
              <a:t>Open R studio and let’s install some packages and libraries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9158E-B82D-1D40-88A0-A840EFE5C01B}"/>
              </a:ext>
            </a:extLst>
          </p:cNvPr>
          <p:cNvSpPr>
            <a:spLocks noGrp="1"/>
          </p:cNvSpPr>
          <p:nvPr>
            <p:ph type="title"/>
          </p:nvPr>
        </p:nvSpPr>
        <p:spPr/>
        <p:txBody>
          <a:bodyPr/>
          <a:lstStyle/>
          <a:p>
            <a:pPr marL="0" lvl="0" indent="0">
              <a:buNone/>
            </a:pPr>
            <a:r>
              <a:t>Let’s read in some different file types</a:t>
            </a:r>
          </a:p>
        </p:txBody>
      </p:sp>
      <p:sp>
        <p:nvSpPr>
          <p:cNvPr id="3" name="Content Placeholder 2">
            <a:extLst>
              <a:ext uri="{FF2B5EF4-FFF2-40B4-BE49-F238E27FC236}">
                <a16:creationId xmlns:a16="http://schemas.microsoft.com/office/drawing/2014/main" id="{D9B11A7D-CD86-E440-8A5A-C775A97D40CE}"/>
              </a:ext>
            </a:extLst>
          </p:cNvPr>
          <p:cNvSpPr>
            <a:spLocks noGrp="1"/>
          </p:cNvSpPr>
          <p:nvPr>
            <p:ph idx="1"/>
          </p:nvPr>
        </p:nvSpPr>
        <p:spPr/>
        <p:txBody>
          <a:bodyPr/>
          <a:lstStyle/>
          <a:p>
            <a:pPr lvl="1"/>
            <a:r>
              <a:t>Data are stored on Github when possible and can be imported directly from Github</a:t>
            </a:r>
          </a:p>
          <a:p>
            <a:pPr lvl="1"/>
            <a:r>
              <a:t>Github class website: </a:t>
            </a:r>
            <a:r>
              <a:rPr>
                <a:hlinkClick r:id="rId2"/>
              </a:rPr>
              <a:t>https://github.com/kijohnson/ADA_Spring_2020</a:t>
            </a:r>
          </a:p>
          <a:p>
            <a:pPr lvl="1"/>
            <a:r>
              <a:rPr b="1"/>
              <a:t>NOTE about copying links to datsets housed on Github:</a:t>
            </a:r>
            <a:r>
              <a:t> On Github click on the file you want to import and if it is readable as is (.csv, .txt), copy and paste the link into your R code for reading the file. If not readable as is (e.g. .sav, .xpt, .dta), in the gray ‘view Raw box’, right click and select ‘open link in new window’ and copy and paste the link address, which should include the following text in the first part: </a:t>
            </a:r>
            <a:r>
              <a:rPr>
                <a:hlinkClick r:id="rId3"/>
              </a:rPr>
              <a:t>https://raw.githubusercontent.com</a:t>
            </a:r>
            <a: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1366</Words>
  <Application>Microsoft Macintosh PowerPoint</Application>
  <PresentationFormat>Widescreen</PresentationFormat>
  <Paragraphs>54</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Courier</vt:lpstr>
      <vt:lpstr>Office Theme</vt:lpstr>
      <vt:lpstr>Class One Getting Started</vt:lpstr>
      <vt:lpstr>Lecture Outline</vt:lpstr>
      <vt:lpstr>Getting help with R and R errors</vt:lpstr>
      <vt:lpstr>PowerPoint Presentation</vt:lpstr>
      <vt:lpstr>Learning objectives</vt:lpstr>
      <vt:lpstr>Example project workflow</vt:lpstr>
      <vt:lpstr>A refresher on basic stats tasks in R</vt:lpstr>
      <vt:lpstr>Open R studio and let’s install some packages and libraries</vt:lpstr>
      <vt:lpstr>Let’s read in some different file types</vt:lpstr>
      <vt:lpstr>Read in CSV and Stata files</vt:lpstr>
      <vt:lpstr>Read in tab deliminated file</vt:lpstr>
      <vt:lpstr>Read in xpt and spss files</vt:lpstr>
      <vt:lpstr>Characterize the datasets (no. of obs, variables, basic summary stats, missing data)</vt:lpstr>
      <vt:lpstr>Renaming variables</vt:lpstr>
      <vt:lpstr>Clean up calories variable/convert to numeric/find mean and median</vt:lpstr>
      <vt:lpstr>Find mean, median, sd, variance, and quantile</vt:lpstr>
      <vt:lpstr>Categorize calories as binary above and at or below the median, label level values</vt:lpstr>
      <vt:lpstr>Find mean number of calories for ‘Starbucks Espresso Beverages’</vt:lpstr>
      <vt:lpstr>Class activity and HW2</vt:lpstr>
    </vt:vector>
  </TitlesOfParts>
  <LinksUpToDate>false</LinksUpToDate>
  <SharedDoc>false</SharedDoc>
  <HyperlinksChanged>false</HyperlinksChanged>
  <AppVersion>16.0016</AppVersion>
</Properties>
</file>

<file path=docProps/app0.xml><?xml version="1.0" encoding="utf-8"?>
<Properties xmlns="http://schemas.openxmlformats.org/officeDocument/2006/extended-properties" xmlns:vt="http://schemas.openxmlformats.org/officeDocument/2006/docPropsVTypes">
  <TotalTime>0</TotalTime>
  <Words>0</Words>
  <Application>Microsoft Macintosh PowerPoint</Application>
  <PresentationFormat>Widescreen</PresentationFormat>
  <Paragraphs>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One Getting Started</dc:title>
  <dc:creator>Kim Johnson</dc:creator>
  <cp:keywords/>
  <cp:lastModifiedBy>Johnson, Kim</cp:lastModifiedBy>
  <cp:revision>1</cp:revision>
  <dcterms:created xsi:type="dcterms:W3CDTF">2020-01-14T16:43:56Z</dcterms:created>
  <dcterms:modified xsi:type="dcterms:W3CDTF">2020-01-14T16:44:20Z</dcterms:modified>
</cp:coreProperties>
</file>