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7891"/>
  </p:normalViewPr>
  <p:slideViewPr>
    <p:cSldViewPr snapToGrid="0" snapToObjects="1">
      <p:cViewPr varScale="1">
        <p:scale>
          <a:sx n="112" d="100"/>
          <a:sy n="112" d="100"/>
        </p:scale>
        <p:origin x="11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7ADB2-6EEA-8C44-8B8C-F0CA4C165E6D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B4589-A575-D349-887C-5E2D67849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5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  <a:p>
            <a:r>
              <a:rPr lang="en-US" dirty="0" err="1"/>
              <a:t>Affilitation</a:t>
            </a:r>
            <a:endParaRPr lang="en-US" dirty="0"/>
          </a:p>
          <a:p>
            <a:r>
              <a:rPr lang="en-US" dirty="0"/>
              <a:t>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5B4589-A575-D349-887C-5E2D678498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11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</a:t>
            </a:r>
          </a:p>
          <a:p>
            <a:r>
              <a:rPr lang="en-US" dirty="0"/>
              <a:t>Adaptive clocking contributes to the </a:t>
            </a:r>
            <a:r>
              <a:rPr lang="en-US" dirty="0" err="1"/>
              <a:t>guardband</a:t>
            </a:r>
            <a:r>
              <a:rPr lang="en-US" dirty="0"/>
              <a:t> reduction</a:t>
            </a:r>
          </a:p>
          <a:p>
            <a:r>
              <a:rPr lang="en-US" dirty="0"/>
              <a:t>+ terminology </a:t>
            </a:r>
            <a:r>
              <a:rPr lang="en-US" dirty="0" err="1"/>
              <a:t>Vmin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5B4589-A575-D349-887C-5E2D678498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07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 there CDC, Clock Stretcher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5B4589-A575-D349-887C-5E2D678498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06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</a:t>
            </a:r>
          </a:p>
          <a:p>
            <a:r>
              <a:rPr lang="en-US" dirty="0"/>
              <a:t>Each component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5B4589-A575-D349-887C-5E2D678498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83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5B4589-A575-D349-887C-5E2D678498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16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12857-53BB-7C40-BDFE-280754769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730BB-6604-7E46-B80F-BAE17C838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1C8E-ABCD-104C-B81C-415EE90E4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3964F-E3C0-394A-83A3-5D3D3694193E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2FF9E-424C-FA4B-A3E7-933D9834E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882C7-24B5-B24D-9AB3-D2D462140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F49E-D3F6-7A4C-9331-D3DE9210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5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D8648-86C0-6543-A7AA-4818081B9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4B753-1A1D-7C4F-963F-DBEA02F46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DC947-2971-CC42-B2AC-12ED9F2F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3964F-E3C0-394A-83A3-5D3D3694193E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24E3D-4365-B546-98A9-AF6F2433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9517F-3FF9-4A49-AA17-41F00A68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F49E-D3F6-7A4C-9331-D3DE9210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34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3A3D4A-75D9-1241-A1D6-CF2D024CC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7B144-B9C0-9745-8901-5FDBE5713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4C8BE-2120-A94A-91EE-DA7447E6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3964F-E3C0-394A-83A3-5D3D3694193E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A223D-27DC-A243-B485-9F299B20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82FFA-8378-2849-8D04-BD88BF7FC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F49E-D3F6-7A4C-9331-D3DE9210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9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E6E9-5B02-0E43-89B0-F72BD4A47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85538-FD79-A44E-A850-5C2304B02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FC408-B121-9E4C-8E9B-ACD52680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3964F-E3C0-394A-83A3-5D3D3694193E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27C3A-299B-1141-AEB1-8F6BA83A4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A3928-DDBF-AB4D-A8BC-03BC0311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F49E-D3F6-7A4C-9331-D3DE9210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1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BF767-4665-D349-AE4C-84FADFA7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5038E-2A6C-584C-939A-46BA7B499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3F501-6BF8-F74A-B28A-61543AFF5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3964F-E3C0-394A-83A3-5D3D3694193E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AE9E1-2E29-2B44-9530-89E97F0BD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EAB65-1A6F-644E-84FF-800E3DEC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F49E-D3F6-7A4C-9331-D3DE9210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7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1F3D2-52BD-5344-86F7-BCA32C99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6C92F-8DE0-4843-90DD-68630D764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B8EFE-CFB0-784C-B62A-CE4AF37AE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42428-235A-BA47-AFB5-23E61413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3964F-E3C0-394A-83A3-5D3D3694193E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DBC9F-D6E3-264B-BBD1-D20363403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F6BA2-0720-9742-AF06-7C460B2B6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F49E-D3F6-7A4C-9331-D3DE9210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1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1B053-6CBE-864D-858F-479F7C53D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F667F-EBF3-EC4F-8076-C3D87EADF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8CE76-3392-764F-8ABF-B4E2C7D79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17810-C06A-114F-8CFD-B69B51ED0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1D3C59-7950-224E-B12F-C634719731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A22D2F-B8C9-C248-B118-A6733E25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3964F-E3C0-394A-83A3-5D3D3694193E}" type="datetimeFigureOut">
              <a:rPr lang="en-US" smtClean="0"/>
              <a:t>5/7/21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AC3AD4-E95C-F74F-B996-7CA5714E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AD906D-8673-B345-B4B1-C4CD27F5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F49E-D3F6-7A4C-9331-D3DE9210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98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2B93-F8B9-2343-8542-7D52C07C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7654C6-8837-124C-9111-9C6AF1BBD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3964F-E3C0-394A-83A3-5D3D3694193E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22401C-0ADB-E449-B50D-C04E832C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11E41C-C632-F448-89B1-7CC6DBF2B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F49E-D3F6-7A4C-9331-D3DE9210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0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FAA69-3EC3-6F42-A96A-E526FA645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3964F-E3C0-394A-83A3-5D3D3694193E}" type="datetimeFigureOut">
              <a:rPr lang="en-US" smtClean="0"/>
              <a:t>5/7/21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AB4508-E2B5-0548-BB93-7714455CB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982AB-FAF7-844D-97D1-A5BFD1EF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F49E-D3F6-7A4C-9331-D3DE9210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1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757BD-EA05-804D-A237-772E43A1A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24FB9-9D9B-C24C-B12B-3D7B64EBC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ADF60-1679-4547-8FE5-E7741520F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D868B-5E8E-784D-A389-4DE26C15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3964F-E3C0-394A-83A3-5D3D3694193E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4DE83-B51F-2C47-865D-357EB6833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A4E83-0B75-2F47-B4B2-798CB156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F49E-D3F6-7A4C-9331-D3DE9210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68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94A25-BA92-8E40-BF78-316D52ED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1363DF-CA0C-6F40-BCFB-57483D346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E82F1-A00A-BF4C-A5A5-D553CE228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1B0FB-F138-6449-B2F3-929256909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3964F-E3C0-394A-83A3-5D3D3694193E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2DC75-FCBE-0F41-8EBC-D1BB0FA7B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ACB58-B0E2-F646-A0D0-E7167AF8A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F49E-D3F6-7A4C-9331-D3DE9210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5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509348-0E59-2D48-8CA6-8C8DFD7F6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14796-6757-394F-9620-A88D31C6B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5BFF6-5AB2-8A4D-90B5-CF9523557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3964F-E3C0-394A-83A3-5D3D3694193E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EE672-A3BE-2146-8D05-6758480BB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A016C-8CAA-DE4E-8228-3F6CA0C9C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6F49E-D3F6-7A4C-9331-D3DE9210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7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CB311-BD47-964E-9751-84FCEB7B9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3586" y="1152388"/>
            <a:ext cx="9144000" cy="1810023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Modeling and Analysis of</a:t>
            </a:r>
            <a:br>
              <a:rPr lang="en-US" sz="4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4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Adaptive Frequency Synthesis for</a:t>
            </a:r>
            <a:br>
              <a:rPr lang="en-US" sz="4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4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Supply Droop Mitigation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A2B15-3724-3B47-BBDF-AD83E54BF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2814"/>
            <a:ext cx="9144000" cy="874986"/>
          </a:xfrm>
        </p:spPr>
        <p:txBody>
          <a:bodyPr>
            <a:normAutofit lnSpcReduction="10000"/>
          </a:bodyPr>
          <a:lstStyle/>
          <a:p>
            <a:pPr algn="r"/>
            <a:r>
              <a:rPr lang="en-US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Sunjin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Choi</a:t>
            </a:r>
          </a:p>
          <a:p>
            <a:pPr algn="r"/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EE241B Project</a:t>
            </a:r>
          </a:p>
        </p:txBody>
      </p:sp>
    </p:spTree>
    <p:extLst>
      <p:ext uri="{BB962C8B-B14F-4D97-AF65-F5344CB8AC3E}">
        <p14:creationId xmlns:p14="http://schemas.microsoft.com/office/powerpoint/2010/main" val="4132934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D0F-B2F6-754F-9C82-9248EF729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/>
              <a:t>Effect of PLL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7EA5BBC-C0BD-1947-980D-9745D66775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9828" y="5379532"/>
                <a:ext cx="11112062" cy="11999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PLL instantly jumps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𝑐𝑙𝑘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𝑠𝑡𝑒𝑝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followed by some </a:t>
                </a:r>
                <a:r>
                  <a:rPr lang="en-US" dirty="0" err="1"/>
                  <a:t>ringings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only responsible for those insignificant </a:t>
                </a:r>
                <a:r>
                  <a:rPr lang="en-US" dirty="0" err="1"/>
                  <a:t>ringings</a:t>
                </a:r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7EA5BBC-C0BD-1947-980D-9745D6677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28" y="5379532"/>
                <a:ext cx="11112062" cy="1199943"/>
              </a:xfrm>
              <a:prstGeom prst="rect">
                <a:avLst/>
              </a:prstGeom>
              <a:blipFill>
                <a:blip r:embed="rId2"/>
                <a:stretch>
                  <a:fillRect l="-1027" t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CEC930AB-2E85-B84E-9FEF-2C03D815D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211" y="1219200"/>
            <a:ext cx="9037578" cy="391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161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D0F-B2F6-754F-9C82-9248EF729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972CFA6-897F-ED4A-9995-B392000E86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9200"/>
                <a:ext cx="10515600" cy="4957763"/>
              </a:xfrm>
            </p:spPr>
            <p:txBody>
              <a:bodyPr/>
              <a:lstStyle/>
              <a:p>
                <a:r>
                  <a:rPr lang="en-US" dirty="0"/>
                  <a:t>System-level model for SPICE-compatible simulations for Adaptive Frequency Synthesis is proposed</a:t>
                </a:r>
              </a:p>
              <a:p>
                <a:pPr lvl="1">
                  <a:buFontTx/>
                  <a:buChar char="-"/>
                </a:pPr>
                <a:r>
                  <a:rPr lang="en-US" dirty="0"/>
                  <a:t>Abstracting each blocks in terms of their functionalities</a:t>
                </a:r>
              </a:p>
              <a:p>
                <a:pPr lvl="1">
                  <a:buFontTx/>
                  <a:buChar char="-"/>
                </a:pPr>
                <a:r>
                  <a:rPr lang="en-US" dirty="0" err="1"/>
                  <a:t>Macromodeling</a:t>
                </a:r>
                <a:r>
                  <a:rPr lang="en-US" dirty="0"/>
                  <a:t> PLL’s Frequency-to-Voltage response</a:t>
                </a:r>
              </a:p>
              <a:p>
                <a:r>
                  <a:rPr lang="en-US" dirty="0"/>
                  <a:t>Investigated impact of each design parameters on system performance metric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𝑉𝑚𝑖𝑛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Future directions on applying more realistic physical constraints and correlating the model to actual implementations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972CFA6-897F-ED4A-9995-B392000E86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9200"/>
                <a:ext cx="10515600" cy="4957763"/>
              </a:xfrm>
              <a:blipFill>
                <a:blip r:embed="rId2"/>
                <a:stretch>
                  <a:fillRect l="-1086" t="-2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49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D0F-B2F6-754F-9C82-9248EF729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75C332-9706-9C46-A1B0-9F1F2B2A0B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9200"/>
                <a:ext cx="10515600" cy="4957763"/>
              </a:xfrm>
            </p:spPr>
            <p:txBody>
              <a:bodyPr/>
              <a:lstStyle/>
              <a:p>
                <a:r>
                  <a:rPr lang="en-US" dirty="0"/>
                  <a:t>To guard digital system against supply variations, should add enough static margin, or </a:t>
                </a:r>
                <a:r>
                  <a:rPr lang="en-US" dirty="0" err="1"/>
                  <a:t>guardband</a:t>
                </a:r>
                <a:r>
                  <a:rPr lang="en-US" dirty="0"/>
                  <a:t> to supply voltage</a:t>
                </a:r>
              </a:p>
              <a:p>
                <a:r>
                  <a:rPr lang="en-US" dirty="0"/>
                  <a:t>Supply Voltage Margin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dirty="0"/>
                  <a:t>, Power Efficiency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Adaptive Techniques in Clocking Design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Power Efficiency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75C332-9706-9C46-A1B0-9F1F2B2A0B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9200"/>
                <a:ext cx="10515600" cy="4957763"/>
              </a:xfrm>
              <a:blipFill>
                <a:blip r:embed="rId3"/>
                <a:stretch>
                  <a:fillRect l="-1086" t="-2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DCE8FB9-568E-C641-B465-19B45BE70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934" y="3366073"/>
            <a:ext cx="7838132" cy="31268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24DF9E-3CA3-A940-BCB8-7A598893DFAC}"/>
                  </a:ext>
                </a:extLst>
              </p:cNvPr>
              <p:cNvSpPr txBox="1"/>
              <p:nvPr/>
            </p:nvSpPr>
            <p:spPr>
              <a:xfrm>
                <a:off x="6515974" y="5454134"/>
                <a:ext cx="4110292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𝑉𝑚𝑖𝑛</m:t>
                    </m:r>
                  </m:oMath>
                </a14:m>
                <a:r>
                  <a:rPr lang="en-US" dirty="0"/>
                  <a:t>: minimum operating supply voltage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24DF9E-3CA3-A940-BCB8-7A598893D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974" y="5454134"/>
                <a:ext cx="4110292" cy="369332"/>
              </a:xfrm>
              <a:prstGeom prst="rect">
                <a:avLst/>
              </a:prstGeom>
              <a:blipFill>
                <a:blip r:embed="rId5"/>
                <a:stretch>
                  <a:fillRect t="-6452" b="-22581"/>
                </a:stretch>
              </a:blipFill>
              <a:ln w="1905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4930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D0F-B2F6-754F-9C82-9248EF729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72CFA6-897F-ED4A-9995-B392000E8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r>
              <a:rPr lang="en-US" dirty="0"/>
              <a:t>Promising technique is Adaptive Frequency Synthesis, where PLL output frequency is directly modulated by Supply Droop Detector</a:t>
            </a:r>
          </a:p>
          <a:p>
            <a:r>
              <a:rPr lang="en-US" dirty="0"/>
              <a:t>Lacks </a:t>
            </a:r>
            <a:r>
              <a:rPr lang="en-US" i="1" dirty="0"/>
              <a:t>System-Level Modeling and Analysis </a:t>
            </a:r>
            <a:r>
              <a:rPr lang="en-US" dirty="0"/>
              <a:t>works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0213FBFC-98D1-B34F-811E-43B445F74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005" y="2939870"/>
            <a:ext cx="3517166" cy="20679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2A7D6673-756D-7C40-8D5C-28F4B7AF1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0588" y="5254670"/>
            <a:ext cx="4164228" cy="11560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DB392F-A83B-B040-AC53-FE7F31D05EEC}"/>
              </a:ext>
            </a:extLst>
          </p:cNvPr>
          <p:cNvSpPr txBox="1"/>
          <p:nvPr/>
        </p:nvSpPr>
        <p:spPr>
          <a:xfrm>
            <a:off x="9258608" y="4638501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[IBM ISSCC 2017]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FAF18A-8568-5548-A7C6-88B062AAA59C}"/>
              </a:ext>
            </a:extLst>
          </p:cNvPr>
          <p:cNvSpPr txBox="1"/>
          <p:nvPr/>
        </p:nvSpPr>
        <p:spPr>
          <a:xfrm>
            <a:off x="5584636" y="6041352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[Intel ISSCC 2021]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15212947-B905-ED46-AAE9-28E162E93661}"/>
              </a:ext>
            </a:extLst>
          </p:cNvPr>
          <p:cNvSpPr/>
          <p:nvPr/>
        </p:nvSpPr>
        <p:spPr>
          <a:xfrm>
            <a:off x="4443017" y="4294211"/>
            <a:ext cx="987972" cy="528956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92ED9CC-9F68-E144-8A09-027AC3E950DD}"/>
              </a:ext>
            </a:extLst>
          </p:cNvPr>
          <p:cNvSpPr/>
          <p:nvPr/>
        </p:nvSpPr>
        <p:spPr>
          <a:xfrm>
            <a:off x="838200" y="2874290"/>
            <a:ext cx="3344511" cy="3618585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F228A1-5564-0D42-B949-55DCE65C470A}"/>
              </a:ext>
            </a:extLst>
          </p:cNvPr>
          <p:cNvSpPr/>
          <p:nvPr/>
        </p:nvSpPr>
        <p:spPr>
          <a:xfrm>
            <a:off x="2257821" y="3325813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C49D06-DD65-4E42-A336-E06454FFAC7F}"/>
              </a:ext>
            </a:extLst>
          </p:cNvPr>
          <p:cNvSpPr/>
          <p:nvPr/>
        </p:nvSpPr>
        <p:spPr>
          <a:xfrm>
            <a:off x="976210" y="4367784"/>
            <a:ext cx="301383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/>
              <a:t>System-Level Models for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 Identifying Key Design Params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 Identifying Design Tradeoffs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 Design Space Exploration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79950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D0F-B2F6-754F-9C82-9248EF729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/>
              <a:t>Proposed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DC4846-7776-2C47-8686-123488AA7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55" y="2201468"/>
            <a:ext cx="5756376" cy="36265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2">
                <a:extLst>
                  <a:ext uri="{FF2B5EF4-FFF2-40B4-BE49-F238E27FC236}">
                    <a16:creationId xmlns:a16="http://schemas.microsoft.com/office/drawing/2014/main" id="{03C7FCD2-6B36-D647-9E74-AC1F7858FD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89987" y="1900237"/>
                <a:ext cx="5139558" cy="4957763"/>
              </a:xfrm>
            </p:spPr>
            <p:txBody>
              <a:bodyPr/>
              <a:lstStyle/>
              <a:p>
                <a:pPr>
                  <a:buFont typeface="Courier New" panose="02070309020205020404" pitchFamily="49" charset="0"/>
                  <a:buChar char="o"/>
                </a:pPr>
                <a:r>
                  <a:rPr lang="ko-KR" altLang="en-US" dirty="0"/>
                  <a:t> </a:t>
                </a:r>
                <a:r>
                  <a:rPr lang="en-US" altLang="ko-KR" b="1" dirty="0"/>
                  <a:t>(1)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𝑑𝑑</m:t>
                        </m:r>
                      </m:sub>
                    </m:sSub>
                  </m:oMath>
                </a14:m>
                <a:r>
                  <a:rPr lang="en-US" altLang="ko-KR" dirty="0"/>
                  <a:t> Droop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ko-KR" dirty="0"/>
                  <a:t> Constant Slew at 100MHz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/>
                  <a:t> </a:t>
                </a:r>
                <a:r>
                  <a:rPr lang="en-US" b="1" dirty="0"/>
                  <a:t>(2) </a:t>
                </a:r>
                <a:r>
                  <a:rPr lang="en-US" dirty="0"/>
                  <a:t>Critical Path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FO-1 Inverter Chain w/ sideloads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/>
                  <a:t> </a:t>
                </a:r>
                <a:r>
                  <a:rPr lang="en-US" b="1" dirty="0"/>
                  <a:t>(3)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𝐹𝑠𝑡𝑒𝑝</m:t>
                    </m:r>
                  </m:oMath>
                </a14:m>
                <a:r>
                  <a:rPr lang="en-US" dirty="0"/>
                  <a:t> Actuation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Scaled Voltage Step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/>
                  <a:t> </a:t>
                </a:r>
                <a:r>
                  <a:rPr lang="en-US" b="1" dirty="0"/>
                  <a:t>(4) </a:t>
                </a:r>
                <a:r>
                  <a:rPr lang="en-US" dirty="0"/>
                  <a:t>Droop Detection + C-Tree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Adaptation Delays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𝑇𝑟𝑒𝑒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/>
                  <a:t> </a:t>
                </a:r>
                <a:r>
                  <a:rPr lang="en-US" b="1" dirty="0"/>
                  <a:t>(5) </a:t>
                </a:r>
                <a:r>
                  <a:rPr lang="en-US" dirty="0"/>
                  <a:t>PLL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Phase-Domain Model + P2V</a:t>
                </a:r>
              </a:p>
            </p:txBody>
          </p:sp>
        </mc:Choice>
        <mc:Fallback xmlns="">
          <p:sp>
            <p:nvSpPr>
              <p:cNvPr id="145" name="Content Placeholder 2">
                <a:extLst>
                  <a:ext uri="{FF2B5EF4-FFF2-40B4-BE49-F238E27FC236}">
                    <a16:creationId xmlns:a16="http://schemas.microsoft.com/office/drawing/2014/main" id="{03C7FCD2-6B36-D647-9E74-AC1F7858FD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89987" y="1900237"/>
                <a:ext cx="5139558" cy="4957763"/>
              </a:xfrm>
              <a:blipFill>
                <a:blip r:embed="rId4"/>
                <a:stretch>
                  <a:fillRect l="-2217" t="-2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Content Placeholder 2">
            <a:extLst>
              <a:ext uri="{FF2B5EF4-FFF2-40B4-BE49-F238E27FC236}">
                <a16:creationId xmlns:a16="http://schemas.microsoft.com/office/drawing/2014/main" id="{FB10633B-1B51-CA4A-94BE-B850F57FF947}"/>
              </a:ext>
            </a:extLst>
          </p:cNvPr>
          <p:cNvSpPr txBox="1">
            <a:spLocks/>
          </p:cNvSpPr>
          <p:nvPr/>
        </p:nvSpPr>
        <p:spPr>
          <a:xfrm>
            <a:off x="838200" y="1219201"/>
            <a:ext cx="10515600" cy="546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Simple System-Level Model Compatible with SPICE Simulations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FADF870-E4AB-6141-9C12-910DCCD5D427}"/>
              </a:ext>
            </a:extLst>
          </p:cNvPr>
          <p:cNvSpPr txBox="1"/>
          <p:nvPr/>
        </p:nvSpPr>
        <p:spPr>
          <a:xfrm>
            <a:off x="1421009" y="5900372"/>
            <a:ext cx="407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cf., </a:t>
            </a:r>
            <a:r>
              <a:rPr lang="en-US" i="1" dirty="0"/>
              <a:t>Assuming Per-Core PLL for Adaptation</a:t>
            </a:r>
          </a:p>
        </p:txBody>
      </p:sp>
    </p:spTree>
    <p:extLst>
      <p:ext uri="{BB962C8B-B14F-4D97-AF65-F5344CB8AC3E}">
        <p14:creationId xmlns:p14="http://schemas.microsoft.com/office/powerpoint/2010/main" val="7307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D0F-B2F6-754F-9C82-9248EF729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635"/>
            <a:ext cx="10515600" cy="854075"/>
          </a:xfrm>
        </p:spPr>
        <p:txBody>
          <a:bodyPr/>
          <a:lstStyle/>
          <a:p>
            <a:r>
              <a:rPr lang="en-US" dirty="0"/>
              <a:t>PLL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972CFA6-897F-ED4A-9995-B392000E86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81826" y="1219200"/>
                <a:ext cx="5209739" cy="4957763"/>
              </a:xfrm>
            </p:spPr>
            <p:txBody>
              <a:bodyPr/>
              <a:lstStyle/>
              <a:p>
                <a:r>
                  <a:rPr lang="en-US" dirty="0"/>
                  <a:t>PLL Model should include behavioral description of </a:t>
                </a:r>
                <a:r>
                  <a:rPr lang="en-US" b="1" i="1" dirty="0"/>
                  <a:t>Frequency Step-to-Voltage </a:t>
                </a:r>
                <a:r>
                  <a:rPr lang="en-US" dirty="0"/>
                  <a:t>response</a:t>
                </a:r>
              </a:p>
              <a:p>
                <a:r>
                  <a:rPr lang="en-US" dirty="0"/>
                  <a:t>Written in Verilog-A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/>
                  <a:t>  </a:t>
                </a:r>
                <a:r>
                  <a:rPr lang="en-US" b="1" dirty="0"/>
                  <a:t>(1) </a:t>
                </a:r>
                <a:r>
                  <a:rPr lang="en-US" dirty="0"/>
                  <a:t>PLL Frequency-Domain TF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/>
                  <a:t>  </a:t>
                </a:r>
                <a:r>
                  <a:rPr lang="en-US" b="1" dirty="0"/>
                  <a:t>(2) </a:t>
                </a:r>
                <a:r>
                  <a:rPr lang="en-US" dirty="0"/>
                  <a:t>Frequency-to-Phase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)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/>
                  <a:t>  </a:t>
                </a:r>
                <a:r>
                  <a:rPr lang="en-US" b="1" dirty="0"/>
                  <a:t>(3) </a:t>
                </a:r>
                <a:r>
                  <a:rPr lang="en-US" dirty="0"/>
                  <a:t>Phase-to-Voltage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972CFA6-897F-ED4A-9995-B392000E86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81826" y="1219200"/>
                <a:ext cx="5209739" cy="4957763"/>
              </a:xfrm>
              <a:blipFill>
                <a:blip r:embed="rId3"/>
                <a:stretch>
                  <a:fillRect l="-2190" t="-2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C4D34C44-CCDA-3342-8E89-1B8788CF7FC5}"/>
              </a:ext>
            </a:extLst>
          </p:cNvPr>
          <p:cNvSpPr/>
          <p:nvPr/>
        </p:nvSpPr>
        <p:spPr>
          <a:xfrm>
            <a:off x="1949704" y="1897073"/>
            <a:ext cx="641838" cy="5412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C91815-18E4-2342-8300-C46EA93E3E75}"/>
              </a:ext>
            </a:extLst>
          </p:cNvPr>
          <p:cNvGrpSpPr/>
          <p:nvPr/>
        </p:nvGrpSpPr>
        <p:grpSpPr>
          <a:xfrm>
            <a:off x="2051710" y="2015304"/>
            <a:ext cx="434298" cy="284718"/>
            <a:chOff x="6096000" y="985119"/>
            <a:chExt cx="1362878" cy="703832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CDBD11A-F47D-2A4F-84E1-B7E1A25EDB8F}"/>
                </a:ext>
              </a:extLst>
            </p:cNvPr>
            <p:cNvCxnSpPr/>
            <p:nvPr/>
          </p:nvCxnSpPr>
          <p:spPr>
            <a:xfrm>
              <a:off x="6714607" y="985119"/>
              <a:ext cx="440871" cy="0"/>
            </a:xfrm>
            <a:prstGeom prst="line">
              <a:avLst/>
            </a:prstGeom>
            <a:ln w="28575" cap="rnd"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D87B33A-1846-464B-A0F7-5887D1431071}"/>
                </a:ext>
              </a:extLst>
            </p:cNvPr>
            <p:cNvCxnSpPr>
              <a:cxnSpLocks/>
            </p:cNvCxnSpPr>
            <p:nvPr/>
          </p:nvCxnSpPr>
          <p:spPr>
            <a:xfrm>
              <a:off x="7157489" y="985119"/>
              <a:ext cx="301389" cy="417989"/>
            </a:xfrm>
            <a:prstGeom prst="line">
              <a:avLst/>
            </a:prstGeom>
            <a:ln w="28575" cap="rnd"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61545F3-E8B1-9747-90F8-7E1D9C4989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985119"/>
              <a:ext cx="617602" cy="703832"/>
            </a:xfrm>
            <a:prstGeom prst="line">
              <a:avLst/>
            </a:prstGeom>
            <a:ln w="28575" cap="rnd"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26993C8-EAFD-D54C-8281-2C03CED0CC23}"/>
                  </a:ext>
                </a:extLst>
              </p:cNvPr>
              <p:cNvSpPr/>
              <p:nvPr/>
            </p:nvSpPr>
            <p:spPr>
              <a:xfrm>
                <a:off x="2899781" y="1894892"/>
                <a:ext cx="641838" cy="54129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26993C8-EAFD-D54C-8281-2C03CED0CC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781" y="1894892"/>
                <a:ext cx="641838" cy="5412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E4F574EB-81B8-9140-8783-B78966001F8C}"/>
              </a:ext>
            </a:extLst>
          </p:cNvPr>
          <p:cNvSpPr/>
          <p:nvPr/>
        </p:nvSpPr>
        <p:spPr>
          <a:xfrm>
            <a:off x="3839103" y="1894892"/>
            <a:ext cx="641838" cy="5412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P2V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95881D-D351-414D-8EAB-52499D400CBA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 flipV="1">
            <a:off x="2591542" y="2165537"/>
            <a:ext cx="308239" cy="2181"/>
          </a:xfrm>
          <a:prstGeom prst="straightConnector1">
            <a:avLst/>
          </a:prstGeom>
          <a:ln w="38100">
            <a:headEnd w="lg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5E3EA4-CE79-174A-A203-938138605C7D}"/>
              </a:ext>
            </a:extLst>
          </p:cNvPr>
          <p:cNvCxnSpPr>
            <a:cxnSpLocks/>
          </p:cNvCxnSpPr>
          <p:nvPr/>
        </p:nvCxnSpPr>
        <p:spPr>
          <a:xfrm flipV="1">
            <a:off x="3544020" y="2167982"/>
            <a:ext cx="308239" cy="2181"/>
          </a:xfrm>
          <a:prstGeom prst="straightConnector1">
            <a:avLst/>
          </a:prstGeom>
          <a:ln w="38100">
            <a:headEnd w="lg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C120C8D-39EB-6746-8722-91287636C890}"/>
              </a:ext>
            </a:extLst>
          </p:cNvPr>
          <p:cNvSpPr/>
          <p:nvPr/>
        </p:nvSpPr>
        <p:spPr>
          <a:xfrm>
            <a:off x="1723473" y="1728745"/>
            <a:ext cx="2915371" cy="927896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919614-288B-9A42-8DED-81FB483213DA}"/>
              </a:ext>
            </a:extLst>
          </p:cNvPr>
          <p:cNvSpPr/>
          <p:nvPr/>
        </p:nvSpPr>
        <p:spPr>
          <a:xfrm>
            <a:off x="1693189" y="1345324"/>
            <a:ext cx="1279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pitchFamily="2" charset="0"/>
              </a:rPr>
              <a:t>PLL Model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6E0B9D-F269-924D-BB7C-84AB802787F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409872" y="2167718"/>
            <a:ext cx="539832" cy="0"/>
          </a:xfrm>
          <a:prstGeom prst="straightConnector1">
            <a:avLst/>
          </a:prstGeom>
          <a:ln w="38100">
            <a:headEnd w="lg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505C34C-E9FC-B448-AFC3-60781107CFA1}"/>
              </a:ext>
            </a:extLst>
          </p:cNvPr>
          <p:cNvCxnSpPr>
            <a:cxnSpLocks/>
          </p:cNvCxnSpPr>
          <p:nvPr/>
        </p:nvCxnSpPr>
        <p:spPr>
          <a:xfrm>
            <a:off x="4480941" y="2157663"/>
            <a:ext cx="539832" cy="0"/>
          </a:xfrm>
          <a:prstGeom prst="straightConnector1">
            <a:avLst/>
          </a:prstGeom>
          <a:ln w="38100">
            <a:headEnd w="lg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1FD96A1-F18D-5748-B2F6-9A0EE3476DF9}"/>
                  </a:ext>
                </a:extLst>
              </p:cNvPr>
              <p:cNvSpPr/>
              <p:nvPr/>
            </p:nvSpPr>
            <p:spPr>
              <a:xfrm>
                <a:off x="581736" y="1834497"/>
                <a:ext cx="833498" cy="64633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𝐹𝑠𝑡𝑒𝑝</m:t>
                      </m:r>
                    </m:oMath>
                  </m:oMathPara>
                </a14:m>
                <a:endParaRPr lang="en-US" dirty="0">
                  <a:latin typeface="Helvetica" pitchFamily="2" charset="0"/>
                </a:endParaRPr>
              </a:p>
              <a:p>
                <a:r>
                  <a:rPr lang="en-US" dirty="0">
                    <a:latin typeface="Helvetica" pitchFamily="2" charset="0"/>
                  </a:rPr>
                  <a:t>Input</a:t>
                </a: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1FD96A1-F18D-5748-B2F6-9A0EE3476D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36" y="1834497"/>
                <a:ext cx="833498" cy="646331"/>
              </a:xfrm>
              <a:prstGeom prst="rect">
                <a:avLst/>
              </a:prstGeom>
              <a:blipFill>
                <a:blip r:embed="rId5"/>
                <a:stretch>
                  <a:fillRect l="-5882" b="-11321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11C7801A-D10D-8F46-9926-805DC57A0EC4}"/>
              </a:ext>
            </a:extLst>
          </p:cNvPr>
          <p:cNvSpPr/>
          <p:nvPr/>
        </p:nvSpPr>
        <p:spPr>
          <a:xfrm>
            <a:off x="5019140" y="1834496"/>
            <a:ext cx="877163" cy="64633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Helvetica" pitchFamily="2" charset="0"/>
              </a:rPr>
              <a:t>Clock</a:t>
            </a:r>
          </a:p>
          <a:p>
            <a:r>
              <a:rPr lang="en-US" dirty="0">
                <a:latin typeface="Helvetica" pitchFamily="2" charset="0"/>
              </a:rPr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4C806C-A3DE-544C-8454-CF4B42266393}"/>
                  </a:ext>
                </a:extLst>
              </p:cNvPr>
              <p:cNvSpPr txBox="1"/>
              <p:nvPr/>
            </p:nvSpPr>
            <p:spPr>
              <a:xfrm>
                <a:off x="581736" y="3637968"/>
                <a:ext cx="2434833" cy="612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𝐹𝑠𝑡𝑒𝑝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4C806C-A3DE-544C-8454-CF4B42266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36" y="3637968"/>
                <a:ext cx="2434833" cy="612604"/>
              </a:xfrm>
              <a:prstGeom prst="rect">
                <a:avLst/>
              </a:prstGeom>
              <a:blipFill>
                <a:blip r:embed="rId6"/>
                <a:stretch>
                  <a:fillRect l="-3109" t="-2041" r="-518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E7408122-F1B0-2F4B-96A2-73D3144E1B6E}"/>
              </a:ext>
            </a:extLst>
          </p:cNvPr>
          <p:cNvCxnSpPr>
            <a:endCxn id="15" idx="2"/>
          </p:cNvCxnSpPr>
          <p:nvPr/>
        </p:nvCxnSpPr>
        <p:spPr>
          <a:xfrm rot="5400000" flipH="1" flipV="1">
            <a:off x="1647929" y="2592216"/>
            <a:ext cx="776546" cy="468841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D4086DA-BEBC-9A4A-9453-93EF45800451}"/>
              </a:ext>
            </a:extLst>
          </p:cNvPr>
          <p:cNvSpPr txBox="1"/>
          <p:nvPr/>
        </p:nvSpPr>
        <p:spPr>
          <a:xfrm>
            <a:off x="1580406" y="319793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(1)</a:t>
            </a:r>
          </a:p>
        </p:txBody>
      </p: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DF7B9706-DC43-4040-A2E9-25F593C43665}"/>
              </a:ext>
            </a:extLst>
          </p:cNvPr>
          <p:cNvCxnSpPr>
            <a:cxnSpLocks/>
            <a:stCxn id="49" idx="0"/>
            <a:endCxn id="23" idx="2"/>
          </p:cNvCxnSpPr>
          <p:nvPr/>
        </p:nvCxnSpPr>
        <p:spPr>
          <a:xfrm rot="16200000" flipV="1">
            <a:off x="2750211" y="2906672"/>
            <a:ext cx="1261899" cy="320919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B3C1D20-7530-E349-BE17-639001A7C93A}"/>
              </a:ext>
            </a:extLst>
          </p:cNvPr>
          <p:cNvSpPr txBox="1"/>
          <p:nvPr/>
        </p:nvSpPr>
        <p:spPr>
          <a:xfrm>
            <a:off x="3318641" y="369808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(2)</a:t>
            </a: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1CA7E82B-D373-1841-A343-FBC7CDE2E4C8}"/>
              </a:ext>
            </a:extLst>
          </p:cNvPr>
          <p:cNvCxnSpPr>
            <a:cxnSpLocks/>
            <a:stCxn id="53" idx="0"/>
            <a:endCxn id="24" idx="2"/>
          </p:cNvCxnSpPr>
          <p:nvPr/>
        </p:nvCxnSpPr>
        <p:spPr>
          <a:xfrm rot="16200000" flipV="1">
            <a:off x="3550469" y="3045735"/>
            <a:ext cx="1814390" cy="595283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DC4CB16-A0DE-344B-9013-1DC6F9A2CC6C}"/>
              </a:ext>
            </a:extLst>
          </p:cNvPr>
          <p:cNvSpPr txBox="1"/>
          <p:nvPr/>
        </p:nvSpPr>
        <p:spPr>
          <a:xfrm>
            <a:off x="4532327" y="425057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(3)</a:t>
            </a:r>
          </a:p>
        </p:txBody>
      </p:sp>
      <p:pic>
        <p:nvPicPr>
          <p:cNvPr id="55" name="Picture 54" descr="A picture containing text&#10;&#10;Description automatically generated">
            <a:extLst>
              <a:ext uri="{FF2B5EF4-FFF2-40B4-BE49-F238E27FC236}">
                <a16:creationId xmlns:a16="http://schemas.microsoft.com/office/drawing/2014/main" id="{F05AD734-E2B9-9A4E-8815-740C75BA54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8305" y="4670386"/>
            <a:ext cx="3297474" cy="1366966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D3F48A6-CCC4-F544-A0A7-CF784EAE6643}"/>
              </a:ext>
            </a:extLst>
          </p:cNvPr>
          <p:cNvSpPr/>
          <p:nvPr/>
        </p:nvSpPr>
        <p:spPr>
          <a:xfrm>
            <a:off x="539696" y="3567263"/>
            <a:ext cx="2546569" cy="809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24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E8C6D0F-B2F6-754F-9C82-9248EF7298F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85407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𝑉𝑚𝑖𝑛</m:t>
                    </m:r>
                  </m:oMath>
                </a14:m>
                <a:r>
                  <a:rPr lang="en-US" dirty="0"/>
                  <a:t> Testbench Setup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E8C6D0F-B2F6-754F-9C82-9248EF7298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854075"/>
              </a:xfrm>
              <a:blipFill>
                <a:blip r:embed="rId2"/>
                <a:stretch>
                  <a:fillRect l="-965" t="-11765" b="-2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C0B5063F-B5A1-0B48-9952-BFECC3C107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5967356"/>
                <a:ext cx="10515600" cy="5465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Design Parameters {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𝐹𝑠𝑡𝑒𝑝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𝑇𝑟𝑒𝑒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}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System Performance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𝑉𝑚𝑖𝑛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C0B5063F-B5A1-0B48-9952-BFECC3C10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967356"/>
                <a:ext cx="10515600" cy="546538"/>
              </a:xfrm>
              <a:prstGeom prst="rect">
                <a:avLst/>
              </a:prstGeom>
              <a:blipFill>
                <a:blip r:embed="rId3"/>
                <a:stretch>
                  <a:fillRect l="-1086" t="-1555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 descr="A picture containing shape&#10;&#10;Description automatically generated">
            <a:extLst>
              <a:ext uri="{FF2B5EF4-FFF2-40B4-BE49-F238E27FC236}">
                <a16:creationId xmlns:a16="http://schemas.microsoft.com/office/drawing/2014/main" id="{AF772291-396B-AF43-BEEE-5D4A619FB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130" y="1139963"/>
            <a:ext cx="11170508" cy="473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4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D0F-B2F6-754F-9C82-9248EF729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/>
              <a:t>Model Validation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C0B96FB-6F89-D943-AD2F-2DAE6D62D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737" y="1645605"/>
            <a:ext cx="9228772" cy="47336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4C361E-0065-F84F-87C2-5F8578882A23}"/>
              </a:ext>
            </a:extLst>
          </p:cNvPr>
          <p:cNvSpPr txBox="1"/>
          <p:nvPr/>
        </p:nvSpPr>
        <p:spPr>
          <a:xfrm>
            <a:off x="3451036" y="6308209"/>
            <a:ext cx="520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Timing Diagram with Annotated Critical Path Slack &gt;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A1FD4E3-C2D4-7F44-A9CF-9AAE5C821E66}"/>
              </a:ext>
            </a:extLst>
          </p:cNvPr>
          <p:cNvSpPr txBox="1">
            <a:spLocks/>
          </p:cNvSpPr>
          <p:nvPr/>
        </p:nvSpPr>
        <p:spPr>
          <a:xfrm>
            <a:off x="838200" y="1219201"/>
            <a:ext cx="10515600" cy="546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Comparison with Baseline Architecture: Central PLL w/o Adaptation</a:t>
            </a:r>
          </a:p>
        </p:txBody>
      </p:sp>
    </p:spTree>
    <p:extLst>
      <p:ext uri="{BB962C8B-B14F-4D97-AF65-F5344CB8AC3E}">
        <p14:creationId xmlns:p14="http://schemas.microsoft.com/office/powerpoint/2010/main" val="1754031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E8C6D0F-B2F6-754F-9C82-9248EF7298F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854075"/>
              </a:xfrm>
            </p:spPr>
            <p:txBody>
              <a:bodyPr/>
              <a:lstStyle/>
              <a:p>
                <a:r>
                  <a:rPr lang="en-US" dirty="0"/>
                  <a:t>Effect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𝐹𝑠𝑡𝑒𝑝</m:t>
                    </m:r>
                  </m:oMath>
                </a14:m>
                <a:r>
                  <a:rPr lang="en-US" dirty="0"/>
                  <a:t>, Adaptation Delay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E8C6D0F-B2F6-754F-9C82-9248EF7298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854075"/>
              </a:xfrm>
              <a:blipFill>
                <a:blip r:embed="rId2"/>
                <a:stretch>
                  <a:fillRect l="-2413" t="-11765" b="-2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4">
                <a:extLst>
                  <a:ext uri="{FF2B5EF4-FFF2-40B4-BE49-F238E27FC236}">
                    <a16:creationId xmlns:a16="http://schemas.microsoft.com/office/drawing/2014/main" id="{0BBE330E-0482-424A-B257-44F7A75B90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81826" y="1565396"/>
                <a:ext cx="5209739" cy="320565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𝐹𝑠𝑡𝑒𝑝</m:t>
                    </m:r>
                  </m:oMath>
                </a14:m>
                <a:r>
                  <a:rPr lang="en-US" dirty="0"/>
                  <a:t> vs. </a:t>
                </a:r>
                <a:r>
                  <a:rPr lang="en-US" dirty="0" err="1"/>
                  <a:t>Vmin</a:t>
                </a:r>
                <a:endParaRPr lang="en-US" dirty="0"/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/>
                  <a:t> 3.125%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Max 5mV gain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/>
                  <a:t> 1.5625%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Max 10mV gain</a:t>
                </a:r>
              </a:p>
              <a:p>
                <a:r>
                  <a:rPr lang="en-US" dirty="0"/>
                  <a:t> Delay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𝑇𝑟𝑒𝑒</m:t>
                        </m:r>
                      </m:sub>
                    </m:sSub>
                  </m:oMath>
                </a14:m>
                <a:r>
                  <a:rPr lang="en-US" dirty="0"/>
                  <a:t> vs. </a:t>
                </a:r>
                <a:r>
                  <a:rPr lang="en-US" dirty="0" err="1"/>
                  <a:t>Vmin</a:t>
                </a:r>
                <a:endParaRPr lang="en-US" dirty="0"/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/>
                  <a:t> Three possible cases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/>
                  <a:t> Should target for Case (A)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4">
                <a:extLst>
                  <a:ext uri="{FF2B5EF4-FFF2-40B4-BE49-F238E27FC236}">
                    <a16:creationId xmlns:a16="http://schemas.microsoft.com/office/drawing/2014/main" id="{0BBE330E-0482-424A-B257-44F7A75B90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81826" y="1565396"/>
                <a:ext cx="5209739" cy="3205655"/>
              </a:xfrm>
              <a:blipFill>
                <a:blip r:embed="rId3"/>
                <a:stretch>
                  <a:fillRect l="-2190" t="-3162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3394D29F-0AA8-DA49-AE63-1FEF7D500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435" y="1219200"/>
            <a:ext cx="5960644" cy="474913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ADCD83-191E-5445-89A2-1DECF60BDC89}"/>
              </a:ext>
            </a:extLst>
          </p:cNvPr>
          <p:cNvCxnSpPr>
            <a:cxnSpLocks/>
          </p:cNvCxnSpPr>
          <p:nvPr/>
        </p:nvCxnSpPr>
        <p:spPr>
          <a:xfrm>
            <a:off x="4069401" y="1565396"/>
            <a:ext cx="0" cy="4068149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B48D9D-340D-EB4D-BF80-C8131CFF4BF5}"/>
              </a:ext>
            </a:extLst>
          </p:cNvPr>
          <p:cNvCxnSpPr>
            <a:cxnSpLocks/>
          </p:cNvCxnSpPr>
          <p:nvPr/>
        </p:nvCxnSpPr>
        <p:spPr>
          <a:xfrm>
            <a:off x="5661719" y="1547325"/>
            <a:ext cx="0" cy="4629638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5491D52-A53B-A44A-80FE-AD30BCA956F9}"/>
              </a:ext>
            </a:extLst>
          </p:cNvPr>
          <p:cNvSpPr txBox="1"/>
          <p:nvPr/>
        </p:nvSpPr>
        <p:spPr>
          <a:xfrm>
            <a:off x="2243387" y="6176963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Case (A)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80A3BE-04D2-EA48-8887-A23FC766C11F}"/>
              </a:ext>
            </a:extLst>
          </p:cNvPr>
          <p:cNvCxnSpPr>
            <a:cxnSpLocks/>
          </p:cNvCxnSpPr>
          <p:nvPr/>
        </p:nvCxnSpPr>
        <p:spPr>
          <a:xfrm flipH="1">
            <a:off x="1348294" y="6176963"/>
            <a:ext cx="2624616" cy="0"/>
          </a:xfrm>
          <a:prstGeom prst="straightConnector1">
            <a:avLst/>
          </a:prstGeom>
          <a:ln w="44450">
            <a:solidFill>
              <a:srgbClr val="0070C0"/>
            </a:solidFill>
            <a:headEnd type="triangle" w="lg" len="med"/>
            <a:tailEnd type="triangle" w="lg" len="med"/>
          </a:ln>
          <a:effectLst>
            <a:outerShdw blurRad="50800" dist="38100" dir="2700000" sx="101480" sy="101480" algn="tl" rotWithShape="0">
              <a:prstClr val="black">
                <a:alpha val="17242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783C357-B884-7B48-B1E2-8807B0630FF2}"/>
              </a:ext>
            </a:extLst>
          </p:cNvPr>
          <p:cNvSpPr txBox="1"/>
          <p:nvPr/>
        </p:nvSpPr>
        <p:spPr>
          <a:xfrm>
            <a:off x="4296552" y="6176963"/>
            <a:ext cx="104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Case (B)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58221E-6BA4-2346-9745-51EE48DED276}"/>
              </a:ext>
            </a:extLst>
          </p:cNvPr>
          <p:cNvCxnSpPr>
            <a:cxnSpLocks/>
          </p:cNvCxnSpPr>
          <p:nvPr/>
        </p:nvCxnSpPr>
        <p:spPr>
          <a:xfrm flipH="1">
            <a:off x="4149277" y="6165468"/>
            <a:ext cx="1421206" cy="0"/>
          </a:xfrm>
          <a:prstGeom prst="straightConnector1">
            <a:avLst/>
          </a:prstGeom>
          <a:ln w="44450">
            <a:solidFill>
              <a:srgbClr val="0070C0"/>
            </a:solidFill>
            <a:headEnd type="triangle" w="lg" len="med"/>
            <a:tailEnd type="triangle" w="lg" len="med"/>
          </a:ln>
          <a:effectLst>
            <a:outerShdw blurRad="50800" dist="38100" dir="2700000" sx="101480" sy="101480" algn="tl" rotWithShape="0">
              <a:prstClr val="black">
                <a:alpha val="17242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2168B9-6FE8-B24A-9639-17CC3C21E23E}"/>
              </a:ext>
            </a:extLst>
          </p:cNvPr>
          <p:cNvCxnSpPr>
            <a:cxnSpLocks/>
          </p:cNvCxnSpPr>
          <p:nvPr/>
        </p:nvCxnSpPr>
        <p:spPr>
          <a:xfrm flipH="1">
            <a:off x="5752104" y="6164606"/>
            <a:ext cx="470020" cy="0"/>
          </a:xfrm>
          <a:prstGeom prst="straightConnector1">
            <a:avLst/>
          </a:prstGeom>
          <a:ln w="44450">
            <a:solidFill>
              <a:srgbClr val="0070C0"/>
            </a:solidFill>
            <a:headEnd type="none" w="lg" len="med"/>
            <a:tailEnd type="triangle" w="lg" len="med"/>
          </a:ln>
          <a:effectLst>
            <a:outerShdw blurRad="50800" dist="38100" dir="2700000" sx="101480" sy="101480" algn="tl" rotWithShape="0">
              <a:prstClr val="black">
                <a:alpha val="17242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B2EA1DF-9F03-5E42-9BCA-A39EC425D47A}"/>
              </a:ext>
            </a:extLst>
          </p:cNvPr>
          <p:cNvSpPr txBox="1"/>
          <p:nvPr/>
        </p:nvSpPr>
        <p:spPr>
          <a:xfrm>
            <a:off x="5661719" y="618554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Case (C)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4A6AB0-9CF0-134B-A9EB-A599919705B5}"/>
              </a:ext>
            </a:extLst>
          </p:cNvPr>
          <p:cNvSpPr txBox="1"/>
          <p:nvPr/>
        </p:nvSpPr>
        <p:spPr>
          <a:xfrm>
            <a:off x="6595091" y="4791984"/>
            <a:ext cx="485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cf., </a:t>
            </a:r>
            <a:r>
              <a:rPr lang="en-US" i="1" dirty="0" err="1"/>
              <a:t>Fstep</a:t>
            </a:r>
            <a:r>
              <a:rPr lang="en-US" i="1" dirty="0"/>
              <a:t> 3.125% for small droops [IBM JSSC 2018]</a:t>
            </a:r>
          </a:p>
        </p:txBody>
      </p:sp>
    </p:spTree>
    <p:extLst>
      <p:ext uri="{BB962C8B-B14F-4D97-AF65-F5344CB8AC3E}">
        <p14:creationId xmlns:p14="http://schemas.microsoft.com/office/powerpoint/2010/main" val="2038709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E8C6D0F-B2F6-754F-9C82-9248EF7298F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854075"/>
              </a:xfrm>
            </p:spPr>
            <p:txBody>
              <a:bodyPr/>
              <a:lstStyle/>
              <a:p>
                <a:r>
                  <a:rPr lang="en-US" dirty="0"/>
                  <a:t>Understanding Adaptation Delay vs.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𝑉𝑚𝑖𝑛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E8C6D0F-B2F6-754F-9C82-9248EF7298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854075"/>
              </a:xfrm>
              <a:blipFill>
                <a:blip r:embed="rId2"/>
                <a:stretch>
                  <a:fillRect l="-2413" t="-11765" b="-2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1AB49C6-CEB6-DF41-92B3-EC16BEB22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9" y="1219200"/>
            <a:ext cx="3561417" cy="26731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B9B581-C7B9-B544-9F17-39ED84061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796" y="1219200"/>
            <a:ext cx="8306487" cy="35642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A1B8AE6B-75C3-8A44-AAB5-978B154CBD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9828" y="4858052"/>
                <a:ext cx="11112062" cy="17214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Case (A): Critical Path operates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𝑐𝑙𝑘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𝑠𝑡𝑒𝑝</m:t>
                        </m:r>
                      </m:sub>
                    </m:sSub>
                  </m:oMath>
                </a14:m>
                <a:r>
                  <a:rPr lang="en-US" dirty="0"/>
                  <a:t> frequency at supply droop</a:t>
                </a:r>
              </a:p>
              <a:p>
                <a:r>
                  <a:rPr lang="en-US" dirty="0"/>
                  <a:t>Case (C): Critical Path operates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𝑐𝑙𝑘</m:t>
                        </m:r>
                      </m:sub>
                    </m:sSub>
                  </m:oMath>
                </a14:m>
                <a:r>
                  <a:rPr lang="en-US" dirty="0"/>
                  <a:t> frequency at supply droop</a:t>
                </a:r>
              </a:p>
              <a:p>
                <a:r>
                  <a:rPr lang="en-US" dirty="0"/>
                  <a:t>Case (B): Linear Interpolation between (A) and (C)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A1B8AE6B-75C3-8A44-AAB5-978B154CB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28" y="4858052"/>
                <a:ext cx="11112062" cy="1721424"/>
              </a:xfrm>
              <a:prstGeom prst="rect">
                <a:avLst/>
              </a:prstGeom>
              <a:blipFill>
                <a:blip r:embed="rId5"/>
                <a:stretch>
                  <a:fillRect l="-913" t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1814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508</Words>
  <Application>Microsoft Macintosh PowerPoint</Application>
  <PresentationFormat>Widescreen</PresentationFormat>
  <Paragraphs>91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Courier New</vt:lpstr>
      <vt:lpstr>Helvetica</vt:lpstr>
      <vt:lpstr>Helvetica Neue</vt:lpstr>
      <vt:lpstr>Wingdings</vt:lpstr>
      <vt:lpstr>Office Theme</vt:lpstr>
      <vt:lpstr>Modeling and Analysis of Adaptive Frequency Synthesis for Supply Droop Mitigation</vt:lpstr>
      <vt:lpstr>Motivation</vt:lpstr>
      <vt:lpstr>Challenges</vt:lpstr>
      <vt:lpstr>Proposed Model</vt:lpstr>
      <vt:lpstr>PLL Model</vt:lpstr>
      <vt:lpstr>Vmin Testbench Setup</vt:lpstr>
      <vt:lpstr>Model Validation</vt:lpstr>
      <vt:lpstr>Effect of Fstep, Adaptation Delay</vt:lpstr>
      <vt:lpstr>Understanding Adaptation Delay vs. Vmin</vt:lpstr>
      <vt:lpstr>Effect of PLL Parameters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and Analysis of Adaptive Frequency Synthesis for Supply Droop Mitigation</dc:title>
  <dc:creator>Sunjin Choi</dc:creator>
  <cp:lastModifiedBy>Sunjin Choi</cp:lastModifiedBy>
  <cp:revision>17</cp:revision>
  <dcterms:created xsi:type="dcterms:W3CDTF">2021-05-06T13:29:15Z</dcterms:created>
  <dcterms:modified xsi:type="dcterms:W3CDTF">2021-05-06T16:52:34Z</dcterms:modified>
</cp:coreProperties>
</file>