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4" r:id="rId3"/>
    <p:sldId id="275" r:id="rId4"/>
    <p:sldId id="277" r:id="rId5"/>
    <p:sldId id="278" r:id="rId6"/>
    <p:sldId id="279" r:id="rId7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50" autoAdjust="0"/>
    <p:restoredTop sz="94660"/>
  </p:normalViewPr>
  <p:slideViewPr>
    <p:cSldViewPr>
      <p:cViewPr varScale="1">
        <p:scale>
          <a:sx n="48" d="100"/>
          <a:sy n="48" d="100"/>
        </p:scale>
        <p:origin x="-140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3379" y="408940"/>
            <a:ext cx="9718040" cy="347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254000"/>
            <a:ext cx="121920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2100" y="2400300"/>
            <a:ext cx="9880600" cy="2278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" y="3200400"/>
            <a:ext cx="13004799" cy="4431983"/>
          </a:xfrm>
        </p:spPr>
        <p:txBody>
          <a:bodyPr/>
          <a:lstStyle/>
          <a:p>
            <a:r>
              <a:rPr lang="en-US" dirty="0" smtClean="0"/>
              <a:t>Directory Management</a:t>
            </a:r>
            <a:br>
              <a:rPr lang="en-US" dirty="0" smtClean="0"/>
            </a:br>
            <a:r>
              <a:rPr lang="en-US" dirty="0" smtClean="0"/>
              <a:t>System Calls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="" xmlns:a16="http://schemas.microsoft.com/office/drawing/2014/main" id="{99DFC7AE-D84A-401C-9B3C-84CE7CE30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0800" y="1371600"/>
            <a:ext cx="9880600" cy="6781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zh-TW" sz="7200" dirty="0"/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TW" sz="7200" dirty="0" err="1"/>
              <a:t>Opendir</a:t>
            </a:r>
            <a:r>
              <a:rPr lang="en-US" altLang="zh-TW" sz="7200" dirty="0"/>
              <a:t>()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TW" sz="7200" dirty="0" err="1"/>
              <a:t>Readdir</a:t>
            </a:r>
            <a:r>
              <a:rPr lang="en-US" altLang="zh-TW" sz="7200" dirty="0" smtClean="0"/>
              <a:t>()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TW" sz="7200" dirty="0" err="1" smtClean="0"/>
              <a:t>Closedir</a:t>
            </a:r>
            <a:r>
              <a:rPr lang="en-US" altLang="zh-TW" sz="7200" dirty="0" smtClean="0"/>
              <a:t>()</a:t>
            </a:r>
            <a:endParaRPr lang="en-US" altLang="zh-TW"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" y="169837"/>
            <a:ext cx="12598400" cy="3513782"/>
          </a:xfrm>
          <a:prstGeom prst="rect">
            <a:avLst/>
          </a:prstGeom>
          <a:solidFill>
            <a:srgbClr val="FFFB8C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6105"/>
              </a:lnSpc>
            </a:pPr>
            <a:r>
              <a:rPr lang="en-US" sz="4000" b="1" spc="450" dirty="0" err="1" smtClean="0">
                <a:latin typeface="Arial"/>
                <a:cs typeface="Arial"/>
              </a:rPr>
              <a:t>opendir</a:t>
            </a:r>
            <a:r>
              <a:rPr sz="4000" b="1" spc="450" smtClean="0">
                <a:latin typeface="Arial"/>
                <a:cs typeface="Arial"/>
              </a:rPr>
              <a:t>()</a:t>
            </a:r>
          </a:p>
          <a:p>
            <a:pPr marL="152400">
              <a:lnSpc>
                <a:spcPct val="100000"/>
              </a:lnSpc>
              <a:spcBef>
                <a:spcPts val="2060"/>
              </a:spcBef>
            </a:pPr>
            <a:r>
              <a:rPr lang="en-US" sz="4000" dirty="0" smtClean="0"/>
              <a:t>The </a:t>
            </a:r>
            <a:r>
              <a:rPr lang="en-US" sz="4000" b="1" dirty="0" err="1" smtClean="0"/>
              <a:t>opendir</a:t>
            </a:r>
            <a:r>
              <a:rPr lang="en-US" sz="4000" dirty="0" smtClean="0"/>
              <a:t>() system call opens a directory stream corresponding to the directory </a:t>
            </a:r>
            <a:r>
              <a:rPr lang="en-US" sz="4000" i="1" dirty="0" smtClean="0"/>
              <a:t>name</a:t>
            </a:r>
            <a:r>
              <a:rPr lang="en-US" sz="4000" dirty="0" smtClean="0"/>
              <a:t>, and returns a pointer to the directory stream.  The stream is positioned at the first entry in the directory. 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436100"/>
            <a:ext cx="13004800" cy="317500"/>
          </a:xfrm>
          <a:custGeom>
            <a:avLst/>
            <a:gdLst/>
            <a:ahLst/>
            <a:cxnLst/>
            <a:rect l="l" t="t" r="r" b="b"/>
            <a:pathLst>
              <a:path w="13004800" h="317500">
                <a:moveTo>
                  <a:pt x="0" y="0"/>
                </a:moveTo>
                <a:lnTo>
                  <a:pt x="13004800" y="0"/>
                </a:lnTo>
                <a:lnTo>
                  <a:pt x="130048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5600" y="5105400"/>
          <a:ext cx="12649200" cy="2541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0560"/>
                <a:gridCol w="9438640"/>
              </a:tblGrid>
              <a:tr h="99060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100"/>
                        </a:spcBef>
                        <a:tabLst>
                          <a:tab pos="951865" algn="l"/>
                        </a:tabLst>
                      </a:pPr>
                      <a:r>
                        <a:rPr lang="en-US" sz="3200" b="1" spc="355" dirty="0" smtClean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sz="3200" b="1" spc="355" baseline="0" dirty="0" smtClean="0">
                          <a:latin typeface="Arial"/>
                          <a:cs typeface="Arial"/>
                        </a:rPr>
                        <a:t> *name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322580">
                        <a:lnSpc>
                          <a:spcPts val="3400"/>
                        </a:lnSpc>
                        <a:spcBef>
                          <a:spcPts val="1780"/>
                        </a:spcBef>
                      </a:pPr>
                      <a:r>
                        <a:rPr lang="en-US" sz="3200" dirty="0" smtClean="0">
                          <a:latin typeface="Arial"/>
                          <a:cs typeface="Arial"/>
                        </a:rPr>
                        <a:t>The </a:t>
                      </a:r>
                      <a:r>
                        <a:rPr lang="en-US" sz="3200" b="1" spc="-5" dirty="0" smtClean="0">
                          <a:latin typeface="Arial"/>
                          <a:cs typeface="Arial"/>
                        </a:rPr>
                        <a:t>name</a:t>
                      </a:r>
                      <a:r>
                        <a:rPr lang="en-US" sz="3200" b="1" spc="-5" baseline="0" dirty="0" smtClean="0">
                          <a:latin typeface="Arial"/>
                          <a:cs typeface="Arial"/>
                        </a:rPr>
                        <a:t> of the</a:t>
                      </a:r>
                      <a:r>
                        <a:rPr lang="en-US" sz="3200" spc="-5" baseline="0" dirty="0" smtClean="0">
                          <a:latin typeface="Arial"/>
                          <a:cs typeface="Arial"/>
                        </a:rPr>
                        <a:t> directory</a:t>
                      </a:r>
                      <a:endParaRPr lang="en-US" sz="3200" dirty="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130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145"/>
                        </a:spcBef>
                        <a:tabLst>
                          <a:tab pos="1475740" algn="l"/>
                        </a:tabLst>
                      </a:pPr>
                      <a:r>
                        <a:rPr sz="3200" b="1" spc="170" dirty="0">
                          <a:latin typeface="Arial"/>
                          <a:cs typeface="Arial"/>
                        </a:rPr>
                        <a:t>return	</a:t>
                      </a:r>
                      <a:r>
                        <a:rPr sz="3200" b="1" spc="95" dirty="0">
                          <a:latin typeface="Arial"/>
                          <a:cs typeface="Arial"/>
                        </a:rPr>
                        <a:t>value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351790">
                        <a:lnSpc>
                          <a:spcPts val="2900"/>
                        </a:lnSpc>
                        <a:spcBef>
                          <a:spcPts val="1725"/>
                        </a:spcBef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success it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return a pointer to the directory stream.  On error, NULL is returned </a:t>
                      </a:r>
                      <a:r>
                        <a:rPr sz="3200" spc="-5" smtClean="0">
                          <a:latin typeface="Arial"/>
                          <a:cs typeface="Arial"/>
                        </a:rPr>
                        <a:t>.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19075" marB="0">
                    <a:lnL w="539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10845" y="4038600"/>
            <a:ext cx="12593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2285" algn="l"/>
                <a:tab pos="4034154" algn="l"/>
                <a:tab pos="6045200" algn="l"/>
                <a:tab pos="7302500" algn="l"/>
                <a:tab pos="8810625" algn="l"/>
                <a:tab pos="10570210" algn="l"/>
              </a:tabLst>
            </a:pPr>
            <a:r>
              <a:rPr lang="en-US" sz="3600" b="1" dirty="0" smtClean="0"/>
              <a:t>DIR *</a:t>
            </a:r>
            <a:r>
              <a:rPr lang="en-US" sz="3600" b="1" dirty="0" err="1" smtClean="0"/>
              <a:t>opendir</a:t>
            </a:r>
            <a:r>
              <a:rPr lang="en-US" sz="3600" b="1" dirty="0" smtClean="0"/>
              <a:t>(const char *</a:t>
            </a:r>
            <a:r>
              <a:rPr lang="en-US" sz="3600" i="1" dirty="0" smtClean="0"/>
              <a:t>name</a:t>
            </a:r>
            <a:r>
              <a:rPr lang="en-US" sz="3600" b="1" dirty="0" smtClean="0"/>
              <a:t>);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" y="169837"/>
            <a:ext cx="12598400" cy="2898229"/>
          </a:xfrm>
          <a:prstGeom prst="rect">
            <a:avLst/>
          </a:prstGeom>
          <a:solidFill>
            <a:srgbClr val="FFFB8C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6105"/>
              </a:lnSpc>
            </a:pPr>
            <a:r>
              <a:rPr lang="en-US" sz="4000" b="1" spc="450" dirty="0" err="1" smtClean="0">
                <a:latin typeface="Arial"/>
                <a:cs typeface="Arial"/>
              </a:rPr>
              <a:t>readdir</a:t>
            </a:r>
            <a:r>
              <a:rPr sz="4000" b="1" spc="450" smtClean="0">
                <a:latin typeface="Arial"/>
                <a:cs typeface="Arial"/>
              </a:rPr>
              <a:t>()</a:t>
            </a:r>
          </a:p>
          <a:p>
            <a:pPr marL="152400">
              <a:lnSpc>
                <a:spcPct val="100000"/>
              </a:lnSpc>
              <a:spcBef>
                <a:spcPts val="2060"/>
              </a:spcBef>
            </a:pPr>
            <a:r>
              <a:rPr lang="en-US" sz="4000" dirty="0" smtClean="0"/>
              <a:t>The </a:t>
            </a:r>
            <a:r>
              <a:rPr lang="en-US" sz="4000" b="1" dirty="0" err="1" smtClean="0"/>
              <a:t>readdir</a:t>
            </a:r>
            <a:r>
              <a:rPr lang="en-US" sz="4000" dirty="0" smtClean="0"/>
              <a:t>() function returns a pointer to a </a:t>
            </a:r>
            <a:r>
              <a:rPr lang="en-US" sz="4000" i="1" dirty="0" err="1" smtClean="0"/>
              <a:t>dirent</a:t>
            </a:r>
            <a:r>
              <a:rPr lang="en-US" sz="4000" dirty="0" smtClean="0"/>
              <a:t> structure representing the next directory entry in the directory stream pointed to by </a:t>
            </a:r>
            <a:r>
              <a:rPr lang="en-US" sz="4000" i="1" dirty="0" err="1" smtClean="0"/>
              <a:t>dirp</a:t>
            </a:r>
            <a:r>
              <a:rPr lang="en-US" sz="4000" dirty="0" smtClean="0"/>
              <a:t>.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436100"/>
            <a:ext cx="13004800" cy="317500"/>
          </a:xfrm>
          <a:custGeom>
            <a:avLst/>
            <a:gdLst/>
            <a:ahLst/>
            <a:cxnLst/>
            <a:rect l="l" t="t" r="r" b="b"/>
            <a:pathLst>
              <a:path w="13004800" h="317500">
                <a:moveTo>
                  <a:pt x="0" y="0"/>
                </a:moveTo>
                <a:lnTo>
                  <a:pt x="13004800" y="0"/>
                </a:lnTo>
                <a:lnTo>
                  <a:pt x="130048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5600" y="5105400"/>
          <a:ext cx="12649200" cy="264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0560"/>
                <a:gridCol w="9438640"/>
              </a:tblGrid>
              <a:tr h="99060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100"/>
                        </a:spcBef>
                        <a:tabLst>
                          <a:tab pos="951865" algn="l"/>
                        </a:tabLst>
                      </a:pPr>
                      <a:r>
                        <a:rPr lang="en-US" sz="3200" dirty="0" smtClean="0">
                          <a:latin typeface="Arial"/>
                          <a:cs typeface="Arial"/>
                        </a:rPr>
                        <a:t>DIR *</a:t>
                      </a:r>
                      <a:r>
                        <a:rPr lang="en-US" sz="3200" dirty="0" err="1" smtClean="0">
                          <a:latin typeface="Arial"/>
                          <a:cs typeface="Arial"/>
                        </a:rPr>
                        <a:t>dirp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322580">
                        <a:lnSpc>
                          <a:spcPts val="3400"/>
                        </a:lnSpc>
                        <a:spcBef>
                          <a:spcPts val="1780"/>
                        </a:spcBef>
                      </a:pPr>
                      <a:r>
                        <a:rPr lang="en-US" sz="3200" dirty="0" smtClean="0">
                          <a:latin typeface="Arial"/>
                          <a:cs typeface="Arial"/>
                        </a:rPr>
                        <a:t>The </a:t>
                      </a:r>
                      <a:r>
                        <a:rPr lang="en-US" sz="3200" b="1" spc="-5" dirty="0" smtClean="0">
                          <a:latin typeface="Arial"/>
                          <a:cs typeface="Arial"/>
                        </a:rPr>
                        <a:t>directory</a:t>
                      </a:r>
                      <a:r>
                        <a:rPr lang="en-US" sz="3200" b="1" spc="-5" baseline="0" dirty="0" smtClean="0">
                          <a:latin typeface="Arial"/>
                          <a:cs typeface="Arial"/>
                        </a:rPr>
                        <a:t> stream </a:t>
                      </a:r>
                      <a:r>
                        <a:rPr lang="en-US" sz="3200" b="0" spc="-5" baseline="0" dirty="0" smtClean="0">
                          <a:latin typeface="Arial"/>
                          <a:cs typeface="Arial"/>
                        </a:rPr>
                        <a:t>returned by </a:t>
                      </a:r>
                      <a:r>
                        <a:rPr lang="en-US" sz="3200" b="0" spc="-5" baseline="0" dirty="0" err="1" smtClean="0">
                          <a:latin typeface="Arial"/>
                          <a:cs typeface="Arial"/>
                        </a:rPr>
                        <a:t>opendir</a:t>
                      </a:r>
                      <a:r>
                        <a:rPr lang="en-US" sz="3200" b="0" spc="-5" baseline="0" dirty="0" smtClean="0">
                          <a:latin typeface="Arial"/>
                          <a:cs typeface="Arial"/>
                        </a:rPr>
                        <a:t> system call</a:t>
                      </a:r>
                      <a:endParaRPr lang="en-US" sz="3200" b="0" dirty="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130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145"/>
                        </a:spcBef>
                        <a:tabLst>
                          <a:tab pos="1475740" algn="l"/>
                        </a:tabLst>
                      </a:pPr>
                      <a:r>
                        <a:rPr sz="3200" b="1" spc="170" dirty="0">
                          <a:latin typeface="Arial"/>
                          <a:cs typeface="Arial"/>
                        </a:rPr>
                        <a:t>return	</a:t>
                      </a:r>
                      <a:r>
                        <a:rPr sz="3200" b="1" spc="95" dirty="0">
                          <a:latin typeface="Arial"/>
                          <a:cs typeface="Arial"/>
                        </a:rPr>
                        <a:t>value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351790">
                        <a:lnSpc>
                          <a:spcPts val="2900"/>
                        </a:lnSpc>
                        <a:spcBef>
                          <a:spcPts val="1725"/>
                        </a:spcBef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success it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return a pointer to the </a:t>
                      </a:r>
                      <a:r>
                        <a:rPr lang="en-US" sz="3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dirent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structure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It returns NULL on reaching the end of the directory stream or -1 if an error occurred.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19075" marB="0">
                    <a:lnL w="539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10845" y="4038600"/>
            <a:ext cx="12593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2285" algn="l"/>
                <a:tab pos="4034154" algn="l"/>
                <a:tab pos="6045200" algn="l"/>
                <a:tab pos="7302500" algn="l"/>
                <a:tab pos="8810625" algn="l"/>
                <a:tab pos="10570210" algn="l"/>
              </a:tabLst>
            </a:pPr>
            <a:r>
              <a:rPr lang="en-US" sz="3600" b="1" dirty="0" err="1" smtClean="0"/>
              <a:t>Struct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dirent</a:t>
            </a:r>
            <a:r>
              <a:rPr lang="en-US" sz="3600" b="1" dirty="0" smtClean="0"/>
              <a:t> *</a:t>
            </a:r>
            <a:r>
              <a:rPr lang="en-US" sz="3600" b="1" dirty="0" err="1" smtClean="0"/>
              <a:t>readdir</a:t>
            </a:r>
            <a:r>
              <a:rPr lang="en-US" sz="3600" b="1" dirty="0" smtClean="0"/>
              <a:t>(DIR *</a:t>
            </a:r>
            <a:r>
              <a:rPr lang="en-US" sz="3600" i="1" dirty="0" err="1" smtClean="0"/>
              <a:t>dirp</a:t>
            </a:r>
            <a:r>
              <a:rPr lang="en-US" sz="3600" b="1" dirty="0" smtClean="0"/>
              <a:t>);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254000"/>
            <a:ext cx="12192000" cy="73866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dirent</a:t>
            </a:r>
            <a:r>
              <a:rPr lang="en-US" dirty="0" smtClean="0"/>
              <a:t> structure is defined as follows: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1524000"/>
            <a:ext cx="12354560" cy="6093976"/>
          </a:xfrm>
        </p:spPr>
        <p:txBody>
          <a:bodyPr/>
          <a:lstStyle/>
          <a:p>
            <a:r>
              <a:rPr lang="en-US" sz="4400" dirty="0" err="1" smtClean="0"/>
              <a:t>Struct</a:t>
            </a:r>
            <a:r>
              <a:rPr lang="en-US" sz="4400" dirty="0" smtClean="0"/>
              <a:t> </a:t>
            </a:r>
            <a:r>
              <a:rPr lang="en-US" sz="4400" dirty="0" err="1" smtClean="0"/>
              <a:t>dirent</a:t>
            </a:r>
            <a:r>
              <a:rPr lang="en-US" sz="4400" dirty="0" smtClean="0"/>
              <a:t> </a:t>
            </a:r>
          </a:p>
          <a:p>
            <a:r>
              <a:rPr lang="en-US" sz="4400" dirty="0" smtClean="0"/>
              <a:t>{</a:t>
            </a:r>
          </a:p>
          <a:p>
            <a:r>
              <a:rPr lang="en-US" sz="4400" dirty="0" err="1" smtClean="0"/>
              <a:t>ino_t</a:t>
            </a:r>
            <a:r>
              <a:rPr lang="en-US" sz="4400" dirty="0" smtClean="0"/>
              <a:t> </a:t>
            </a:r>
            <a:r>
              <a:rPr lang="en-US" sz="4400" dirty="0" err="1" smtClean="0"/>
              <a:t>d_ino</a:t>
            </a:r>
            <a:r>
              <a:rPr lang="en-US" sz="4400" dirty="0" smtClean="0"/>
              <a:t>;       /* </a:t>
            </a:r>
            <a:r>
              <a:rPr lang="en-US" sz="4400" dirty="0" err="1" smtClean="0"/>
              <a:t>Inode</a:t>
            </a:r>
            <a:r>
              <a:rPr lang="en-US" sz="4400" dirty="0" smtClean="0"/>
              <a:t> number */</a:t>
            </a:r>
          </a:p>
          <a:p>
            <a:r>
              <a:rPr lang="en-US" sz="4400" dirty="0" err="1" smtClean="0"/>
              <a:t>off_t</a:t>
            </a:r>
            <a:r>
              <a:rPr lang="en-US" sz="4400" dirty="0" smtClean="0"/>
              <a:t> </a:t>
            </a:r>
            <a:r>
              <a:rPr lang="en-US" sz="4400" dirty="0" err="1" smtClean="0"/>
              <a:t>d_off</a:t>
            </a:r>
            <a:r>
              <a:rPr lang="en-US" sz="4400" dirty="0" smtClean="0"/>
              <a:t>;       /* Not an offset; see below */</a:t>
            </a:r>
          </a:p>
          <a:p>
            <a:r>
              <a:rPr lang="en-US" sz="4400" dirty="0" smtClean="0"/>
              <a:t>unsigned short </a:t>
            </a:r>
            <a:r>
              <a:rPr lang="en-US" sz="4400" dirty="0" err="1" smtClean="0"/>
              <a:t>d_reclen</a:t>
            </a:r>
            <a:r>
              <a:rPr lang="en-US" sz="4400" dirty="0" smtClean="0"/>
              <a:t>;    /* Length of this record */</a:t>
            </a:r>
          </a:p>
          <a:p>
            <a:r>
              <a:rPr lang="en-US" sz="4400" dirty="0" smtClean="0"/>
              <a:t>unsigned char  </a:t>
            </a:r>
            <a:r>
              <a:rPr lang="en-US" sz="4400" dirty="0" err="1" smtClean="0"/>
              <a:t>d_type</a:t>
            </a:r>
            <a:r>
              <a:rPr lang="en-US" sz="4400" dirty="0" smtClean="0"/>
              <a:t>;      /* Type of file; not </a:t>
            </a:r>
            <a:r>
              <a:rPr lang="en-US" sz="4400" dirty="0" err="1" smtClean="0"/>
              <a:t>supportedby</a:t>
            </a:r>
            <a:r>
              <a:rPr lang="en-US" sz="4400" dirty="0" smtClean="0"/>
              <a:t> all </a:t>
            </a:r>
            <a:r>
              <a:rPr lang="en-US" sz="4400" dirty="0" err="1" smtClean="0"/>
              <a:t>filesystem</a:t>
            </a:r>
            <a:r>
              <a:rPr lang="en-US" sz="4400" dirty="0" smtClean="0"/>
              <a:t> types */</a:t>
            </a:r>
          </a:p>
          <a:p>
            <a:r>
              <a:rPr lang="en-US" sz="4400" dirty="0" smtClean="0"/>
              <a:t>Char </a:t>
            </a:r>
            <a:r>
              <a:rPr lang="en-US" sz="4400" dirty="0" err="1" smtClean="0"/>
              <a:t>d_name</a:t>
            </a:r>
            <a:r>
              <a:rPr lang="en-US" sz="4400" dirty="0" smtClean="0"/>
              <a:t>[256]; /* Null-terminated filename */           </a:t>
            </a:r>
          </a:p>
          <a:p>
            <a:r>
              <a:rPr lang="en-US" sz="4400" dirty="0" smtClean="0"/>
              <a:t>};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" y="169837"/>
            <a:ext cx="12598400" cy="4129336"/>
          </a:xfrm>
          <a:prstGeom prst="rect">
            <a:avLst/>
          </a:prstGeom>
          <a:solidFill>
            <a:srgbClr val="FFFB8C"/>
          </a:solidFill>
          <a:ln w="508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6105"/>
              </a:lnSpc>
            </a:pPr>
            <a:r>
              <a:rPr lang="en-US" sz="4000" b="1" spc="450" dirty="0" err="1" smtClean="0">
                <a:latin typeface="Arial"/>
                <a:cs typeface="Arial"/>
              </a:rPr>
              <a:t>closedir</a:t>
            </a:r>
            <a:r>
              <a:rPr sz="4000" b="1" spc="450" smtClean="0">
                <a:latin typeface="Arial"/>
                <a:cs typeface="Arial"/>
              </a:rPr>
              <a:t>()</a:t>
            </a:r>
          </a:p>
          <a:p>
            <a:pPr marL="152400">
              <a:lnSpc>
                <a:spcPct val="100000"/>
              </a:lnSpc>
              <a:spcBef>
                <a:spcPts val="2060"/>
              </a:spcBef>
            </a:pPr>
            <a:r>
              <a:rPr lang="en-US" sz="4000" dirty="0" smtClean="0"/>
              <a:t>The </a:t>
            </a:r>
            <a:r>
              <a:rPr lang="en-US" sz="4000" b="1" dirty="0" err="1" smtClean="0"/>
              <a:t>closedir</a:t>
            </a:r>
            <a:r>
              <a:rPr lang="en-US" sz="4000" dirty="0" smtClean="0"/>
              <a:t>() function closes the directory stream associated with </a:t>
            </a:r>
            <a:r>
              <a:rPr lang="en-US" sz="4000" i="1" dirty="0" err="1" smtClean="0"/>
              <a:t>dirp</a:t>
            </a:r>
            <a:r>
              <a:rPr lang="en-US" sz="4000" dirty="0" smtClean="0"/>
              <a:t>.  A successful call to </a:t>
            </a:r>
            <a:r>
              <a:rPr lang="en-US" sz="4000" b="1" dirty="0" err="1" smtClean="0"/>
              <a:t>closedir</a:t>
            </a:r>
            <a:r>
              <a:rPr lang="en-US" sz="4000" dirty="0" smtClean="0"/>
              <a:t>() also closes the underlying file descriptor associated with </a:t>
            </a:r>
            <a:r>
              <a:rPr lang="en-US" sz="4000" i="1" dirty="0" err="1" smtClean="0"/>
              <a:t>dirp</a:t>
            </a:r>
            <a:r>
              <a:rPr lang="en-US" sz="4000" dirty="0" smtClean="0"/>
              <a:t>.  The directory stream descriptor </a:t>
            </a:r>
            <a:r>
              <a:rPr lang="en-US" sz="4000" i="1" dirty="0" err="1" smtClean="0"/>
              <a:t>dirp</a:t>
            </a:r>
            <a:r>
              <a:rPr lang="en-US" sz="4000" dirty="0" smtClean="0"/>
              <a:t> is not available after this call.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436100"/>
            <a:ext cx="13004800" cy="317500"/>
          </a:xfrm>
          <a:custGeom>
            <a:avLst/>
            <a:gdLst/>
            <a:ahLst/>
            <a:cxnLst/>
            <a:rect l="l" t="t" r="r" b="b"/>
            <a:pathLst>
              <a:path w="13004800" h="317500">
                <a:moveTo>
                  <a:pt x="0" y="0"/>
                </a:moveTo>
                <a:lnTo>
                  <a:pt x="13004800" y="0"/>
                </a:lnTo>
                <a:lnTo>
                  <a:pt x="130048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5600" y="5715000"/>
          <a:ext cx="12649200" cy="264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0560"/>
                <a:gridCol w="9438640"/>
              </a:tblGrid>
              <a:tr h="99060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100"/>
                        </a:spcBef>
                        <a:tabLst>
                          <a:tab pos="951865" algn="l"/>
                        </a:tabLst>
                      </a:pPr>
                      <a:r>
                        <a:rPr lang="en-US" sz="3200" dirty="0" smtClean="0">
                          <a:latin typeface="Arial"/>
                          <a:cs typeface="Arial"/>
                        </a:rPr>
                        <a:t>DIR *</a:t>
                      </a:r>
                      <a:r>
                        <a:rPr lang="en-US" sz="3200" dirty="0" err="1" smtClean="0">
                          <a:latin typeface="Arial"/>
                          <a:cs typeface="Arial"/>
                        </a:rPr>
                        <a:t>dirp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322580">
                        <a:lnSpc>
                          <a:spcPts val="3400"/>
                        </a:lnSpc>
                        <a:spcBef>
                          <a:spcPts val="1780"/>
                        </a:spcBef>
                      </a:pPr>
                      <a:r>
                        <a:rPr lang="en-US" sz="3200" dirty="0" smtClean="0">
                          <a:latin typeface="Arial"/>
                          <a:cs typeface="Arial"/>
                        </a:rPr>
                        <a:t>The </a:t>
                      </a:r>
                      <a:r>
                        <a:rPr lang="en-US" sz="3200" b="1" spc="-5" dirty="0" smtClean="0">
                          <a:latin typeface="Arial"/>
                          <a:cs typeface="Arial"/>
                        </a:rPr>
                        <a:t>directory</a:t>
                      </a:r>
                      <a:r>
                        <a:rPr lang="en-US" sz="3200" b="1" spc="-5" baseline="0" dirty="0" smtClean="0">
                          <a:latin typeface="Arial"/>
                          <a:cs typeface="Arial"/>
                        </a:rPr>
                        <a:t> stream </a:t>
                      </a:r>
                      <a:r>
                        <a:rPr lang="en-US" sz="3200" b="0" spc="-5" baseline="0" dirty="0" smtClean="0">
                          <a:latin typeface="Arial"/>
                          <a:cs typeface="Arial"/>
                        </a:rPr>
                        <a:t>returned by </a:t>
                      </a:r>
                      <a:r>
                        <a:rPr lang="en-US" sz="3200" b="0" spc="-5" baseline="0" dirty="0" err="1" smtClean="0">
                          <a:latin typeface="Arial"/>
                          <a:cs typeface="Arial"/>
                        </a:rPr>
                        <a:t>opendir</a:t>
                      </a:r>
                      <a:r>
                        <a:rPr lang="en-US" sz="3200" b="0" spc="-5" baseline="0" dirty="0" smtClean="0">
                          <a:latin typeface="Arial"/>
                          <a:cs typeface="Arial"/>
                        </a:rPr>
                        <a:t> system call</a:t>
                      </a:r>
                      <a:endParaRPr lang="en-US" sz="3200" b="0" dirty="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1305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145"/>
                        </a:spcBef>
                        <a:tabLst>
                          <a:tab pos="1475740" algn="l"/>
                        </a:tabLst>
                      </a:pPr>
                      <a:r>
                        <a:rPr sz="3200" b="1" spc="170" dirty="0">
                          <a:latin typeface="Arial"/>
                          <a:cs typeface="Arial"/>
                        </a:rPr>
                        <a:t>return	</a:t>
                      </a:r>
                      <a:r>
                        <a:rPr sz="3200" b="1" spc="95" dirty="0">
                          <a:latin typeface="Arial"/>
                          <a:cs typeface="Arial"/>
                        </a:rPr>
                        <a:t>value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4541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351790">
                        <a:lnSpc>
                          <a:spcPts val="2900"/>
                        </a:lnSpc>
                        <a:spcBef>
                          <a:spcPts val="1725"/>
                        </a:spcBef>
                      </a:pP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success it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returns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zero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or -1 if an error occurred.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19075" marB="0">
                    <a:lnL w="539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10845" y="4648200"/>
            <a:ext cx="12593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2285" algn="l"/>
                <a:tab pos="4034154" algn="l"/>
                <a:tab pos="6045200" algn="l"/>
                <a:tab pos="7302500" algn="l"/>
                <a:tab pos="8810625" algn="l"/>
                <a:tab pos="10570210" algn="l"/>
              </a:tabLst>
            </a:pPr>
            <a:r>
              <a:rPr lang="en-US" sz="3600" b="1" dirty="0" err="1" smtClean="0"/>
              <a:t>Int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closedir</a:t>
            </a:r>
            <a:r>
              <a:rPr lang="en-US" sz="3600" b="1" dirty="0" smtClean="0"/>
              <a:t>(DIR *</a:t>
            </a:r>
            <a:r>
              <a:rPr lang="en-US" sz="3600" i="1" dirty="0" err="1" smtClean="0"/>
              <a:t>dirp</a:t>
            </a:r>
            <a:r>
              <a:rPr lang="en-US" sz="3600" b="1" dirty="0" smtClean="0"/>
              <a:t>);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289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Directory Management System Calls</vt:lpstr>
      <vt:lpstr>Slide 2</vt:lpstr>
      <vt:lpstr>Slide 3</vt:lpstr>
      <vt:lpstr>Slide 4</vt:lpstr>
      <vt:lpstr>The dirent structure is defined as follows: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I/O streams POSIX defines the following three standard I/O  streams.</dc:title>
  <dc:creator>admin</dc:creator>
  <cp:lastModifiedBy>ADMIN</cp:lastModifiedBy>
  <cp:revision>20</cp:revision>
  <dcterms:created xsi:type="dcterms:W3CDTF">2018-08-02T08:32:34Z</dcterms:created>
  <dcterms:modified xsi:type="dcterms:W3CDTF">2018-08-20T08:59:55Z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2018-08-02T00:00:00Z</vt:filetime>
  </property>
</Properties>
</file>