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312" r:id="rId12"/>
    <p:sldId id="271" r:id="rId13"/>
    <p:sldId id="269" r:id="rId14"/>
    <p:sldId id="313" r:id="rId15"/>
    <p:sldId id="314" r:id="rId16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0" autoAdjust="0"/>
    <p:restoredTop sz="94660"/>
  </p:normalViewPr>
  <p:slideViewPr>
    <p:cSldViewPr>
      <p:cViewPr varScale="1">
        <p:scale>
          <a:sx n="48" d="100"/>
          <a:sy n="48" d="100"/>
        </p:scale>
        <p:origin x="-140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3379" y="408940"/>
            <a:ext cx="9718040" cy="347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254000"/>
            <a:ext cx="121920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2100" y="2400300"/>
            <a:ext cx="9880600" cy="2278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" y="3200400"/>
            <a:ext cx="13004799" cy="2954655"/>
          </a:xfrm>
        </p:spPr>
        <p:txBody>
          <a:bodyPr/>
          <a:lstStyle/>
          <a:p>
            <a:r>
              <a:rPr lang="en-US" dirty="0" smtClean="0"/>
              <a:t>File Management</a:t>
            </a:r>
            <a:br>
              <a:rPr lang="en-US" dirty="0" smtClean="0"/>
            </a:br>
            <a:r>
              <a:rPr lang="en-US" dirty="0" smtClean="0"/>
              <a:t>System Calls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69837"/>
            <a:ext cx="12598400" cy="1713230"/>
          </a:xfrm>
          <a:prstGeom prst="rect">
            <a:avLst/>
          </a:prstGeom>
          <a:solidFill>
            <a:srgbClr val="FFFB8C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6105"/>
              </a:lnSpc>
            </a:pPr>
            <a:r>
              <a:rPr sz="5200" b="1" spc="450" dirty="0">
                <a:latin typeface="Arial"/>
                <a:cs typeface="Arial"/>
              </a:rPr>
              <a:t>read()</a:t>
            </a:r>
            <a:endParaRPr sz="52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2060"/>
              </a:spcBef>
            </a:pPr>
            <a:r>
              <a:rPr sz="3400" dirty="0">
                <a:latin typeface="Arial"/>
                <a:cs typeface="Arial"/>
              </a:rPr>
              <a:t>Read is a </a:t>
            </a:r>
            <a:r>
              <a:rPr sz="3400" spc="-5" dirty="0">
                <a:latin typeface="Arial"/>
                <a:cs typeface="Arial"/>
              </a:rPr>
              <a:t>system </a:t>
            </a:r>
            <a:r>
              <a:rPr sz="3400" dirty="0">
                <a:latin typeface="Arial"/>
                <a:cs typeface="Arial"/>
              </a:rPr>
              <a:t>call used </a:t>
            </a:r>
            <a:r>
              <a:rPr sz="3400" spc="-5" dirty="0">
                <a:latin typeface="Arial"/>
                <a:cs typeface="Arial"/>
              </a:rPr>
              <a:t>to </a:t>
            </a:r>
            <a:r>
              <a:rPr sz="3400" dirty="0">
                <a:latin typeface="Arial"/>
                <a:cs typeface="Arial"/>
              </a:rPr>
              <a:t>read </a:t>
            </a:r>
            <a:r>
              <a:rPr sz="3400" spc="-5" dirty="0">
                <a:latin typeface="Arial"/>
                <a:cs typeface="Arial"/>
              </a:rPr>
              <a:t>data from </a:t>
            </a:r>
            <a:r>
              <a:rPr sz="3400" dirty="0">
                <a:latin typeface="Arial"/>
                <a:cs typeface="Arial"/>
              </a:rPr>
              <a:t>a </a:t>
            </a:r>
            <a:r>
              <a:rPr sz="3400" spc="-5" dirty="0">
                <a:latin typeface="Arial"/>
                <a:cs typeface="Arial"/>
              </a:rPr>
              <a:t>file into </a:t>
            </a:r>
            <a:r>
              <a:rPr sz="3400" dirty="0">
                <a:latin typeface="Arial"/>
                <a:cs typeface="Arial"/>
              </a:rPr>
              <a:t>a</a:t>
            </a:r>
            <a:r>
              <a:rPr sz="3400" spc="10" dirty="0">
                <a:latin typeface="Arial"/>
                <a:cs typeface="Arial"/>
              </a:rPr>
              <a:t> </a:t>
            </a:r>
            <a:r>
              <a:rPr sz="3400" spc="-40" dirty="0">
                <a:latin typeface="Arial"/>
                <a:cs typeface="Arial"/>
              </a:rPr>
              <a:t>buffer.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2400" y="3048000"/>
          <a:ext cx="12649200" cy="620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0560"/>
                <a:gridCol w="9438640"/>
              </a:tblGrid>
              <a:tr h="19196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00"/>
                        </a:spcBef>
                        <a:tabLst>
                          <a:tab pos="951865" algn="l"/>
                        </a:tabLst>
                      </a:pPr>
                      <a:r>
                        <a:rPr sz="2500" b="1" spc="355" dirty="0">
                          <a:latin typeface="Arial"/>
                          <a:cs typeface="Arial"/>
                        </a:rPr>
                        <a:t>int	</a:t>
                      </a:r>
                      <a:r>
                        <a:rPr sz="2500" b="1" spc="285" dirty="0">
                          <a:solidFill>
                            <a:srgbClr val="0433FF"/>
                          </a:solidFill>
                          <a:latin typeface="Arial"/>
                          <a:cs typeface="Arial"/>
                        </a:rPr>
                        <a:t>fildes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49885">
                        <a:lnSpc>
                          <a:spcPts val="2900"/>
                        </a:lnSpc>
                        <a:spcBef>
                          <a:spcPts val="1780"/>
                        </a:spcBef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file descriptor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of where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the input. </a:t>
                      </a:r>
                      <a:r>
                        <a:rPr sz="2500" spc="-8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either 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use a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file descriptor obtained from the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open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call, or you  can use 0, 1, or 2,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to refer to standard input, standard output, 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standard </a:t>
                      </a:r>
                      <a:r>
                        <a:rPr sz="2500" spc="-25" dirty="0">
                          <a:latin typeface="Arial"/>
                          <a:cs typeface="Arial"/>
                        </a:rPr>
                        <a:t>error,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15" dirty="0">
                          <a:latin typeface="Arial"/>
                          <a:cs typeface="Arial"/>
                        </a:rPr>
                        <a:t>respectively.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30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1126490" algn="l"/>
                        </a:tabLst>
                      </a:pPr>
                      <a:r>
                        <a:rPr sz="2500" b="1" spc="85" dirty="0">
                          <a:latin typeface="Arial"/>
                          <a:cs typeface="Arial"/>
                        </a:rPr>
                        <a:t>void	</a:t>
                      </a:r>
                      <a:r>
                        <a:rPr sz="2500" b="1" spc="15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500" b="1" spc="155" dirty="0">
                          <a:solidFill>
                            <a:srgbClr val="0433FF"/>
                          </a:solidFill>
                          <a:latin typeface="Arial"/>
                          <a:cs typeface="Arial"/>
                        </a:rPr>
                        <a:t>buf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1250950">
                        <a:lnSpc>
                          <a:spcPts val="2900"/>
                        </a:lnSpc>
                        <a:spcBef>
                          <a:spcPts val="1760"/>
                        </a:spcBef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character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buffer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where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content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25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be 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stored.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235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13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60"/>
                        </a:spcBef>
                        <a:tabLst>
                          <a:tab pos="951865" algn="l"/>
                        </a:tabLst>
                      </a:pPr>
                      <a:r>
                        <a:rPr sz="2500" b="1" spc="355" dirty="0">
                          <a:latin typeface="Arial"/>
                          <a:cs typeface="Arial"/>
                        </a:rPr>
                        <a:t>int	</a:t>
                      </a:r>
                      <a:r>
                        <a:rPr sz="2500" b="1" spc="30" dirty="0">
                          <a:solidFill>
                            <a:srgbClr val="0433FF"/>
                          </a:solidFill>
                          <a:latin typeface="Arial"/>
                          <a:cs typeface="Arial"/>
                        </a:rPr>
                        <a:t>nbytes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32740">
                        <a:lnSpc>
                          <a:spcPts val="2900"/>
                        </a:lnSpc>
                        <a:spcBef>
                          <a:spcPts val="1739"/>
                        </a:spcBef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number of bytes </a:t>
                      </a:r>
                      <a:r>
                        <a:rPr sz="2500" b="1" dirty="0">
                          <a:latin typeface="Arial"/>
                          <a:cs typeface="Arial"/>
                        </a:rPr>
                        <a:t>to read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before truncating the data. If the  data to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be read is smaller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than nbytes,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is saved in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500" spc="-30" dirty="0">
                          <a:latin typeface="Arial"/>
                          <a:cs typeface="Arial"/>
                        </a:rPr>
                        <a:t>buffer.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20979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13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45"/>
                        </a:spcBef>
                        <a:tabLst>
                          <a:tab pos="1475740" algn="l"/>
                        </a:tabLst>
                      </a:pPr>
                      <a:r>
                        <a:rPr sz="2500" b="1" spc="170" dirty="0">
                          <a:latin typeface="Arial"/>
                          <a:cs typeface="Arial"/>
                        </a:rPr>
                        <a:t>return	</a:t>
                      </a:r>
                      <a:r>
                        <a:rPr sz="2500" b="1" spc="95" dirty="0">
                          <a:latin typeface="Arial"/>
                          <a:cs typeface="Arial"/>
                        </a:rPr>
                        <a:t>value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51790">
                        <a:lnSpc>
                          <a:spcPts val="2900"/>
                        </a:lnSpc>
                        <a:spcBef>
                          <a:spcPts val="1725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success,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number of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bytes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read is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returned (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zero 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indicates 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end of file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). If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value is 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, then the system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call 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returned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error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.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1907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30200" y="2159000"/>
            <a:ext cx="12593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2285" algn="l"/>
                <a:tab pos="4034154" algn="l"/>
                <a:tab pos="6045200" algn="l"/>
                <a:tab pos="7302500" algn="l"/>
                <a:tab pos="8810625" algn="l"/>
                <a:tab pos="10570210" algn="l"/>
              </a:tabLst>
            </a:pPr>
            <a:r>
              <a:rPr sz="3600" b="1" spc="310" dirty="0">
                <a:latin typeface="Arial"/>
                <a:cs typeface="Arial"/>
              </a:rPr>
              <a:t>size_t	</a:t>
            </a:r>
            <a:r>
              <a:rPr sz="3600" b="1" spc="325" dirty="0">
                <a:latin typeface="Arial"/>
                <a:cs typeface="Arial"/>
              </a:rPr>
              <a:t>read(int	</a:t>
            </a:r>
            <a:r>
              <a:rPr sz="3600" b="1" spc="490" dirty="0">
                <a:solidFill>
                  <a:srgbClr val="0433FF"/>
                </a:solidFill>
                <a:latin typeface="Arial"/>
                <a:cs typeface="Arial"/>
              </a:rPr>
              <a:t>fildes</a:t>
            </a:r>
            <a:r>
              <a:rPr sz="3600" b="1" spc="490" dirty="0">
                <a:latin typeface="Arial"/>
                <a:cs typeface="Arial"/>
              </a:rPr>
              <a:t>,	</a:t>
            </a:r>
            <a:r>
              <a:rPr sz="3600" b="1" spc="125" dirty="0">
                <a:latin typeface="Arial"/>
                <a:cs typeface="Arial"/>
              </a:rPr>
              <a:t>void	</a:t>
            </a:r>
            <a:r>
              <a:rPr sz="3600" b="1" spc="375" dirty="0">
                <a:latin typeface="Arial"/>
                <a:cs typeface="Arial"/>
              </a:rPr>
              <a:t>*</a:t>
            </a:r>
            <a:r>
              <a:rPr sz="3600" b="1" spc="375" dirty="0">
                <a:solidFill>
                  <a:srgbClr val="0433FF"/>
                </a:solidFill>
                <a:latin typeface="Arial"/>
                <a:cs typeface="Arial"/>
              </a:rPr>
              <a:t>buf</a:t>
            </a:r>
            <a:r>
              <a:rPr sz="3600" b="1" spc="375" dirty="0">
                <a:latin typeface="Arial"/>
                <a:cs typeface="Arial"/>
              </a:rPr>
              <a:t>,	</a:t>
            </a:r>
            <a:r>
              <a:rPr sz="3600" b="1" spc="310" dirty="0">
                <a:latin typeface="Arial"/>
                <a:cs typeface="Arial"/>
              </a:rPr>
              <a:t>size_t	</a:t>
            </a:r>
            <a:r>
              <a:rPr sz="3600" b="1" spc="225" dirty="0">
                <a:solidFill>
                  <a:srgbClr val="0433FF"/>
                </a:solidFill>
                <a:latin typeface="Arial"/>
                <a:cs typeface="Arial"/>
              </a:rPr>
              <a:t>nbytes</a:t>
            </a:r>
            <a:r>
              <a:rPr sz="3600" b="1" spc="225" dirty="0">
                <a:latin typeface="Arial"/>
                <a:cs typeface="Arial"/>
              </a:rPr>
              <a:t>);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932" y="1787651"/>
            <a:ext cx="12014200" cy="3664585"/>
          </a:xfrm>
          <a:custGeom>
            <a:avLst/>
            <a:gdLst/>
            <a:ahLst/>
            <a:cxnLst/>
            <a:rect l="l" t="t" r="r" b="b"/>
            <a:pathLst>
              <a:path w="12014200" h="3664585">
                <a:moveTo>
                  <a:pt x="0" y="3664432"/>
                </a:moveTo>
                <a:lnTo>
                  <a:pt x="12014202" y="3664432"/>
                </a:lnTo>
                <a:lnTo>
                  <a:pt x="12014202" y="0"/>
                </a:lnTo>
                <a:lnTo>
                  <a:pt x="0" y="0"/>
                </a:lnTo>
                <a:lnTo>
                  <a:pt x="0" y="3664432"/>
                </a:lnTo>
                <a:close/>
              </a:path>
            </a:pathLst>
          </a:custGeom>
          <a:solidFill>
            <a:srgbClr val="FFF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2932" y="1787651"/>
            <a:ext cx="12014200" cy="3837304"/>
          </a:xfrm>
          <a:custGeom>
            <a:avLst/>
            <a:gdLst/>
            <a:ahLst/>
            <a:cxnLst/>
            <a:rect l="l" t="t" r="r" b="b"/>
            <a:pathLst>
              <a:path w="12014200" h="3837304">
                <a:moveTo>
                  <a:pt x="0" y="0"/>
                </a:moveTo>
                <a:lnTo>
                  <a:pt x="12014200" y="0"/>
                </a:lnTo>
                <a:lnTo>
                  <a:pt x="12014200" y="3837241"/>
                </a:lnTo>
                <a:lnTo>
                  <a:pt x="0" y="383724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361" y="2442069"/>
            <a:ext cx="366395" cy="1685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User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2932" y="5452084"/>
            <a:ext cx="12014200" cy="4084954"/>
          </a:xfrm>
          <a:custGeom>
            <a:avLst/>
            <a:gdLst/>
            <a:ahLst/>
            <a:cxnLst/>
            <a:rect l="l" t="t" r="r" b="b"/>
            <a:pathLst>
              <a:path w="12014200" h="4084954">
                <a:moveTo>
                  <a:pt x="0" y="0"/>
                </a:moveTo>
                <a:lnTo>
                  <a:pt x="12014202" y="0"/>
                </a:lnTo>
                <a:lnTo>
                  <a:pt x="12014202" y="4084514"/>
                </a:lnTo>
                <a:lnTo>
                  <a:pt x="0" y="4084514"/>
                </a:lnTo>
                <a:lnTo>
                  <a:pt x="0" y="0"/>
                </a:lnTo>
                <a:close/>
              </a:path>
            </a:pathLst>
          </a:custGeom>
          <a:solidFill>
            <a:srgbClr val="A8C6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932" y="5452084"/>
            <a:ext cx="12014200" cy="4084954"/>
          </a:xfrm>
          <a:custGeom>
            <a:avLst/>
            <a:gdLst/>
            <a:ahLst/>
            <a:cxnLst/>
            <a:rect l="l" t="t" r="r" b="b"/>
            <a:pathLst>
              <a:path w="12014200" h="4084954">
                <a:moveTo>
                  <a:pt x="0" y="0"/>
                </a:moveTo>
                <a:lnTo>
                  <a:pt x="12014200" y="0"/>
                </a:lnTo>
                <a:lnTo>
                  <a:pt x="12014200" y="4084523"/>
                </a:lnTo>
                <a:lnTo>
                  <a:pt x="0" y="408452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821" y="7135591"/>
            <a:ext cx="367030" cy="1957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Kernel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5541" y="2614993"/>
            <a:ext cx="5905500" cy="6388735"/>
          </a:xfrm>
          <a:custGeom>
            <a:avLst/>
            <a:gdLst/>
            <a:ahLst/>
            <a:cxnLst/>
            <a:rect l="l" t="t" r="r" b="b"/>
            <a:pathLst>
              <a:path w="5905500" h="6388734">
                <a:moveTo>
                  <a:pt x="5714993" y="0"/>
                </a:moveTo>
                <a:lnTo>
                  <a:pt x="190506" y="0"/>
                </a:lnTo>
                <a:lnTo>
                  <a:pt x="146824" y="5031"/>
                </a:lnTo>
                <a:lnTo>
                  <a:pt x="106725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6197606"/>
                </a:lnTo>
                <a:lnTo>
                  <a:pt x="5031" y="6241286"/>
                </a:lnTo>
                <a:lnTo>
                  <a:pt x="19362" y="6281383"/>
                </a:lnTo>
                <a:lnTo>
                  <a:pt x="41851" y="6316755"/>
                </a:lnTo>
                <a:lnTo>
                  <a:pt x="71353" y="6346256"/>
                </a:lnTo>
                <a:lnTo>
                  <a:pt x="106725" y="6368744"/>
                </a:lnTo>
                <a:lnTo>
                  <a:pt x="146824" y="6383076"/>
                </a:lnTo>
                <a:lnTo>
                  <a:pt x="190506" y="6388107"/>
                </a:lnTo>
                <a:lnTo>
                  <a:pt x="5714993" y="6388107"/>
                </a:lnTo>
                <a:lnTo>
                  <a:pt x="5758676" y="6383076"/>
                </a:lnTo>
                <a:lnTo>
                  <a:pt x="5798774" y="6368744"/>
                </a:lnTo>
                <a:lnTo>
                  <a:pt x="5834145" y="6346256"/>
                </a:lnTo>
                <a:lnTo>
                  <a:pt x="5863645" y="6316755"/>
                </a:lnTo>
                <a:lnTo>
                  <a:pt x="5886132" y="6281383"/>
                </a:lnTo>
                <a:lnTo>
                  <a:pt x="5900462" y="6241286"/>
                </a:lnTo>
                <a:lnTo>
                  <a:pt x="5905493" y="6197606"/>
                </a:lnTo>
                <a:lnTo>
                  <a:pt x="5905493" y="190500"/>
                </a:lnTo>
                <a:lnTo>
                  <a:pt x="5900462" y="146821"/>
                </a:lnTo>
                <a:lnTo>
                  <a:pt x="5886132" y="106724"/>
                </a:lnTo>
                <a:lnTo>
                  <a:pt x="5863645" y="71353"/>
                </a:lnTo>
                <a:lnTo>
                  <a:pt x="5834145" y="41851"/>
                </a:lnTo>
                <a:lnTo>
                  <a:pt x="5798774" y="19363"/>
                </a:lnTo>
                <a:lnTo>
                  <a:pt x="5758676" y="5031"/>
                </a:lnTo>
                <a:lnTo>
                  <a:pt x="571499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5541" y="2614993"/>
            <a:ext cx="5905500" cy="6388100"/>
          </a:xfrm>
          <a:custGeom>
            <a:avLst/>
            <a:gdLst/>
            <a:ahLst/>
            <a:cxnLst/>
            <a:rect l="l" t="t" r="r" b="b"/>
            <a:pathLst>
              <a:path w="5905500" h="6388100">
                <a:moveTo>
                  <a:pt x="190500" y="0"/>
                </a:moveTo>
                <a:lnTo>
                  <a:pt x="5715000" y="0"/>
                </a:lnTo>
                <a:lnTo>
                  <a:pt x="5758678" y="5031"/>
                </a:lnTo>
                <a:lnTo>
                  <a:pt x="5798775" y="19362"/>
                </a:lnTo>
                <a:lnTo>
                  <a:pt x="5834146" y="41850"/>
                </a:lnTo>
                <a:lnTo>
                  <a:pt x="5863648" y="71351"/>
                </a:lnTo>
                <a:lnTo>
                  <a:pt x="5886136" y="106722"/>
                </a:lnTo>
                <a:lnTo>
                  <a:pt x="5900468" y="146820"/>
                </a:lnTo>
                <a:lnTo>
                  <a:pt x="5905500" y="190500"/>
                </a:lnTo>
                <a:lnTo>
                  <a:pt x="5905500" y="6197600"/>
                </a:lnTo>
                <a:lnTo>
                  <a:pt x="5900468" y="6241278"/>
                </a:lnTo>
                <a:lnTo>
                  <a:pt x="5886136" y="6281375"/>
                </a:lnTo>
                <a:lnTo>
                  <a:pt x="5863648" y="6316746"/>
                </a:lnTo>
                <a:lnTo>
                  <a:pt x="5834146" y="6346248"/>
                </a:lnTo>
                <a:lnTo>
                  <a:pt x="5798775" y="6368736"/>
                </a:lnTo>
                <a:lnTo>
                  <a:pt x="5758678" y="6383068"/>
                </a:lnTo>
                <a:lnTo>
                  <a:pt x="5715000" y="6388100"/>
                </a:lnTo>
                <a:lnTo>
                  <a:pt x="190500" y="6388100"/>
                </a:lnTo>
                <a:lnTo>
                  <a:pt x="146820" y="6383068"/>
                </a:lnTo>
                <a:lnTo>
                  <a:pt x="106722" y="6368736"/>
                </a:lnTo>
                <a:lnTo>
                  <a:pt x="71351" y="6346248"/>
                </a:lnTo>
                <a:lnTo>
                  <a:pt x="41850" y="6316746"/>
                </a:lnTo>
                <a:lnTo>
                  <a:pt x="19362" y="6281375"/>
                </a:lnTo>
                <a:lnTo>
                  <a:pt x="5031" y="6241278"/>
                </a:lnTo>
                <a:lnTo>
                  <a:pt x="0" y="61976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0400" y="2082800"/>
            <a:ext cx="1505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9670" y="7647697"/>
            <a:ext cx="1608455" cy="368935"/>
          </a:xfrm>
          <a:custGeom>
            <a:avLst/>
            <a:gdLst/>
            <a:ahLst/>
            <a:cxnLst/>
            <a:rect l="l" t="t" r="r" b="b"/>
            <a:pathLst>
              <a:path w="1608454" h="368934">
                <a:moveTo>
                  <a:pt x="0" y="368758"/>
                </a:moveTo>
                <a:lnTo>
                  <a:pt x="1607934" y="368758"/>
                </a:lnTo>
                <a:lnTo>
                  <a:pt x="1607934" y="0"/>
                </a:lnTo>
                <a:lnTo>
                  <a:pt x="0" y="0"/>
                </a:lnTo>
                <a:lnTo>
                  <a:pt x="0" y="3687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20812" y="5789612"/>
          <a:ext cx="3432175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/>
                <a:gridCol w="939800"/>
                <a:gridCol w="1607820"/>
              </a:tblGrid>
              <a:tr h="368300">
                <a:tc gridSpan="3">
                  <a:txBody>
                    <a:bodyPr/>
                    <a:lstStyle/>
                    <a:p>
                      <a:pPr marL="6489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 descriptor table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Endpoint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terminal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write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terminal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write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terminal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foo.txt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732578" y="4336837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5" h="564514">
                <a:moveTo>
                  <a:pt x="282178" y="0"/>
                </a:moveTo>
                <a:lnTo>
                  <a:pt x="238985" y="3305"/>
                </a:lnTo>
                <a:lnTo>
                  <a:pt x="196615" y="13223"/>
                </a:lnTo>
                <a:lnTo>
                  <a:pt x="155887" y="29753"/>
                </a:lnTo>
                <a:lnTo>
                  <a:pt x="117624" y="52894"/>
                </a:lnTo>
                <a:lnTo>
                  <a:pt x="82648" y="82648"/>
                </a:lnTo>
                <a:lnTo>
                  <a:pt x="52894" y="117621"/>
                </a:lnTo>
                <a:lnTo>
                  <a:pt x="29753" y="155882"/>
                </a:lnTo>
                <a:lnTo>
                  <a:pt x="13223" y="196609"/>
                </a:lnTo>
                <a:lnTo>
                  <a:pt x="3305" y="238980"/>
                </a:lnTo>
                <a:lnTo>
                  <a:pt x="0" y="282173"/>
                </a:lnTo>
                <a:lnTo>
                  <a:pt x="3305" y="325366"/>
                </a:lnTo>
                <a:lnTo>
                  <a:pt x="13223" y="367738"/>
                </a:lnTo>
                <a:lnTo>
                  <a:pt x="29753" y="408467"/>
                </a:lnTo>
                <a:lnTo>
                  <a:pt x="52894" y="446731"/>
                </a:lnTo>
                <a:lnTo>
                  <a:pt x="82648" y="481707"/>
                </a:lnTo>
                <a:lnTo>
                  <a:pt x="117624" y="511457"/>
                </a:lnTo>
                <a:lnTo>
                  <a:pt x="155887" y="534596"/>
                </a:lnTo>
                <a:lnTo>
                  <a:pt x="196615" y="551124"/>
                </a:lnTo>
                <a:lnTo>
                  <a:pt x="238985" y="561041"/>
                </a:lnTo>
                <a:lnTo>
                  <a:pt x="282178" y="564346"/>
                </a:lnTo>
                <a:lnTo>
                  <a:pt x="325370" y="561041"/>
                </a:lnTo>
                <a:lnTo>
                  <a:pt x="367741" y="551124"/>
                </a:lnTo>
                <a:lnTo>
                  <a:pt x="408468" y="534596"/>
                </a:lnTo>
                <a:lnTo>
                  <a:pt x="446731" y="511457"/>
                </a:lnTo>
                <a:lnTo>
                  <a:pt x="481707" y="481707"/>
                </a:lnTo>
                <a:lnTo>
                  <a:pt x="511461" y="446731"/>
                </a:lnTo>
                <a:lnTo>
                  <a:pt x="534602" y="408467"/>
                </a:lnTo>
                <a:lnTo>
                  <a:pt x="551132" y="367738"/>
                </a:lnTo>
                <a:lnTo>
                  <a:pt x="561050" y="325366"/>
                </a:lnTo>
                <a:lnTo>
                  <a:pt x="564356" y="282173"/>
                </a:lnTo>
                <a:lnTo>
                  <a:pt x="561050" y="238980"/>
                </a:lnTo>
                <a:lnTo>
                  <a:pt x="551132" y="196609"/>
                </a:lnTo>
                <a:lnTo>
                  <a:pt x="534602" y="155882"/>
                </a:lnTo>
                <a:lnTo>
                  <a:pt x="511461" y="117621"/>
                </a:lnTo>
                <a:lnTo>
                  <a:pt x="481707" y="82648"/>
                </a:lnTo>
                <a:lnTo>
                  <a:pt x="446731" y="52894"/>
                </a:lnTo>
                <a:lnTo>
                  <a:pt x="408468" y="29753"/>
                </a:lnTo>
                <a:lnTo>
                  <a:pt x="367741" y="13223"/>
                </a:lnTo>
                <a:lnTo>
                  <a:pt x="325370" y="3305"/>
                </a:lnTo>
                <a:lnTo>
                  <a:pt x="282178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2587" y="4336834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5" h="564514">
                <a:moveTo>
                  <a:pt x="481707" y="82647"/>
                </a:moveTo>
                <a:lnTo>
                  <a:pt x="511460" y="117623"/>
                </a:lnTo>
                <a:lnTo>
                  <a:pt x="534601" y="155886"/>
                </a:lnTo>
                <a:lnTo>
                  <a:pt x="551131" y="196613"/>
                </a:lnTo>
                <a:lnTo>
                  <a:pt x="561048" y="238984"/>
                </a:lnTo>
                <a:lnTo>
                  <a:pt x="564354" y="282177"/>
                </a:lnTo>
                <a:lnTo>
                  <a:pt x="561048" y="325369"/>
                </a:lnTo>
                <a:lnTo>
                  <a:pt x="551131" y="367740"/>
                </a:lnTo>
                <a:lnTo>
                  <a:pt x="534601" y="408467"/>
                </a:lnTo>
                <a:lnTo>
                  <a:pt x="511460" y="446730"/>
                </a:lnTo>
                <a:lnTo>
                  <a:pt x="481707" y="481707"/>
                </a:lnTo>
                <a:lnTo>
                  <a:pt x="446730" y="511460"/>
                </a:lnTo>
                <a:lnTo>
                  <a:pt x="408467" y="534601"/>
                </a:lnTo>
                <a:lnTo>
                  <a:pt x="367740" y="551131"/>
                </a:lnTo>
                <a:lnTo>
                  <a:pt x="325369" y="561048"/>
                </a:lnTo>
                <a:lnTo>
                  <a:pt x="282177" y="564354"/>
                </a:lnTo>
                <a:lnTo>
                  <a:pt x="238984" y="561048"/>
                </a:lnTo>
                <a:lnTo>
                  <a:pt x="196613" y="551131"/>
                </a:lnTo>
                <a:lnTo>
                  <a:pt x="155886" y="534601"/>
                </a:lnTo>
                <a:lnTo>
                  <a:pt x="117623" y="511460"/>
                </a:lnTo>
                <a:lnTo>
                  <a:pt x="82647" y="481707"/>
                </a:lnTo>
                <a:lnTo>
                  <a:pt x="52894" y="446730"/>
                </a:lnTo>
                <a:lnTo>
                  <a:pt x="29753" y="408467"/>
                </a:lnTo>
                <a:lnTo>
                  <a:pt x="13223" y="367740"/>
                </a:lnTo>
                <a:lnTo>
                  <a:pt x="3305" y="325369"/>
                </a:lnTo>
                <a:lnTo>
                  <a:pt x="0" y="282177"/>
                </a:lnTo>
                <a:lnTo>
                  <a:pt x="3305" y="238984"/>
                </a:lnTo>
                <a:lnTo>
                  <a:pt x="13223" y="196613"/>
                </a:lnTo>
                <a:lnTo>
                  <a:pt x="29753" y="155886"/>
                </a:lnTo>
                <a:lnTo>
                  <a:pt x="52894" y="117623"/>
                </a:lnTo>
                <a:lnTo>
                  <a:pt x="82647" y="82647"/>
                </a:lnTo>
                <a:lnTo>
                  <a:pt x="117623" y="52894"/>
                </a:lnTo>
                <a:lnTo>
                  <a:pt x="155886" y="29753"/>
                </a:lnTo>
                <a:lnTo>
                  <a:pt x="196613" y="13223"/>
                </a:lnTo>
                <a:lnTo>
                  <a:pt x="238984" y="3305"/>
                </a:lnTo>
                <a:lnTo>
                  <a:pt x="282177" y="0"/>
                </a:lnTo>
                <a:lnTo>
                  <a:pt x="325369" y="3305"/>
                </a:lnTo>
                <a:lnTo>
                  <a:pt x="367740" y="13223"/>
                </a:lnTo>
                <a:lnTo>
                  <a:pt x="408467" y="29753"/>
                </a:lnTo>
                <a:lnTo>
                  <a:pt x="446730" y="52894"/>
                </a:lnTo>
                <a:lnTo>
                  <a:pt x="481707" y="82647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83400" y="4279900"/>
            <a:ext cx="25590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Noto Sans"/>
                <a:cs typeface="Noto Sans"/>
              </a:rPr>
              <a:t>2</a:t>
            </a:r>
            <a:endParaRPr sz="3300">
              <a:latin typeface="Noto Sans"/>
              <a:cs typeface="Noto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6027" y="2626194"/>
            <a:ext cx="4709795" cy="2002789"/>
          </a:xfrm>
          <a:custGeom>
            <a:avLst/>
            <a:gdLst/>
            <a:ahLst/>
            <a:cxnLst/>
            <a:rect l="l" t="t" r="r" b="b"/>
            <a:pathLst>
              <a:path w="4709795" h="2002789">
                <a:moveTo>
                  <a:pt x="0" y="0"/>
                </a:moveTo>
                <a:lnTo>
                  <a:pt x="4709655" y="0"/>
                </a:lnTo>
                <a:lnTo>
                  <a:pt x="4709655" y="2002789"/>
                </a:lnTo>
                <a:lnTo>
                  <a:pt x="0" y="20027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36027" y="2626194"/>
            <a:ext cx="4709795" cy="2002789"/>
          </a:xfrm>
          <a:custGeom>
            <a:avLst/>
            <a:gdLst/>
            <a:ahLst/>
            <a:cxnLst/>
            <a:rect l="l" t="t" r="r" b="b"/>
            <a:pathLst>
              <a:path w="4709795" h="2002789">
                <a:moveTo>
                  <a:pt x="0" y="0"/>
                </a:moveTo>
                <a:lnTo>
                  <a:pt x="4709655" y="0"/>
                </a:lnTo>
                <a:lnTo>
                  <a:pt x="4709655" y="2002789"/>
                </a:lnTo>
                <a:lnTo>
                  <a:pt x="0" y="200278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37500" y="2778760"/>
            <a:ext cx="4025265" cy="165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Reading </a:t>
            </a:r>
            <a:r>
              <a:rPr sz="2400" spc="-5" dirty="0">
                <a:latin typeface="Verdana"/>
                <a:cs typeface="Verdana"/>
              </a:rPr>
              <a:t>data from the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file  is </a:t>
            </a:r>
            <a:r>
              <a:rPr sz="2400" spc="-5" dirty="0">
                <a:latin typeface="Verdana"/>
                <a:cs typeface="Verdana"/>
              </a:rPr>
              <a:t>done by </a:t>
            </a:r>
            <a:r>
              <a:rPr sz="2400" dirty="0">
                <a:latin typeface="Verdana"/>
                <a:cs typeface="Verdana"/>
              </a:rPr>
              <a:t>using </a:t>
            </a:r>
            <a:r>
              <a:rPr sz="2400" spc="-5" dirty="0">
                <a:latin typeface="Verdana"/>
                <a:cs typeface="Verdana"/>
              </a:rPr>
              <a:t>the  descriptor (index) </a:t>
            </a:r>
            <a:r>
              <a:rPr sz="2400" dirty="0">
                <a:latin typeface="Verdana"/>
                <a:cs typeface="Verdana"/>
              </a:rPr>
              <a:t>as a  </a:t>
            </a:r>
            <a:r>
              <a:rPr sz="2400" spc="-5" dirty="0">
                <a:latin typeface="Verdana"/>
                <a:cs typeface="Verdana"/>
              </a:rPr>
              <a:t>reference.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21854" y="2402182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5" h="564514">
                <a:moveTo>
                  <a:pt x="282168" y="0"/>
                </a:moveTo>
                <a:lnTo>
                  <a:pt x="238976" y="3305"/>
                </a:lnTo>
                <a:lnTo>
                  <a:pt x="196605" y="13223"/>
                </a:lnTo>
                <a:lnTo>
                  <a:pt x="155878" y="29753"/>
                </a:lnTo>
                <a:lnTo>
                  <a:pt x="117615" y="52894"/>
                </a:lnTo>
                <a:lnTo>
                  <a:pt x="82638" y="82648"/>
                </a:lnTo>
                <a:lnTo>
                  <a:pt x="52888" y="117624"/>
                </a:lnTo>
                <a:lnTo>
                  <a:pt x="29750" y="155887"/>
                </a:lnTo>
                <a:lnTo>
                  <a:pt x="13222" y="196615"/>
                </a:lnTo>
                <a:lnTo>
                  <a:pt x="3305" y="238985"/>
                </a:lnTo>
                <a:lnTo>
                  <a:pt x="0" y="282178"/>
                </a:lnTo>
                <a:lnTo>
                  <a:pt x="3305" y="325370"/>
                </a:lnTo>
                <a:lnTo>
                  <a:pt x="13222" y="367741"/>
                </a:lnTo>
                <a:lnTo>
                  <a:pt x="29750" y="408468"/>
                </a:lnTo>
                <a:lnTo>
                  <a:pt x="52888" y="446731"/>
                </a:lnTo>
                <a:lnTo>
                  <a:pt x="82638" y="481707"/>
                </a:lnTo>
                <a:lnTo>
                  <a:pt x="117615" y="511461"/>
                </a:lnTo>
                <a:lnTo>
                  <a:pt x="155878" y="534602"/>
                </a:lnTo>
                <a:lnTo>
                  <a:pt x="196605" y="551132"/>
                </a:lnTo>
                <a:lnTo>
                  <a:pt x="238976" y="561050"/>
                </a:lnTo>
                <a:lnTo>
                  <a:pt x="282168" y="564356"/>
                </a:lnTo>
                <a:lnTo>
                  <a:pt x="325360" y="561050"/>
                </a:lnTo>
                <a:lnTo>
                  <a:pt x="367731" y="551132"/>
                </a:lnTo>
                <a:lnTo>
                  <a:pt x="408459" y="534602"/>
                </a:lnTo>
                <a:lnTo>
                  <a:pt x="446721" y="511461"/>
                </a:lnTo>
                <a:lnTo>
                  <a:pt x="481698" y="481707"/>
                </a:lnTo>
                <a:lnTo>
                  <a:pt x="511451" y="446731"/>
                </a:lnTo>
                <a:lnTo>
                  <a:pt x="534593" y="408468"/>
                </a:lnTo>
                <a:lnTo>
                  <a:pt x="551122" y="367741"/>
                </a:lnTo>
                <a:lnTo>
                  <a:pt x="561040" y="325370"/>
                </a:lnTo>
                <a:lnTo>
                  <a:pt x="564346" y="282178"/>
                </a:lnTo>
                <a:lnTo>
                  <a:pt x="561040" y="238985"/>
                </a:lnTo>
                <a:lnTo>
                  <a:pt x="551122" y="196615"/>
                </a:lnTo>
                <a:lnTo>
                  <a:pt x="534593" y="155887"/>
                </a:lnTo>
                <a:lnTo>
                  <a:pt x="511451" y="117624"/>
                </a:lnTo>
                <a:lnTo>
                  <a:pt x="481698" y="82648"/>
                </a:lnTo>
                <a:lnTo>
                  <a:pt x="446721" y="52894"/>
                </a:lnTo>
                <a:lnTo>
                  <a:pt x="408459" y="29753"/>
                </a:lnTo>
                <a:lnTo>
                  <a:pt x="367731" y="13223"/>
                </a:lnTo>
                <a:lnTo>
                  <a:pt x="325360" y="3305"/>
                </a:lnTo>
                <a:lnTo>
                  <a:pt x="282168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21854" y="2402179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5" h="564514">
                <a:moveTo>
                  <a:pt x="481707" y="82647"/>
                </a:moveTo>
                <a:lnTo>
                  <a:pt x="511460" y="117623"/>
                </a:lnTo>
                <a:lnTo>
                  <a:pt x="534601" y="155886"/>
                </a:lnTo>
                <a:lnTo>
                  <a:pt x="551131" y="196613"/>
                </a:lnTo>
                <a:lnTo>
                  <a:pt x="561048" y="238984"/>
                </a:lnTo>
                <a:lnTo>
                  <a:pt x="564354" y="282177"/>
                </a:lnTo>
                <a:lnTo>
                  <a:pt x="561048" y="325369"/>
                </a:lnTo>
                <a:lnTo>
                  <a:pt x="551131" y="367740"/>
                </a:lnTo>
                <a:lnTo>
                  <a:pt x="534601" y="408467"/>
                </a:lnTo>
                <a:lnTo>
                  <a:pt x="511460" y="446730"/>
                </a:lnTo>
                <a:lnTo>
                  <a:pt x="481707" y="481707"/>
                </a:lnTo>
                <a:lnTo>
                  <a:pt x="446730" y="511460"/>
                </a:lnTo>
                <a:lnTo>
                  <a:pt x="408467" y="534601"/>
                </a:lnTo>
                <a:lnTo>
                  <a:pt x="367740" y="551131"/>
                </a:lnTo>
                <a:lnTo>
                  <a:pt x="325369" y="561048"/>
                </a:lnTo>
                <a:lnTo>
                  <a:pt x="282177" y="564354"/>
                </a:lnTo>
                <a:lnTo>
                  <a:pt x="238984" y="561048"/>
                </a:lnTo>
                <a:lnTo>
                  <a:pt x="196613" y="551131"/>
                </a:lnTo>
                <a:lnTo>
                  <a:pt x="155886" y="534601"/>
                </a:lnTo>
                <a:lnTo>
                  <a:pt x="117623" y="511460"/>
                </a:lnTo>
                <a:lnTo>
                  <a:pt x="82647" y="481707"/>
                </a:lnTo>
                <a:lnTo>
                  <a:pt x="52894" y="446730"/>
                </a:lnTo>
                <a:lnTo>
                  <a:pt x="29753" y="408467"/>
                </a:lnTo>
                <a:lnTo>
                  <a:pt x="13223" y="367740"/>
                </a:lnTo>
                <a:lnTo>
                  <a:pt x="3305" y="325369"/>
                </a:lnTo>
                <a:lnTo>
                  <a:pt x="0" y="282177"/>
                </a:lnTo>
                <a:lnTo>
                  <a:pt x="3305" y="238984"/>
                </a:lnTo>
                <a:lnTo>
                  <a:pt x="13223" y="196613"/>
                </a:lnTo>
                <a:lnTo>
                  <a:pt x="29753" y="155886"/>
                </a:lnTo>
                <a:lnTo>
                  <a:pt x="52894" y="117623"/>
                </a:lnTo>
                <a:lnTo>
                  <a:pt x="82647" y="82647"/>
                </a:lnTo>
                <a:lnTo>
                  <a:pt x="117623" y="52894"/>
                </a:lnTo>
                <a:lnTo>
                  <a:pt x="155886" y="29753"/>
                </a:lnTo>
                <a:lnTo>
                  <a:pt x="196613" y="13223"/>
                </a:lnTo>
                <a:lnTo>
                  <a:pt x="238984" y="3305"/>
                </a:lnTo>
                <a:lnTo>
                  <a:pt x="282177" y="0"/>
                </a:lnTo>
                <a:lnTo>
                  <a:pt x="325369" y="3305"/>
                </a:lnTo>
                <a:lnTo>
                  <a:pt x="367740" y="13223"/>
                </a:lnTo>
                <a:lnTo>
                  <a:pt x="408467" y="29753"/>
                </a:lnTo>
                <a:lnTo>
                  <a:pt x="446730" y="52894"/>
                </a:lnTo>
                <a:lnTo>
                  <a:pt x="481707" y="82647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81900" y="2349500"/>
            <a:ext cx="25590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Noto Sans"/>
                <a:cs typeface="Noto Sans"/>
              </a:rPr>
              <a:t>2</a:t>
            </a:r>
            <a:endParaRPr sz="3300">
              <a:latin typeface="Noto Sans"/>
              <a:cs typeface="Noto San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11200" y="304800"/>
            <a:ext cx="117906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5170" algn="l"/>
                <a:tab pos="3096895" algn="l"/>
                <a:tab pos="4638040" algn="l"/>
                <a:tab pos="5408930" algn="l"/>
                <a:tab pos="6731000" algn="l"/>
                <a:tab pos="9328150" algn="l"/>
              </a:tabLst>
            </a:pPr>
            <a:r>
              <a:rPr sz="3900" dirty="0"/>
              <a:t>Reading	</a:t>
            </a:r>
            <a:r>
              <a:rPr sz="3900" spc="-5" dirty="0"/>
              <a:t>data	from</a:t>
            </a:r>
            <a:r>
              <a:rPr sz="3900" dirty="0"/>
              <a:t> a	file	using	</a:t>
            </a:r>
            <a:r>
              <a:rPr sz="3900" spc="-5" dirty="0"/>
              <a:t>the</a:t>
            </a:r>
            <a:r>
              <a:rPr sz="3900" spc="10" dirty="0"/>
              <a:t> </a:t>
            </a:r>
            <a:r>
              <a:rPr sz="3900" b="1" spc="335" dirty="0">
                <a:solidFill>
                  <a:srgbClr val="0433FF"/>
                </a:solidFill>
                <a:latin typeface="Arial"/>
                <a:cs typeface="Arial"/>
              </a:rPr>
              <a:t>read()	</a:t>
            </a:r>
            <a:r>
              <a:rPr sz="3900" spc="-5" dirty="0"/>
              <a:t>system</a:t>
            </a:r>
            <a:r>
              <a:rPr sz="3900" spc="-75" dirty="0"/>
              <a:t> </a:t>
            </a:r>
            <a:r>
              <a:rPr sz="3900" dirty="0"/>
              <a:t>call</a:t>
            </a:r>
            <a:endParaRPr sz="3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95120" y="7431061"/>
            <a:ext cx="1831886" cy="1562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95120" y="7431061"/>
            <a:ext cx="1831975" cy="1562100"/>
          </a:xfrm>
          <a:custGeom>
            <a:avLst/>
            <a:gdLst/>
            <a:ahLst/>
            <a:cxnLst/>
            <a:rect l="l" t="t" r="r" b="b"/>
            <a:pathLst>
              <a:path w="1831975" h="1562100">
                <a:moveTo>
                  <a:pt x="0" y="0"/>
                </a:moveTo>
                <a:lnTo>
                  <a:pt x="1831873" y="0"/>
                </a:lnTo>
                <a:lnTo>
                  <a:pt x="1831873" y="1562100"/>
                </a:lnTo>
                <a:lnTo>
                  <a:pt x="0" y="1562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08900" y="7467600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foo.txt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07318" y="7711076"/>
            <a:ext cx="4190225" cy="1078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95291" y="7827879"/>
            <a:ext cx="3788410" cy="817244"/>
          </a:xfrm>
          <a:custGeom>
            <a:avLst/>
            <a:gdLst/>
            <a:ahLst/>
            <a:cxnLst/>
            <a:rect l="l" t="t" r="r" b="b"/>
            <a:pathLst>
              <a:path w="3788409" h="817245">
                <a:moveTo>
                  <a:pt x="3788079" y="801811"/>
                </a:moveTo>
                <a:lnTo>
                  <a:pt x="3700493" y="811540"/>
                </a:lnTo>
                <a:lnTo>
                  <a:pt x="3643972" y="814851"/>
                </a:lnTo>
                <a:lnTo>
                  <a:pt x="3587351" y="816694"/>
                </a:lnTo>
                <a:lnTo>
                  <a:pt x="3530819" y="817093"/>
                </a:lnTo>
                <a:lnTo>
                  <a:pt x="3474566" y="816070"/>
                </a:lnTo>
                <a:lnTo>
                  <a:pt x="3418782" y="813650"/>
                </a:lnTo>
                <a:lnTo>
                  <a:pt x="3363658" y="809855"/>
                </a:lnTo>
                <a:lnTo>
                  <a:pt x="3309382" y="804708"/>
                </a:lnTo>
                <a:lnTo>
                  <a:pt x="3256145" y="798234"/>
                </a:lnTo>
                <a:lnTo>
                  <a:pt x="3204138" y="790456"/>
                </a:lnTo>
                <a:lnTo>
                  <a:pt x="3153549" y="781396"/>
                </a:lnTo>
                <a:lnTo>
                  <a:pt x="3104569" y="771078"/>
                </a:lnTo>
                <a:lnTo>
                  <a:pt x="3057387" y="759526"/>
                </a:lnTo>
                <a:lnTo>
                  <a:pt x="3012194" y="746762"/>
                </a:lnTo>
                <a:lnTo>
                  <a:pt x="2969180" y="732811"/>
                </a:lnTo>
                <a:lnTo>
                  <a:pt x="2928535" y="717695"/>
                </a:lnTo>
                <a:lnTo>
                  <a:pt x="2890447" y="701438"/>
                </a:lnTo>
                <a:lnTo>
                  <a:pt x="2855109" y="684064"/>
                </a:lnTo>
                <a:lnTo>
                  <a:pt x="2793436" y="646054"/>
                </a:lnTo>
                <a:lnTo>
                  <a:pt x="2733112" y="589501"/>
                </a:lnTo>
                <a:lnTo>
                  <a:pt x="2709872" y="552656"/>
                </a:lnTo>
                <a:lnTo>
                  <a:pt x="2695401" y="515113"/>
                </a:lnTo>
                <a:lnTo>
                  <a:pt x="2687338" y="477052"/>
                </a:lnTo>
                <a:lnTo>
                  <a:pt x="2683324" y="438655"/>
                </a:lnTo>
                <a:lnTo>
                  <a:pt x="2680996" y="400102"/>
                </a:lnTo>
                <a:lnTo>
                  <a:pt x="2677996" y="361574"/>
                </a:lnTo>
                <a:lnTo>
                  <a:pt x="2671961" y="323253"/>
                </a:lnTo>
                <a:lnTo>
                  <a:pt x="2660532" y="285318"/>
                </a:lnTo>
                <a:lnTo>
                  <a:pt x="2641347" y="247951"/>
                </a:lnTo>
                <a:lnTo>
                  <a:pt x="2612047" y="211333"/>
                </a:lnTo>
                <a:lnTo>
                  <a:pt x="2560399" y="168246"/>
                </a:lnTo>
                <a:lnTo>
                  <a:pt x="2493709" y="129074"/>
                </a:lnTo>
                <a:lnTo>
                  <a:pt x="2455206" y="111092"/>
                </a:lnTo>
                <a:lnTo>
                  <a:pt x="2413522" y="94251"/>
                </a:lnTo>
                <a:lnTo>
                  <a:pt x="2368851" y="78608"/>
                </a:lnTo>
                <a:lnTo>
                  <a:pt x="2321386" y="64215"/>
                </a:lnTo>
                <a:lnTo>
                  <a:pt x="2271321" y="51128"/>
                </a:lnTo>
                <a:lnTo>
                  <a:pt x="2218849" y="39400"/>
                </a:lnTo>
                <a:lnTo>
                  <a:pt x="2164163" y="29088"/>
                </a:lnTo>
                <a:lnTo>
                  <a:pt x="2107457" y="20244"/>
                </a:lnTo>
                <a:lnTo>
                  <a:pt x="2048924" y="12923"/>
                </a:lnTo>
                <a:lnTo>
                  <a:pt x="1988757" y="7180"/>
                </a:lnTo>
                <a:lnTo>
                  <a:pt x="1927150" y="3070"/>
                </a:lnTo>
                <a:lnTo>
                  <a:pt x="1864296" y="647"/>
                </a:lnTo>
                <a:lnTo>
                  <a:pt x="31749" y="11"/>
                </a:lnTo>
                <a:lnTo>
                  <a:pt x="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32731" y="7698371"/>
            <a:ext cx="259715" cy="259079"/>
          </a:xfrm>
          <a:custGeom>
            <a:avLst/>
            <a:gdLst/>
            <a:ahLst/>
            <a:cxnLst/>
            <a:rect l="l" t="t" r="r" b="b"/>
            <a:pathLst>
              <a:path w="259714" h="259079">
                <a:moveTo>
                  <a:pt x="259130" y="0"/>
                </a:moveTo>
                <a:lnTo>
                  <a:pt x="0" y="129451"/>
                </a:lnTo>
                <a:lnTo>
                  <a:pt x="259041" y="259079"/>
                </a:lnTo>
                <a:lnTo>
                  <a:pt x="194310" y="129527"/>
                </a:lnTo>
                <a:lnTo>
                  <a:pt x="25913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2015" y="8511230"/>
            <a:ext cx="213283" cy="213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73200" y="2715260"/>
            <a:ext cx="5221605" cy="20066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682625" algn="l"/>
              </a:tabLst>
            </a:pPr>
            <a:r>
              <a:rPr sz="2400" b="1" spc="340" dirty="0">
                <a:latin typeface="Arial"/>
                <a:cs typeface="Arial"/>
              </a:rPr>
              <a:t>int	</a:t>
            </a:r>
            <a:r>
              <a:rPr sz="2400" b="1" spc="295" dirty="0">
                <a:latin typeface="Arial"/>
                <a:cs typeface="Arial"/>
              </a:rPr>
              <a:t>fd;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850265" algn="l"/>
              </a:tabLst>
            </a:pPr>
            <a:r>
              <a:rPr sz="2400" b="1" spc="50" dirty="0">
                <a:latin typeface="Arial"/>
                <a:cs typeface="Arial"/>
              </a:rPr>
              <a:t>char	</a:t>
            </a:r>
            <a:r>
              <a:rPr sz="2400" b="1" spc="65" dirty="0">
                <a:latin typeface="Arial"/>
                <a:cs typeface="Arial"/>
              </a:rPr>
              <a:t>buff[BUFF_SIZE];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35400"/>
              </a:lnSpc>
              <a:tabLst>
                <a:tab pos="514984" algn="l"/>
                <a:tab pos="850265" algn="l"/>
                <a:tab pos="1520825" algn="l"/>
                <a:tab pos="2526665" algn="l"/>
                <a:tab pos="3532504" algn="l"/>
              </a:tabLst>
            </a:pPr>
            <a:r>
              <a:rPr sz="2400" b="1" spc="185" dirty="0">
                <a:latin typeface="Arial"/>
                <a:cs typeface="Arial"/>
              </a:rPr>
              <a:t>fd	</a:t>
            </a:r>
            <a:r>
              <a:rPr sz="2400" b="1" spc="-85" dirty="0">
                <a:latin typeface="Arial"/>
                <a:cs typeface="Arial"/>
              </a:rPr>
              <a:t>=	</a:t>
            </a:r>
            <a:r>
              <a:rPr sz="2400" b="1" spc="195" dirty="0">
                <a:latin typeface="Arial"/>
                <a:cs typeface="Arial"/>
              </a:rPr>
              <a:t>open("foo.txt",	</a:t>
            </a:r>
            <a:r>
              <a:rPr sz="2400" b="1" spc="-160" dirty="0">
                <a:latin typeface="Arial"/>
                <a:cs typeface="Arial"/>
              </a:rPr>
              <a:t>O_RDONLY);  </a:t>
            </a:r>
            <a:r>
              <a:rPr sz="2400" b="1" spc="215" dirty="0">
                <a:latin typeface="Arial"/>
                <a:cs typeface="Arial"/>
              </a:rPr>
              <a:t>read(fd,	</a:t>
            </a:r>
            <a:r>
              <a:rPr sz="2400" b="1" spc="280" dirty="0">
                <a:latin typeface="Arial"/>
                <a:cs typeface="Arial"/>
              </a:rPr>
              <a:t>buff,	</a:t>
            </a:r>
            <a:r>
              <a:rPr sz="2400" b="1" spc="-15" dirty="0">
                <a:latin typeface="Arial"/>
                <a:cs typeface="Arial"/>
              </a:rPr>
              <a:t>BUFF_SIZE);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69837"/>
            <a:ext cx="12598400" cy="1574790"/>
          </a:xfrm>
          <a:prstGeom prst="rect">
            <a:avLst/>
          </a:prstGeom>
          <a:solidFill>
            <a:srgbClr val="FFFB8C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6105"/>
              </a:lnSpc>
            </a:pPr>
            <a:r>
              <a:rPr lang="en-US" sz="5200" b="1" spc="450" dirty="0" smtClean="0">
                <a:latin typeface="Arial"/>
                <a:cs typeface="Arial"/>
              </a:rPr>
              <a:t>write</a:t>
            </a:r>
            <a:r>
              <a:rPr sz="5200" b="1" spc="450" smtClean="0">
                <a:latin typeface="Arial"/>
                <a:cs typeface="Arial"/>
              </a:rPr>
              <a:t>()</a:t>
            </a:r>
            <a:endParaRPr sz="52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2060"/>
              </a:spcBef>
            </a:pPr>
            <a:r>
              <a:rPr lang="en-US" sz="3400" dirty="0" smtClean="0">
                <a:latin typeface="Arial"/>
                <a:cs typeface="Arial"/>
              </a:rPr>
              <a:t>write</a:t>
            </a:r>
            <a:r>
              <a:rPr sz="3400" smtClean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is a </a:t>
            </a:r>
            <a:r>
              <a:rPr sz="3400" spc="-5" dirty="0">
                <a:latin typeface="Arial"/>
                <a:cs typeface="Arial"/>
              </a:rPr>
              <a:t>system </a:t>
            </a:r>
            <a:r>
              <a:rPr sz="3400" dirty="0">
                <a:latin typeface="Arial"/>
                <a:cs typeface="Arial"/>
              </a:rPr>
              <a:t>call used </a:t>
            </a:r>
            <a:r>
              <a:rPr sz="3400" spc="-5">
                <a:latin typeface="Arial"/>
                <a:cs typeface="Arial"/>
              </a:rPr>
              <a:t>to </a:t>
            </a:r>
            <a:r>
              <a:rPr lang="en-US" sz="3400" spc="-5" dirty="0" smtClean="0">
                <a:latin typeface="Arial"/>
                <a:cs typeface="Arial"/>
              </a:rPr>
              <a:t>write</a:t>
            </a:r>
            <a:r>
              <a:rPr sz="3400" smtClean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data from </a:t>
            </a:r>
            <a:r>
              <a:rPr sz="3400">
                <a:latin typeface="Arial"/>
                <a:cs typeface="Arial"/>
              </a:rPr>
              <a:t>a </a:t>
            </a:r>
            <a:r>
              <a:rPr lang="en-US" sz="3400" spc="-5" dirty="0" smtClean="0">
                <a:latin typeface="Arial"/>
                <a:cs typeface="Arial"/>
              </a:rPr>
              <a:t>buffer</a:t>
            </a:r>
            <a:r>
              <a:rPr sz="3400" spc="-5" smtClean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into </a:t>
            </a:r>
            <a:r>
              <a:rPr sz="3400">
                <a:latin typeface="Arial"/>
                <a:cs typeface="Arial"/>
              </a:rPr>
              <a:t>a</a:t>
            </a:r>
            <a:r>
              <a:rPr sz="3400" spc="10">
                <a:latin typeface="Arial"/>
                <a:cs typeface="Arial"/>
              </a:rPr>
              <a:t> </a:t>
            </a:r>
            <a:r>
              <a:rPr lang="en-US" sz="3400" spc="-40" dirty="0" smtClean="0">
                <a:latin typeface="Arial"/>
                <a:cs typeface="Arial"/>
              </a:rPr>
              <a:t>file</a:t>
            </a:r>
            <a:r>
              <a:rPr sz="3400" spc="-40" smtClean="0">
                <a:latin typeface="Arial"/>
                <a:cs typeface="Arial"/>
              </a:rPr>
              <a:t>.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436100"/>
            <a:ext cx="13004800" cy="317500"/>
          </a:xfrm>
          <a:custGeom>
            <a:avLst/>
            <a:gdLst/>
            <a:ahLst/>
            <a:cxnLst/>
            <a:rect l="l" t="t" r="r" b="b"/>
            <a:pathLst>
              <a:path w="13004800" h="317500">
                <a:moveTo>
                  <a:pt x="0" y="0"/>
                </a:moveTo>
                <a:lnTo>
                  <a:pt x="13004800" y="0"/>
                </a:lnTo>
                <a:lnTo>
                  <a:pt x="130048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2400" y="3048000"/>
          <a:ext cx="12649200" cy="620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0560"/>
                <a:gridCol w="9438640"/>
              </a:tblGrid>
              <a:tr h="19196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00"/>
                        </a:spcBef>
                        <a:tabLst>
                          <a:tab pos="951865" algn="l"/>
                        </a:tabLst>
                      </a:pPr>
                      <a:r>
                        <a:rPr sz="2500" b="1" spc="355" dirty="0">
                          <a:latin typeface="Arial"/>
                          <a:cs typeface="Arial"/>
                        </a:rPr>
                        <a:t>int	</a:t>
                      </a:r>
                      <a:r>
                        <a:rPr sz="2500" b="1" spc="285" dirty="0">
                          <a:solidFill>
                            <a:srgbClr val="0433FF"/>
                          </a:solidFill>
                          <a:latin typeface="Arial"/>
                          <a:cs typeface="Arial"/>
                        </a:rPr>
                        <a:t>fildes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49885">
                        <a:lnSpc>
                          <a:spcPts val="2900"/>
                        </a:lnSpc>
                        <a:spcBef>
                          <a:spcPts val="1780"/>
                        </a:spcBef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file descriptor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of where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the input. </a:t>
                      </a:r>
                      <a:r>
                        <a:rPr sz="2500" spc="-8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either 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use a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file descriptor obtained from the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open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call, or you  can use 0, 1, or 2,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to refer to standard input, standard output, 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standard </a:t>
                      </a:r>
                      <a:r>
                        <a:rPr sz="2500" spc="-25" dirty="0">
                          <a:latin typeface="Arial"/>
                          <a:cs typeface="Arial"/>
                        </a:rPr>
                        <a:t>error,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15" dirty="0">
                          <a:latin typeface="Arial"/>
                          <a:cs typeface="Arial"/>
                        </a:rPr>
                        <a:t>respectively.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30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1126490" algn="l"/>
                        </a:tabLst>
                      </a:pPr>
                      <a:r>
                        <a:rPr sz="2500" b="1" spc="85" dirty="0">
                          <a:latin typeface="Arial"/>
                          <a:cs typeface="Arial"/>
                        </a:rPr>
                        <a:t>void	</a:t>
                      </a:r>
                      <a:r>
                        <a:rPr sz="2500" b="1" spc="15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500" b="1" spc="155" dirty="0">
                          <a:solidFill>
                            <a:srgbClr val="0433FF"/>
                          </a:solidFill>
                          <a:latin typeface="Arial"/>
                          <a:cs typeface="Arial"/>
                        </a:rPr>
                        <a:t>buf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1250950">
                        <a:lnSpc>
                          <a:spcPts val="2900"/>
                        </a:lnSpc>
                        <a:spcBef>
                          <a:spcPts val="1760"/>
                        </a:spcBef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character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buffer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where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content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25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be 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stored.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235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13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60"/>
                        </a:spcBef>
                        <a:tabLst>
                          <a:tab pos="951865" algn="l"/>
                        </a:tabLst>
                      </a:pPr>
                      <a:r>
                        <a:rPr sz="2500" b="1" spc="355" dirty="0">
                          <a:latin typeface="Arial"/>
                          <a:cs typeface="Arial"/>
                        </a:rPr>
                        <a:t>int	</a:t>
                      </a:r>
                      <a:r>
                        <a:rPr sz="2500" b="1" spc="30" dirty="0">
                          <a:solidFill>
                            <a:srgbClr val="0433FF"/>
                          </a:solidFill>
                          <a:latin typeface="Arial"/>
                          <a:cs typeface="Arial"/>
                        </a:rPr>
                        <a:t>nbytes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32740">
                        <a:lnSpc>
                          <a:spcPts val="2900"/>
                        </a:lnSpc>
                        <a:spcBef>
                          <a:spcPts val="1739"/>
                        </a:spcBef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number of bytes </a:t>
                      </a:r>
                      <a:r>
                        <a:rPr sz="2500" b="1" dirty="0">
                          <a:latin typeface="Arial"/>
                          <a:cs typeface="Arial"/>
                        </a:rPr>
                        <a:t>to read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before truncating the data. If the  data to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be read is smaller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than nbytes,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is saved in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500" spc="-30" dirty="0">
                          <a:latin typeface="Arial"/>
                          <a:cs typeface="Arial"/>
                        </a:rPr>
                        <a:t>buffer.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20979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13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45"/>
                        </a:spcBef>
                        <a:tabLst>
                          <a:tab pos="1475740" algn="l"/>
                        </a:tabLst>
                      </a:pPr>
                      <a:r>
                        <a:rPr sz="2500" b="1" spc="170" dirty="0">
                          <a:latin typeface="Arial"/>
                          <a:cs typeface="Arial"/>
                        </a:rPr>
                        <a:t>return	</a:t>
                      </a:r>
                      <a:r>
                        <a:rPr sz="2500" b="1" spc="95" dirty="0">
                          <a:latin typeface="Arial"/>
                          <a:cs typeface="Arial"/>
                        </a:rPr>
                        <a:t>value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51790">
                        <a:lnSpc>
                          <a:spcPts val="2900"/>
                        </a:lnSpc>
                        <a:spcBef>
                          <a:spcPts val="1725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success,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number of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bytes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read is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returned (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zero 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indicates 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end of file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). If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value is 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, then the system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call 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returned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error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.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1907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30200" y="2159000"/>
            <a:ext cx="12593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2285" algn="l"/>
                <a:tab pos="4034154" algn="l"/>
                <a:tab pos="6045200" algn="l"/>
                <a:tab pos="7302500" algn="l"/>
                <a:tab pos="8810625" algn="l"/>
                <a:tab pos="10570210" algn="l"/>
              </a:tabLst>
            </a:pPr>
            <a:r>
              <a:rPr sz="3600" b="1" spc="310" dirty="0">
                <a:latin typeface="Arial"/>
                <a:cs typeface="Arial"/>
              </a:rPr>
              <a:t>size_t</a:t>
            </a:r>
            <a:r>
              <a:rPr sz="3600" b="1" spc="310">
                <a:latin typeface="Arial"/>
                <a:cs typeface="Arial"/>
              </a:rPr>
              <a:t>	</a:t>
            </a:r>
            <a:r>
              <a:rPr lang="en-US" sz="3600" b="1" spc="325" dirty="0" smtClean="0">
                <a:latin typeface="Arial"/>
                <a:cs typeface="Arial"/>
              </a:rPr>
              <a:t>write</a:t>
            </a:r>
            <a:r>
              <a:rPr sz="3600" b="1" spc="325" smtClean="0">
                <a:latin typeface="Arial"/>
                <a:cs typeface="Arial"/>
              </a:rPr>
              <a:t>(int</a:t>
            </a:r>
            <a:r>
              <a:rPr sz="3600" b="1" spc="325" dirty="0">
                <a:latin typeface="Arial"/>
                <a:cs typeface="Arial"/>
              </a:rPr>
              <a:t>	</a:t>
            </a:r>
            <a:r>
              <a:rPr sz="3600" b="1" spc="490" dirty="0">
                <a:solidFill>
                  <a:srgbClr val="0433FF"/>
                </a:solidFill>
                <a:latin typeface="Arial"/>
                <a:cs typeface="Arial"/>
              </a:rPr>
              <a:t>fildes</a:t>
            </a:r>
            <a:r>
              <a:rPr sz="3600" b="1" spc="490" dirty="0">
                <a:latin typeface="Arial"/>
                <a:cs typeface="Arial"/>
              </a:rPr>
              <a:t>,	</a:t>
            </a:r>
            <a:r>
              <a:rPr sz="3600" b="1" spc="125" dirty="0">
                <a:latin typeface="Arial"/>
                <a:cs typeface="Arial"/>
              </a:rPr>
              <a:t>void	</a:t>
            </a:r>
            <a:r>
              <a:rPr sz="3600" b="1" spc="375" dirty="0">
                <a:latin typeface="Arial"/>
                <a:cs typeface="Arial"/>
              </a:rPr>
              <a:t>*</a:t>
            </a:r>
            <a:r>
              <a:rPr sz="3600" b="1" spc="375" dirty="0">
                <a:solidFill>
                  <a:srgbClr val="0433FF"/>
                </a:solidFill>
                <a:latin typeface="Arial"/>
                <a:cs typeface="Arial"/>
              </a:rPr>
              <a:t>buf</a:t>
            </a:r>
            <a:r>
              <a:rPr sz="3600" b="1" spc="375" dirty="0">
                <a:latin typeface="Arial"/>
                <a:cs typeface="Arial"/>
              </a:rPr>
              <a:t>,	</a:t>
            </a:r>
            <a:r>
              <a:rPr sz="3600" b="1" spc="310" dirty="0">
                <a:latin typeface="Arial"/>
                <a:cs typeface="Arial"/>
              </a:rPr>
              <a:t>size_t	</a:t>
            </a:r>
            <a:r>
              <a:rPr sz="3600" b="1" spc="225" dirty="0">
                <a:solidFill>
                  <a:srgbClr val="0433FF"/>
                </a:solidFill>
                <a:latin typeface="Arial"/>
                <a:cs typeface="Arial"/>
              </a:rPr>
              <a:t>nbytes</a:t>
            </a:r>
            <a:r>
              <a:rPr sz="3600" b="1" spc="225" dirty="0">
                <a:latin typeface="Arial"/>
                <a:cs typeface="Arial"/>
              </a:rPr>
              <a:t>);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69837"/>
            <a:ext cx="12598400" cy="1701164"/>
          </a:xfrm>
          <a:prstGeom prst="rect">
            <a:avLst/>
          </a:prstGeom>
          <a:solidFill>
            <a:srgbClr val="FFFB8C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6105"/>
              </a:lnSpc>
            </a:pPr>
            <a:r>
              <a:rPr sz="5200" b="1" spc="459" dirty="0">
                <a:latin typeface="Arial"/>
                <a:cs typeface="Arial"/>
              </a:rPr>
              <a:t>close()</a:t>
            </a:r>
            <a:endParaRPr sz="52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2060"/>
              </a:spcBef>
            </a:pPr>
            <a:r>
              <a:rPr sz="3300" dirty="0">
                <a:latin typeface="Arial"/>
                <a:cs typeface="Arial"/>
              </a:rPr>
              <a:t>Close is a </a:t>
            </a:r>
            <a:r>
              <a:rPr sz="3300" spc="-5" dirty="0">
                <a:latin typeface="Arial"/>
                <a:cs typeface="Arial"/>
              </a:rPr>
              <a:t>system </a:t>
            </a:r>
            <a:r>
              <a:rPr sz="3300" dirty="0">
                <a:latin typeface="Arial"/>
                <a:cs typeface="Arial"/>
              </a:rPr>
              <a:t>call </a:t>
            </a:r>
            <a:r>
              <a:rPr sz="3300" spc="-5" dirty="0">
                <a:latin typeface="Arial"/>
                <a:cs typeface="Arial"/>
              </a:rPr>
              <a:t>that </a:t>
            </a:r>
            <a:r>
              <a:rPr sz="3300" dirty="0">
                <a:latin typeface="Arial"/>
                <a:cs typeface="Arial"/>
              </a:rPr>
              <a:t>is used </a:t>
            </a:r>
            <a:r>
              <a:rPr sz="3300" spc="-5" dirty="0">
                <a:latin typeface="Arial"/>
                <a:cs typeface="Arial"/>
              </a:rPr>
              <a:t>to </a:t>
            </a:r>
            <a:r>
              <a:rPr sz="3300" dirty="0">
                <a:latin typeface="Arial"/>
                <a:cs typeface="Arial"/>
              </a:rPr>
              <a:t>close an open </a:t>
            </a:r>
            <a:r>
              <a:rPr sz="3300" spc="-5" dirty="0">
                <a:latin typeface="Arial"/>
                <a:cs typeface="Arial"/>
              </a:rPr>
              <a:t>file</a:t>
            </a:r>
            <a:r>
              <a:rPr sz="3300" spc="-15" dirty="0">
                <a:latin typeface="Arial"/>
                <a:cs typeface="Arial"/>
              </a:rPr>
              <a:t> </a:t>
            </a:r>
            <a:r>
              <a:rPr sz="3300" spc="-20" dirty="0">
                <a:latin typeface="Arial"/>
                <a:cs typeface="Arial"/>
              </a:rPr>
              <a:t>descriptor.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436100"/>
            <a:ext cx="13004800" cy="317500"/>
          </a:xfrm>
          <a:custGeom>
            <a:avLst/>
            <a:gdLst/>
            <a:ahLst/>
            <a:cxnLst/>
            <a:rect l="l" t="t" r="r" b="b"/>
            <a:pathLst>
              <a:path w="13004800" h="317500">
                <a:moveTo>
                  <a:pt x="0" y="3175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17500"/>
                </a:lnTo>
                <a:lnTo>
                  <a:pt x="0" y="3175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2400" y="3048000"/>
          <a:ext cx="12649200" cy="236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0560"/>
                <a:gridCol w="9438640"/>
              </a:tblGrid>
              <a:tr h="8147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00"/>
                        </a:spcBef>
                        <a:tabLst>
                          <a:tab pos="951865" algn="l"/>
                        </a:tabLst>
                      </a:pPr>
                      <a:r>
                        <a:rPr sz="2500" b="1" spc="355" dirty="0">
                          <a:latin typeface="Arial"/>
                          <a:cs typeface="Arial"/>
                        </a:rPr>
                        <a:t>int	</a:t>
                      </a:r>
                      <a:r>
                        <a:rPr sz="2500" b="1" spc="285" dirty="0">
                          <a:solidFill>
                            <a:srgbClr val="0433FF"/>
                          </a:solidFill>
                          <a:latin typeface="Arial"/>
                          <a:cs typeface="Arial"/>
                        </a:rPr>
                        <a:t>fildes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file descriptor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closed.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13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1475740" algn="l"/>
                        </a:tabLst>
                      </a:pPr>
                      <a:r>
                        <a:rPr sz="2500" b="1" spc="170" dirty="0">
                          <a:latin typeface="Arial"/>
                          <a:cs typeface="Arial"/>
                        </a:rPr>
                        <a:t>return	</a:t>
                      </a:r>
                      <a:r>
                        <a:rPr sz="2500" b="1" spc="95" dirty="0">
                          <a:latin typeface="Arial"/>
                          <a:cs typeface="Arial"/>
                        </a:rPr>
                        <a:t>value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260985">
                        <a:lnSpc>
                          <a:spcPts val="2900"/>
                        </a:lnSpc>
                        <a:spcBef>
                          <a:spcPts val="1760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Retuns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a 0 upon success, and a -1 upon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failure. It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important  to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check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the return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value, because some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network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errors are not 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returned until the file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5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closed.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235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30200" y="2159000"/>
            <a:ext cx="5555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7905" algn="l"/>
                <a:tab pos="3531235" algn="l"/>
              </a:tabLst>
            </a:pPr>
            <a:r>
              <a:rPr sz="3600" b="1" spc="509" dirty="0">
                <a:latin typeface="Arial"/>
                <a:cs typeface="Arial"/>
              </a:rPr>
              <a:t>int	</a:t>
            </a:r>
            <a:r>
              <a:rPr sz="3600" b="1" spc="330" dirty="0">
                <a:latin typeface="Arial"/>
                <a:cs typeface="Arial"/>
              </a:rPr>
              <a:t>close(int	</a:t>
            </a:r>
            <a:r>
              <a:rPr sz="3600" b="1" spc="500" dirty="0">
                <a:solidFill>
                  <a:srgbClr val="0433FF"/>
                </a:solidFill>
                <a:latin typeface="Arial"/>
                <a:cs typeface="Arial"/>
              </a:rPr>
              <a:t>fildes</a:t>
            </a:r>
            <a:r>
              <a:rPr sz="3600" b="1" spc="500" dirty="0">
                <a:latin typeface="Arial"/>
                <a:cs typeface="Arial"/>
              </a:rPr>
              <a:t>);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69837"/>
            <a:ext cx="12598400" cy="1890261"/>
          </a:xfrm>
          <a:prstGeom prst="rect">
            <a:avLst/>
          </a:prstGeom>
          <a:solidFill>
            <a:srgbClr val="FFFB8C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6105"/>
              </a:lnSpc>
            </a:pPr>
            <a:r>
              <a:rPr lang="en-US" sz="5200" b="1" spc="450" dirty="0" smtClean="0">
                <a:latin typeface="Arial"/>
                <a:cs typeface="Arial"/>
              </a:rPr>
              <a:t>stat</a:t>
            </a:r>
            <a:r>
              <a:rPr sz="5200" b="1" spc="450" smtClean="0">
                <a:latin typeface="Arial"/>
                <a:cs typeface="Arial"/>
              </a:rPr>
              <a:t>()</a:t>
            </a:r>
            <a:endParaRPr sz="5200">
              <a:latin typeface="Arial"/>
              <a:cs typeface="Arial"/>
            </a:endParaRPr>
          </a:p>
          <a:p>
            <a:r>
              <a:rPr lang="en-US" sz="3600" dirty="0" smtClean="0"/>
              <a:t>The stat function returns information about the specified file or directory. </a:t>
            </a:r>
            <a:endParaRPr lang="en-US" sz="3600" dirty="0"/>
          </a:p>
        </p:txBody>
      </p:sp>
      <p:sp>
        <p:nvSpPr>
          <p:cNvPr id="3" name="object 3"/>
          <p:cNvSpPr/>
          <p:nvPr/>
        </p:nvSpPr>
        <p:spPr>
          <a:xfrm>
            <a:off x="0" y="9436100"/>
            <a:ext cx="13004800" cy="317500"/>
          </a:xfrm>
          <a:custGeom>
            <a:avLst/>
            <a:gdLst/>
            <a:ahLst/>
            <a:cxnLst/>
            <a:rect l="l" t="t" r="r" b="b"/>
            <a:pathLst>
              <a:path w="13004800" h="317500">
                <a:moveTo>
                  <a:pt x="0" y="0"/>
                </a:moveTo>
                <a:lnTo>
                  <a:pt x="13004800" y="0"/>
                </a:lnTo>
                <a:lnTo>
                  <a:pt x="130048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2400" y="3048000"/>
          <a:ext cx="12649200" cy="3953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0560"/>
                <a:gridCol w="9438640"/>
              </a:tblGrid>
              <a:tr h="121920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00"/>
                        </a:spcBef>
                        <a:tabLst>
                          <a:tab pos="951865" algn="l"/>
                        </a:tabLst>
                      </a:pPr>
                      <a:r>
                        <a:rPr lang="en-US" sz="2500" b="1" spc="355" dirty="0" smtClean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sz="2500" b="1" spc="355" baseline="0" dirty="0" smtClean="0">
                          <a:latin typeface="Arial"/>
                          <a:cs typeface="Arial"/>
                        </a:rPr>
                        <a:t> *path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22580">
                        <a:lnSpc>
                          <a:spcPts val="3400"/>
                        </a:lnSpc>
                        <a:spcBef>
                          <a:spcPts val="1780"/>
                        </a:spcBef>
                      </a:pPr>
                      <a:r>
                        <a:rPr lang="en-US" sz="2800" dirty="0" smtClean="0">
                          <a:latin typeface="Arial"/>
                          <a:cs typeface="Arial"/>
                        </a:rPr>
                        <a:t>The </a:t>
                      </a:r>
                      <a:r>
                        <a:rPr lang="en-US" sz="2800" b="1" spc="-5" dirty="0" smtClean="0">
                          <a:latin typeface="Arial"/>
                          <a:cs typeface="Arial"/>
                        </a:rPr>
                        <a:t>relative </a:t>
                      </a:r>
                      <a:r>
                        <a:rPr lang="en-US" sz="2800" dirty="0" smtClean="0">
                          <a:latin typeface="Arial"/>
                          <a:cs typeface="Arial"/>
                        </a:rPr>
                        <a:t>or </a:t>
                      </a:r>
                      <a:r>
                        <a:rPr lang="en-US" sz="2800" b="1" spc="-5" dirty="0" smtClean="0">
                          <a:latin typeface="Arial"/>
                          <a:cs typeface="Arial"/>
                        </a:rPr>
                        <a:t>absolute </a:t>
                      </a:r>
                      <a:r>
                        <a:rPr lang="en-US" sz="2800" b="1" spc="-5" dirty="0" smtClean="0">
                          <a:solidFill>
                            <a:srgbClr val="0433FF"/>
                          </a:solidFill>
                          <a:latin typeface="Arial"/>
                          <a:cs typeface="Arial"/>
                        </a:rPr>
                        <a:t>path </a:t>
                      </a:r>
                      <a:r>
                        <a:rPr lang="en-US" sz="2800" spc="-5" dirty="0" smtClean="0">
                          <a:latin typeface="Arial"/>
                          <a:cs typeface="Arial"/>
                        </a:rPr>
                        <a:t>to the file or</a:t>
                      </a:r>
                      <a:r>
                        <a:rPr lang="en-US" sz="2800" spc="-5" baseline="0" dirty="0" smtClean="0">
                          <a:latin typeface="Arial"/>
                          <a:cs typeface="Arial"/>
                        </a:rPr>
                        <a:t> directory</a:t>
                      </a:r>
                      <a:endParaRPr lang="en-US" sz="2800" dirty="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30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1126490" algn="l"/>
                        </a:tabLst>
                      </a:pPr>
                      <a:r>
                        <a:rPr lang="en-US" sz="2500" b="1" spc="85" dirty="0" err="1" smtClean="0">
                          <a:latin typeface="Arial"/>
                          <a:cs typeface="Arial"/>
                        </a:rPr>
                        <a:t>Struct</a:t>
                      </a:r>
                      <a:r>
                        <a:rPr lang="en-US" sz="2500" b="1" spc="85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155" smtClean="0">
                          <a:latin typeface="Arial"/>
                          <a:cs typeface="Arial"/>
                        </a:rPr>
                        <a:t>*</a:t>
                      </a:r>
                      <a:r>
                        <a:rPr sz="2500" b="1" spc="155" smtClean="0">
                          <a:solidFill>
                            <a:srgbClr val="0433FF"/>
                          </a:solidFill>
                          <a:latin typeface="Arial"/>
                          <a:cs typeface="Arial"/>
                        </a:rPr>
                        <a:t>buf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1250950">
                        <a:lnSpc>
                          <a:spcPts val="2900"/>
                        </a:lnSpc>
                        <a:spcBef>
                          <a:spcPts val="1760"/>
                        </a:spcBef>
                      </a:pPr>
                      <a:r>
                        <a:rPr lang="en-US" sz="2500" dirty="0" smtClean="0">
                          <a:latin typeface="Arial"/>
                          <a:cs typeface="Arial"/>
                        </a:rPr>
                        <a:t>Pointer to a structure which will hold the result of the system call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235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13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45"/>
                        </a:spcBef>
                        <a:tabLst>
                          <a:tab pos="1475740" algn="l"/>
                        </a:tabLst>
                      </a:pPr>
                      <a:r>
                        <a:rPr sz="2500" b="1" spc="170" dirty="0">
                          <a:latin typeface="Arial"/>
                          <a:cs typeface="Arial"/>
                        </a:rPr>
                        <a:t>return	</a:t>
                      </a:r>
                      <a:r>
                        <a:rPr sz="2500" b="1" spc="95" dirty="0">
                          <a:latin typeface="Arial"/>
                          <a:cs typeface="Arial"/>
                        </a:rPr>
                        <a:t>value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51790">
                        <a:lnSpc>
                          <a:spcPts val="2900"/>
                        </a:lnSpc>
                        <a:spcBef>
                          <a:spcPts val="1725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success,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number of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bytes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read is </a:t>
                      </a:r>
                      <a:r>
                        <a:rPr sz="2500" spc="-5">
                          <a:latin typeface="Arial"/>
                          <a:cs typeface="Arial"/>
                        </a:rPr>
                        <a:t>returned </a:t>
                      </a:r>
                      <a:r>
                        <a:rPr lang="en-US" sz="2500" spc="-5" baseline="0" dirty="0" smtClean="0">
                          <a:latin typeface="Arial"/>
                          <a:cs typeface="Arial"/>
                        </a:rPr>
                        <a:t> zero for success</a:t>
                      </a:r>
                      <a:r>
                        <a:rPr sz="2500" spc="-5" smtClean="0">
                          <a:latin typeface="Arial"/>
                          <a:cs typeface="Arial"/>
                        </a:rPr>
                        <a:t>.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value is 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, then the system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call  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returned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5" dirty="0">
                          <a:latin typeface="Arial"/>
                          <a:cs typeface="Arial"/>
                        </a:rPr>
                        <a:t>error</a:t>
                      </a:r>
                      <a:r>
                        <a:rPr sz="2500" spc="-5" dirty="0">
                          <a:latin typeface="Arial"/>
                          <a:cs typeface="Arial"/>
                        </a:rPr>
                        <a:t>.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19075" marB="0">
                    <a:lnL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30200" y="2159000"/>
            <a:ext cx="12593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600" b="1" dirty="0" err="1" smtClean="0"/>
              <a:t>int</a:t>
            </a:r>
            <a:r>
              <a:rPr lang="en-US" sz="3600" b="1" dirty="0" smtClean="0"/>
              <a:t> stat(const char *path, </a:t>
            </a:r>
            <a:r>
              <a:rPr lang="en-US" sz="3600" b="1" dirty="0" err="1" smtClean="0"/>
              <a:t>struct</a:t>
            </a:r>
            <a:r>
              <a:rPr lang="en-US" sz="3600" b="1" dirty="0" smtClean="0"/>
              <a:t> stat *</a:t>
            </a:r>
            <a:r>
              <a:rPr lang="en-US" sz="3600" b="1" dirty="0" err="1" smtClean="0"/>
              <a:t>buf</a:t>
            </a:r>
            <a:r>
              <a:rPr lang="en-US" sz="3600" b="1" dirty="0" smtClean="0"/>
              <a:t>);</a:t>
            </a:r>
            <a:endParaRPr 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0" y="914400"/>
            <a:ext cx="11582400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It returns a stat structure, which contains the following fields:</a:t>
            </a:r>
            <a:endParaRPr lang="en-IN" sz="3200" dirty="0" smtClean="0"/>
          </a:p>
          <a:p>
            <a:r>
              <a:rPr lang="en-US" sz="3200" dirty="0" smtClean="0"/>
              <a:t>        </a:t>
            </a:r>
            <a:r>
              <a:rPr lang="en-US" sz="3200" dirty="0" err="1" smtClean="0"/>
              <a:t>struct</a:t>
            </a:r>
            <a:r>
              <a:rPr lang="en-US" sz="3200" dirty="0" smtClean="0"/>
              <a:t> stat {</a:t>
            </a:r>
            <a:endParaRPr lang="en-IN" sz="3200" dirty="0" smtClean="0"/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dev_t</a:t>
            </a:r>
            <a:r>
              <a:rPr lang="en-US" sz="3200" dirty="0" smtClean="0"/>
              <a:t>         </a:t>
            </a:r>
            <a:r>
              <a:rPr lang="en-US" sz="3200" dirty="0" err="1" smtClean="0"/>
              <a:t>st_dev</a:t>
            </a:r>
            <a:r>
              <a:rPr lang="en-US" sz="3200" dirty="0" smtClean="0"/>
              <a:t>;      /* device */</a:t>
            </a:r>
            <a:endParaRPr lang="en-IN" sz="3200" dirty="0" smtClean="0"/>
          </a:p>
          <a:p>
            <a:r>
              <a:rPr lang="en-US" sz="3200" dirty="0" smtClean="0"/>
              <a:t>            </a:t>
            </a:r>
            <a:r>
              <a:rPr lang="en-US" sz="3200" dirty="0" err="1" smtClean="0"/>
              <a:t>ino_t</a:t>
            </a:r>
            <a:r>
              <a:rPr lang="en-US" sz="3200" dirty="0" smtClean="0"/>
              <a:t>         </a:t>
            </a:r>
            <a:r>
              <a:rPr lang="en-US" sz="3200" dirty="0" err="1" smtClean="0"/>
              <a:t>st_ino</a:t>
            </a:r>
            <a:r>
              <a:rPr lang="en-US" sz="3200" dirty="0" smtClean="0"/>
              <a:t>;      /* </a:t>
            </a:r>
            <a:r>
              <a:rPr lang="en-US" sz="3200" dirty="0" err="1" smtClean="0"/>
              <a:t>inode</a:t>
            </a:r>
            <a:r>
              <a:rPr lang="en-US" sz="3200" dirty="0" smtClean="0"/>
              <a:t> */</a:t>
            </a:r>
            <a:endParaRPr lang="en-IN" sz="3200" dirty="0" smtClean="0"/>
          </a:p>
          <a:p>
            <a:r>
              <a:rPr lang="en-US" sz="3200" dirty="0" smtClean="0"/>
              <a:t>            </a:t>
            </a:r>
            <a:r>
              <a:rPr lang="en-US" sz="3200" dirty="0" err="1" smtClean="0"/>
              <a:t>mode_t</a:t>
            </a:r>
            <a:r>
              <a:rPr lang="en-US" sz="3200" dirty="0" smtClean="0"/>
              <a:t>        </a:t>
            </a:r>
            <a:r>
              <a:rPr lang="en-US" sz="3200" dirty="0" err="1" smtClean="0"/>
              <a:t>st_mode</a:t>
            </a:r>
            <a:r>
              <a:rPr lang="en-US" sz="3200" dirty="0" smtClean="0"/>
              <a:t>;     /* protection */</a:t>
            </a:r>
            <a:endParaRPr lang="en-IN" sz="3200" dirty="0" smtClean="0"/>
          </a:p>
          <a:p>
            <a:r>
              <a:rPr lang="en-US" sz="3200" dirty="0" smtClean="0"/>
              <a:t>            </a:t>
            </a:r>
            <a:r>
              <a:rPr lang="en-US" sz="3200" dirty="0" err="1" smtClean="0"/>
              <a:t>nlink_t</a:t>
            </a:r>
            <a:r>
              <a:rPr lang="en-US" sz="3200" dirty="0" smtClean="0"/>
              <a:t>       </a:t>
            </a:r>
            <a:r>
              <a:rPr lang="en-US" sz="3200" dirty="0" err="1" smtClean="0"/>
              <a:t>st_nlink</a:t>
            </a:r>
            <a:r>
              <a:rPr lang="en-US" sz="3200" dirty="0" smtClean="0"/>
              <a:t>;    /* number of hard links */</a:t>
            </a:r>
            <a:endParaRPr lang="en-IN" sz="3200" dirty="0" smtClean="0"/>
          </a:p>
          <a:p>
            <a:r>
              <a:rPr lang="en-US" sz="3200" dirty="0" smtClean="0"/>
              <a:t>            </a:t>
            </a:r>
            <a:r>
              <a:rPr lang="en-US" sz="3200" dirty="0" err="1" smtClean="0"/>
              <a:t>uid_t</a:t>
            </a:r>
            <a:r>
              <a:rPr lang="en-US" sz="3200" dirty="0" smtClean="0"/>
              <a:t>         </a:t>
            </a:r>
            <a:r>
              <a:rPr lang="en-US" sz="3200" dirty="0" err="1" smtClean="0"/>
              <a:t>st_uid</a:t>
            </a:r>
            <a:r>
              <a:rPr lang="en-US" sz="3200" dirty="0" smtClean="0"/>
              <a:t>;      /* user ID of owner */</a:t>
            </a:r>
            <a:endParaRPr lang="en-IN" sz="3200" dirty="0" smtClean="0"/>
          </a:p>
          <a:p>
            <a:r>
              <a:rPr lang="en-US" sz="3200" dirty="0" smtClean="0"/>
              <a:t>            </a:t>
            </a:r>
            <a:r>
              <a:rPr lang="en-US" sz="3200" dirty="0" err="1" smtClean="0"/>
              <a:t>gid_t</a:t>
            </a:r>
            <a:r>
              <a:rPr lang="en-US" sz="3200" dirty="0" smtClean="0"/>
              <a:t>         </a:t>
            </a:r>
            <a:r>
              <a:rPr lang="en-US" sz="3200" dirty="0" err="1" smtClean="0"/>
              <a:t>st_gid</a:t>
            </a:r>
            <a:r>
              <a:rPr lang="en-US" sz="3200" dirty="0" smtClean="0"/>
              <a:t>;      /* group ID of owner */</a:t>
            </a:r>
            <a:endParaRPr lang="en-IN" sz="3200" dirty="0" smtClean="0"/>
          </a:p>
          <a:p>
            <a:r>
              <a:rPr lang="en-US" sz="3200" dirty="0" smtClean="0"/>
              <a:t>            </a:t>
            </a:r>
            <a:r>
              <a:rPr lang="en-US" sz="3200" dirty="0" err="1" smtClean="0"/>
              <a:t>dev_t</a:t>
            </a:r>
            <a:r>
              <a:rPr lang="en-US" sz="3200" dirty="0" smtClean="0"/>
              <a:t>         </a:t>
            </a:r>
            <a:r>
              <a:rPr lang="en-US" sz="3200" dirty="0" err="1" smtClean="0"/>
              <a:t>st_rdev</a:t>
            </a:r>
            <a:r>
              <a:rPr lang="en-US" sz="3200" dirty="0" smtClean="0"/>
              <a:t>;     /* device type (if </a:t>
            </a:r>
            <a:r>
              <a:rPr lang="en-US" sz="3200" dirty="0" err="1" smtClean="0"/>
              <a:t>inode</a:t>
            </a:r>
            <a:r>
              <a:rPr lang="en-US" sz="3200" dirty="0" smtClean="0"/>
              <a:t> device) */</a:t>
            </a:r>
            <a:endParaRPr lang="en-IN" sz="3200" dirty="0" smtClean="0"/>
          </a:p>
          <a:p>
            <a:r>
              <a:rPr lang="en-US" sz="3200" dirty="0" smtClean="0"/>
              <a:t>            </a:t>
            </a:r>
            <a:r>
              <a:rPr lang="en-US" sz="3200" dirty="0" err="1" smtClean="0"/>
              <a:t>off_t</a:t>
            </a:r>
            <a:r>
              <a:rPr lang="en-US" sz="3200" dirty="0" smtClean="0"/>
              <a:t>         </a:t>
            </a:r>
            <a:r>
              <a:rPr lang="en-US" sz="3200" dirty="0" err="1" smtClean="0"/>
              <a:t>st_size</a:t>
            </a:r>
            <a:r>
              <a:rPr lang="en-US" sz="3200" dirty="0" smtClean="0"/>
              <a:t>;     /* total size, in bytes */</a:t>
            </a:r>
            <a:endParaRPr lang="en-IN" sz="3200" dirty="0" smtClean="0"/>
          </a:p>
          <a:p>
            <a:r>
              <a:rPr lang="en-US" sz="3200" dirty="0" smtClean="0"/>
              <a:t>            unsigned long </a:t>
            </a:r>
            <a:r>
              <a:rPr lang="en-US" sz="3200" dirty="0" err="1" smtClean="0"/>
              <a:t>st_blksize</a:t>
            </a:r>
            <a:r>
              <a:rPr lang="en-US" sz="3200" dirty="0" smtClean="0"/>
              <a:t>;  /* </a:t>
            </a:r>
            <a:r>
              <a:rPr lang="en-US" sz="3200" dirty="0" err="1" smtClean="0"/>
              <a:t>blocksize</a:t>
            </a:r>
            <a:r>
              <a:rPr lang="en-US" sz="3200" dirty="0" smtClean="0"/>
              <a:t> for </a:t>
            </a:r>
            <a:r>
              <a:rPr lang="en-US" sz="3200" dirty="0" err="1" smtClean="0"/>
              <a:t>filesystem</a:t>
            </a:r>
            <a:r>
              <a:rPr lang="en-US" sz="3200" dirty="0" smtClean="0"/>
              <a:t> I/O */</a:t>
            </a:r>
            <a:endParaRPr lang="en-IN" sz="3200" dirty="0" smtClean="0"/>
          </a:p>
          <a:p>
            <a:r>
              <a:rPr lang="en-US" sz="3200" dirty="0" smtClean="0"/>
              <a:t>            unsigned long </a:t>
            </a:r>
            <a:r>
              <a:rPr lang="en-US" sz="3200" dirty="0" err="1" smtClean="0"/>
              <a:t>st_blocks</a:t>
            </a:r>
            <a:r>
              <a:rPr lang="en-US" sz="3200" dirty="0" smtClean="0"/>
              <a:t>;   /* number of blocks allocated */</a:t>
            </a:r>
            <a:endParaRPr lang="en-IN" sz="3200" dirty="0" smtClean="0"/>
          </a:p>
          <a:p>
            <a:r>
              <a:rPr lang="en-US" sz="3200" dirty="0" smtClean="0"/>
              <a:t>            </a:t>
            </a:r>
            <a:r>
              <a:rPr lang="en-US" sz="3200" dirty="0" err="1" smtClean="0"/>
              <a:t>time_t</a:t>
            </a:r>
            <a:r>
              <a:rPr lang="en-US" sz="3200" dirty="0" smtClean="0"/>
              <a:t>        </a:t>
            </a:r>
            <a:r>
              <a:rPr lang="en-US" sz="3200" dirty="0" err="1" smtClean="0"/>
              <a:t>st_atime</a:t>
            </a:r>
            <a:r>
              <a:rPr lang="en-US" sz="3200" dirty="0" smtClean="0"/>
              <a:t>;    /* time of last access */</a:t>
            </a:r>
            <a:endParaRPr lang="en-IN" sz="3200" dirty="0" smtClean="0"/>
          </a:p>
          <a:p>
            <a:r>
              <a:rPr lang="en-US" sz="3200" dirty="0" smtClean="0"/>
              <a:t>            </a:t>
            </a:r>
            <a:r>
              <a:rPr lang="en-US" sz="3200" dirty="0" err="1" smtClean="0"/>
              <a:t>time_t</a:t>
            </a:r>
            <a:r>
              <a:rPr lang="en-US" sz="3200" dirty="0" smtClean="0"/>
              <a:t>        </a:t>
            </a:r>
            <a:r>
              <a:rPr lang="en-US" sz="3200" dirty="0" err="1" smtClean="0"/>
              <a:t>st_mtime</a:t>
            </a:r>
            <a:r>
              <a:rPr lang="en-US" sz="3200" dirty="0" smtClean="0"/>
              <a:t>;    /* time of last modification */</a:t>
            </a:r>
            <a:endParaRPr lang="en-IN" sz="3200" dirty="0" smtClean="0"/>
          </a:p>
          <a:p>
            <a:r>
              <a:rPr lang="en-US" sz="3200" dirty="0" smtClean="0"/>
              <a:t>            </a:t>
            </a:r>
            <a:r>
              <a:rPr lang="en-US" sz="3200" dirty="0" err="1" smtClean="0"/>
              <a:t>time_t</a:t>
            </a:r>
            <a:r>
              <a:rPr lang="en-US" sz="3200" dirty="0" smtClean="0"/>
              <a:t>        </a:t>
            </a:r>
            <a:r>
              <a:rPr lang="en-US" sz="3200" dirty="0" err="1" smtClean="0"/>
              <a:t>st_ctime</a:t>
            </a:r>
            <a:r>
              <a:rPr lang="en-US" sz="3200" dirty="0" smtClean="0"/>
              <a:t>;    /* time of last change */</a:t>
            </a:r>
            <a:endParaRPr lang="en-IN" sz="3200" dirty="0" smtClean="0"/>
          </a:p>
          <a:p>
            <a:r>
              <a:rPr lang="en-US" sz="3200" dirty="0" smtClean="0"/>
              <a:t>        };</a:t>
            </a:r>
            <a:endParaRPr lang="en-IN" sz="3200" dirty="0" smtClean="0"/>
          </a:p>
          <a:p>
            <a:endParaRPr lang="en-I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99DFC7AE-D84A-401C-9B3C-84CE7CE30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2200" y="1524000"/>
            <a:ext cx="9880600" cy="7086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TW" sz="7200" dirty="0"/>
              <a:t>creat()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TW" sz="7200" dirty="0"/>
              <a:t>open()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TW" sz="7200" dirty="0" smtClean="0"/>
              <a:t>read</a:t>
            </a:r>
            <a:r>
              <a:rPr lang="en-US" altLang="zh-TW" sz="7200" dirty="0"/>
              <a:t>()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TW" sz="7200" dirty="0"/>
              <a:t>write</a:t>
            </a:r>
            <a:r>
              <a:rPr lang="en-US" altLang="zh-TW" sz="7200" dirty="0" smtClean="0"/>
              <a:t>()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TW" sz="7200" dirty="0" smtClean="0"/>
              <a:t>close</a:t>
            </a:r>
            <a:r>
              <a:rPr lang="en-US" altLang="zh-TW" sz="7200" dirty="0" smtClean="0"/>
              <a:t>()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TW" sz="7200" dirty="0" smtClean="0"/>
              <a:t>Stat()</a:t>
            </a:r>
            <a:endParaRPr lang="en-US" altLang="zh-TW" sz="7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36100"/>
            <a:ext cx="13004800" cy="317500"/>
          </a:xfrm>
          <a:custGeom>
            <a:avLst/>
            <a:gdLst/>
            <a:ahLst/>
            <a:cxnLst/>
            <a:rect l="l" t="t" r="r" b="b"/>
            <a:pathLst>
              <a:path w="13004800" h="317500">
                <a:moveTo>
                  <a:pt x="0" y="0"/>
                </a:moveTo>
                <a:lnTo>
                  <a:pt x="13004800" y="0"/>
                </a:lnTo>
                <a:lnTo>
                  <a:pt x="130048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3400" y="3403600"/>
          <a:ext cx="11900534" cy="417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9660"/>
                <a:gridCol w="6950709"/>
                <a:gridCol w="2590165"/>
              </a:tblGrid>
              <a:tr h="955040">
                <a:tc>
                  <a:txBody>
                    <a:bodyPr/>
                    <a:lstStyle/>
                    <a:p>
                      <a:pPr marL="152400" marR="878205">
                        <a:lnSpc>
                          <a:spcPts val="2800"/>
                        </a:lnSpc>
                        <a:spcBef>
                          <a:spcPts val="96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ard  stream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1144270">
                        <a:lnSpc>
                          <a:spcPts val="2800"/>
                        </a:lnSpc>
                        <a:spcBef>
                          <a:spcPts val="96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Default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endpoint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  <a:tr h="955040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1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stdin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62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 marR="198120">
                        <a:lnSpc>
                          <a:spcPts val="2800"/>
                        </a:lnSpc>
                        <a:spcBef>
                          <a:spcPts val="93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Standard input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the stream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data data (often  text)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going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into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program.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1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terminal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62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5040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stdout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63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 marR="1384935">
                        <a:lnSpc>
                          <a:spcPts val="2800"/>
                        </a:lnSpc>
                        <a:spcBef>
                          <a:spcPts val="101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Standard output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the stream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where a  program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writes its output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data.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terminal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63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1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stderr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 marR="1129030">
                        <a:lnSpc>
                          <a:spcPts val="2800"/>
                        </a:lnSpc>
                        <a:spcBef>
                          <a:spcPts val="994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Standard error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another output stream  typically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used by programs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to output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error  messages or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diagnostics.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terminal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6100" y="0"/>
            <a:ext cx="11807190" cy="2980055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  <a:tabLst>
                <a:tab pos="5400040" algn="l"/>
                <a:tab pos="7263130" algn="l"/>
              </a:tabLst>
            </a:pPr>
            <a:r>
              <a:rPr sz="8000" dirty="0">
                <a:latin typeface="Arial Black"/>
                <a:cs typeface="Arial Black"/>
              </a:rPr>
              <a:t>S</a:t>
            </a:r>
            <a:r>
              <a:rPr sz="8000" spc="-5" dirty="0">
                <a:latin typeface="Arial Black"/>
                <a:cs typeface="Arial Black"/>
              </a:rPr>
              <a:t>t</a:t>
            </a:r>
            <a:r>
              <a:rPr sz="8000" dirty="0">
                <a:latin typeface="Arial Black"/>
                <a:cs typeface="Arial Black"/>
              </a:rPr>
              <a:t>anda</a:t>
            </a:r>
            <a:r>
              <a:rPr sz="8000" spc="195" dirty="0">
                <a:latin typeface="Arial Black"/>
                <a:cs typeface="Arial Black"/>
              </a:rPr>
              <a:t>r</a:t>
            </a:r>
            <a:r>
              <a:rPr sz="8000" dirty="0">
                <a:latin typeface="Arial Black"/>
                <a:cs typeface="Arial Black"/>
              </a:rPr>
              <a:t>d	I</a:t>
            </a:r>
            <a:r>
              <a:rPr sz="8000" spc="-5" dirty="0">
                <a:latin typeface="Arial Black"/>
                <a:cs typeface="Arial Black"/>
              </a:rPr>
              <a:t>/</a:t>
            </a:r>
            <a:r>
              <a:rPr sz="8000" dirty="0">
                <a:latin typeface="Arial Black"/>
                <a:cs typeface="Arial Black"/>
              </a:rPr>
              <a:t>O	</a:t>
            </a:r>
            <a:r>
              <a:rPr sz="8000" spc="-5" dirty="0">
                <a:latin typeface="Arial Black"/>
                <a:cs typeface="Arial Black"/>
              </a:rPr>
              <a:t>st</a:t>
            </a:r>
            <a:r>
              <a:rPr sz="8000" spc="125" dirty="0">
                <a:latin typeface="Arial Black"/>
                <a:cs typeface="Arial Black"/>
              </a:rPr>
              <a:t>r</a:t>
            </a:r>
            <a:r>
              <a:rPr sz="8000" dirty="0">
                <a:latin typeface="Arial Black"/>
                <a:cs typeface="Arial Black"/>
              </a:rPr>
              <a:t>eams</a:t>
            </a:r>
            <a:endParaRPr sz="8000">
              <a:latin typeface="Arial Black"/>
              <a:cs typeface="Arial Black"/>
            </a:endParaRPr>
          </a:p>
          <a:p>
            <a:pPr marL="25400" marR="187325">
              <a:lnSpc>
                <a:spcPts val="5000"/>
              </a:lnSpc>
              <a:spcBef>
                <a:spcPts val="1600"/>
              </a:spcBef>
              <a:tabLst>
                <a:tab pos="1887855" algn="l"/>
                <a:tab pos="4777740" algn="l"/>
                <a:tab pos="7106920" algn="l"/>
                <a:tab pos="8536305" algn="l"/>
              </a:tabLst>
            </a:pPr>
            <a:r>
              <a:rPr sz="4400" spc="-5" dirty="0"/>
              <a:t>POSIX	defines</a:t>
            </a:r>
            <a:r>
              <a:rPr sz="4400" spc="10" dirty="0"/>
              <a:t> </a:t>
            </a:r>
            <a:r>
              <a:rPr sz="4400" spc="-5" dirty="0"/>
              <a:t>the	following	three	standard</a:t>
            </a:r>
            <a:r>
              <a:rPr sz="4400" spc="-55" dirty="0"/>
              <a:t> </a:t>
            </a:r>
            <a:r>
              <a:rPr sz="4400" spc="-5" dirty="0"/>
              <a:t>I/O  streams.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98500"/>
            <a:ext cx="1146556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0" algn="l"/>
              </a:tabLst>
            </a:pPr>
            <a:r>
              <a:rPr sz="10500" dirty="0">
                <a:latin typeface="Arial Black"/>
                <a:cs typeface="Arial Black"/>
              </a:rPr>
              <a:t>File	de</a:t>
            </a:r>
            <a:r>
              <a:rPr sz="10500" spc="-5" dirty="0">
                <a:latin typeface="Arial Black"/>
                <a:cs typeface="Arial Black"/>
              </a:rPr>
              <a:t>s</a:t>
            </a:r>
            <a:r>
              <a:rPr sz="10500" dirty="0">
                <a:latin typeface="Arial Black"/>
                <a:cs typeface="Arial Black"/>
              </a:rPr>
              <a:t>c</a:t>
            </a:r>
            <a:r>
              <a:rPr sz="10500" spc="-5" dirty="0">
                <a:latin typeface="Arial Black"/>
                <a:cs typeface="Arial Black"/>
              </a:rPr>
              <a:t>ript</a:t>
            </a:r>
            <a:r>
              <a:rPr sz="10500" dirty="0">
                <a:latin typeface="Arial Black"/>
                <a:cs typeface="Arial Black"/>
              </a:rPr>
              <a:t>o</a:t>
            </a:r>
            <a:r>
              <a:rPr sz="10500" spc="260" dirty="0">
                <a:latin typeface="Arial Black"/>
                <a:cs typeface="Arial Black"/>
              </a:rPr>
              <a:t>r</a:t>
            </a:r>
            <a:r>
              <a:rPr sz="10500" dirty="0">
                <a:latin typeface="Arial Black"/>
                <a:cs typeface="Arial Black"/>
              </a:rPr>
              <a:t>s</a:t>
            </a:r>
            <a:endParaRPr sz="105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2705100"/>
            <a:ext cx="11537315" cy="57683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340"/>
              </a:spcBef>
            </a:pPr>
            <a:r>
              <a:rPr sz="3600" spc="-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Unix and </a:t>
            </a:r>
            <a:r>
              <a:rPr sz="3600" spc="-5" dirty="0">
                <a:latin typeface="Arial"/>
                <a:cs typeface="Arial"/>
              </a:rPr>
              <a:t>related computer operating systems, </a:t>
            </a:r>
            <a:r>
              <a:rPr sz="3600" dirty="0">
                <a:latin typeface="Arial"/>
                <a:cs typeface="Arial"/>
              </a:rPr>
              <a:t>a </a:t>
            </a:r>
            <a:r>
              <a:rPr sz="3600" spc="-5" dirty="0">
                <a:latin typeface="Arial"/>
                <a:cs typeface="Arial"/>
              </a:rPr>
              <a:t>file  descriptor </a:t>
            </a:r>
            <a:r>
              <a:rPr sz="3600" dirty="0">
                <a:latin typeface="Arial"/>
                <a:cs typeface="Arial"/>
              </a:rPr>
              <a:t>is an </a:t>
            </a:r>
            <a:r>
              <a:rPr sz="3600" b="1" spc="-5" dirty="0">
                <a:latin typeface="Arial"/>
                <a:cs typeface="Arial"/>
              </a:rPr>
              <a:t>abstract indicator </a:t>
            </a:r>
            <a:r>
              <a:rPr sz="3600" dirty="0">
                <a:latin typeface="Arial"/>
                <a:cs typeface="Arial"/>
              </a:rPr>
              <a:t>used </a:t>
            </a:r>
            <a:r>
              <a:rPr sz="3600" spc="-5" dirty="0">
                <a:latin typeface="Arial"/>
                <a:cs typeface="Arial"/>
              </a:rPr>
              <a:t>to </a:t>
            </a:r>
            <a:r>
              <a:rPr sz="3600" b="1" dirty="0">
                <a:latin typeface="Arial"/>
                <a:cs typeface="Arial"/>
              </a:rPr>
              <a:t>access </a:t>
            </a:r>
            <a:r>
              <a:rPr sz="3600" dirty="0">
                <a:latin typeface="Arial"/>
                <a:cs typeface="Arial"/>
              </a:rPr>
              <a:t>a </a:t>
            </a:r>
            <a:r>
              <a:rPr sz="3600" b="1" spc="-5" dirty="0">
                <a:latin typeface="Arial"/>
                <a:cs typeface="Arial"/>
              </a:rPr>
              <a:t>file  </a:t>
            </a:r>
            <a:r>
              <a:rPr sz="3600" dirty="0">
                <a:latin typeface="Arial"/>
                <a:cs typeface="Arial"/>
              </a:rPr>
              <a:t>or </a:t>
            </a:r>
            <a:r>
              <a:rPr sz="3600" spc="-5" dirty="0">
                <a:latin typeface="Arial"/>
                <a:cs typeface="Arial"/>
              </a:rPr>
              <a:t>other </a:t>
            </a:r>
            <a:r>
              <a:rPr sz="3600" b="1" spc="-5" dirty="0">
                <a:latin typeface="Arial"/>
                <a:cs typeface="Arial"/>
              </a:rPr>
              <a:t>input/output resources</a:t>
            </a:r>
            <a:r>
              <a:rPr sz="3600" spc="-5" dirty="0">
                <a:latin typeface="Arial"/>
                <a:cs typeface="Arial"/>
              </a:rPr>
              <a:t>, </a:t>
            </a:r>
            <a:r>
              <a:rPr sz="3600" dirty="0">
                <a:latin typeface="Arial"/>
                <a:cs typeface="Arial"/>
              </a:rPr>
              <a:t>such as a </a:t>
            </a:r>
            <a:r>
              <a:rPr sz="3600" b="1" spc="-5" dirty="0">
                <a:latin typeface="Arial"/>
                <a:cs typeface="Arial"/>
              </a:rPr>
              <a:t>pipe </a:t>
            </a:r>
            <a:r>
              <a:rPr sz="3600" dirty="0">
                <a:latin typeface="Arial"/>
                <a:cs typeface="Arial"/>
              </a:rPr>
              <a:t>or  </a:t>
            </a:r>
            <a:r>
              <a:rPr sz="3600" spc="-5" dirty="0">
                <a:latin typeface="Arial"/>
                <a:cs typeface="Arial"/>
              </a:rPr>
              <a:t>network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connection.</a:t>
            </a:r>
            <a:endParaRPr sz="3600">
              <a:latin typeface="Arial"/>
              <a:cs typeface="Arial"/>
            </a:endParaRPr>
          </a:p>
          <a:p>
            <a:pPr marL="1054100" marR="310515" indent="-698500">
              <a:lnSpc>
                <a:spcPct val="93300"/>
              </a:lnSpc>
              <a:spcBef>
                <a:spcPts val="2120"/>
              </a:spcBef>
            </a:pPr>
            <a:r>
              <a:rPr sz="6750" spc="-547" baseline="-2469" dirty="0">
                <a:solidFill>
                  <a:srgbClr val="0433FF"/>
                </a:solidFill>
                <a:latin typeface="DejaVu Sans"/>
                <a:cs typeface="DejaVu Sans"/>
              </a:rPr>
              <a:t>★ </a:t>
            </a:r>
            <a:r>
              <a:rPr sz="3600" spc="-5" dirty="0">
                <a:latin typeface="Arial"/>
                <a:cs typeface="Arial"/>
              </a:rPr>
              <a:t>File descriptors form </a:t>
            </a:r>
            <a:r>
              <a:rPr sz="3600" dirty="0">
                <a:latin typeface="Arial"/>
                <a:cs typeface="Arial"/>
              </a:rPr>
              <a:t>part of </a:t>
            </a:r>
            <a:r>
              <a:rPr sz="3600" spc="-5" dirty="0">
                <a:latin typeface="Arial"/>
                <a:cs typeface="Arial"/>
              </a:rPr>
              <a:t>the POSIX application  </a:t>
            </a:r>
            <a:r>
              <a:rPr sz="3600" dirty="0">
                <a:latin typeface="Arial"/>
                <a:cs typeface="Arial"/>
              </a:rPr>
              <a:t>programming</a:t>
            </a:r>
            <a:r>
              <a:rPr sz="3600" spc="-5" dirty="0">
                <a:latin typeface="Arial"/>
                <a:cs typeface="Arial"/>
              </a:rPr>
              <a:t> interface.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/>
              <a:cs typeface="Times New Roman"/>
            </a:endParaRPr>
          </a:p>
          <a:p>
            <a:pPr marL="1054100" marR="892810" indent="-698500">
              <a:lnSpc>
                <a:spcPct val="95200"/>
              </a:lnSpc>
            </a:pPr>
            <a:r>
              <a:rPr sz="6750" spc="-547" baseline="-2469" dirty="0">
                <a:solidFill>
                  <a:srgbClr val="0433FF"/>
                </a:solidFill>
                <a:latin typeface="DejaVu Sans"/>
                <a:cs typeface="DejaVu Sans"/>
              </a:rPr>
              <a:t>★ </a:t>
            </a:r>
            <a:r>
              <a:rPr sz="3600" dirty="0">
                <a:latin typeface="Arial"/>
                <a:cs typeface="Arial"/>
              </a:rPr>
              <a:t>A </a:t>
            </a:r>
            <a:r>
              <a:rPr sz="3600" spc="-5" dirty="0">
                <a:latin typeface="Arial"/>
                <a:cs typeface="Arial"/>
              </a:rPr>
              <a:t>file descriptor </a:t>
            </a:r>
            <a:r>
              <a:rPr sz="3600" dirty="0">
                <a:latin typeface="Arial"/>
                <a:cs typeface="Arial"/>
              </a:rPr>
              <a:t>is a </a:t>
            </a:r>
            <a:r>
              <a:rPr sz="3600" spc="-5" dirty="0">
                <a:latin typeface="Arial"/>
                <a:cs typeface="Arial"/>
              </a:rPr>
              <a:t>non-negative </a:t>
            </a:r>
            <a:r>
              <a:rPr sz="3600" spc="-30" dirty="0">
                <a:latin typeface="Arial"/>
                <a:cs typeface="Arial"/>
              </a:rPr>
              <a:t>integer,  </a:t>
            </a:r>
            <a:r>
              <a:rPr sz="3600" spc="-5" dirty="0">
                <a:latin typeface="Arial"/>
                <a:cs typeface="Arial"/>
              </a:rPr>
              <a:t>represented </a:t>
            </a:r>
            <a:r>
              <a:rPr sz="3600" dirty="0">
                <a:latin typeface="Arial"/>
                <a:cs typeface="Arial"/>
              </a:rPr>
              <a:t>in C programming language as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the  type int.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4871" y="3543300"/>
            <a:ext cx="2181225" cy="1898014"/>
          </a:xfrm>
          <a:custGeom>
            <a:avLst/>
            <a:gdLst/>
            <a:ahLst/>
            <a:cxnLst/>
            <a:rect l="l" t="t" r="r" b="b"/>
            <a:pathLst>
              <a:path w="2181225" h="1898014">
                <a:moveTo>
                  <a:pt x="0" y="1897621"/>
                </a:moveTo>
                <a:lnTo>
                  <a:pt x="2181136" y="1897621"/>
                </a:lnTo>
                <a:lnTo>
                  <a:pt x="2181136" y="0"/>
                </a:lnTo>
                <a:lnTo>
                  <a:pt x="0" y="0"/>
                </a:lnTo>
                <a:lnTo>
                  <a:pt x="0" y="189762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3543300"/>
            <a:ext cx="1986280" cy="1898014"/>
          </a:xfrm>
          <a:prstGeom prst="rect">
            <a:avLst/>
          </a:prstGeom>
          <a:solidFill>
            <a:srgbClr val="FF2600"/>
          </a:solidFill>
          <a:ln w="50800">
            <a:solidFill>
              <a:srgbClr val="000000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203200" marR="284480" indent="-635" algn="ctr">
              <a:lnSpc>
                <a:spcPct val="128499"/>
              </a:lnSpc>
              <a:spcBef>
                <a:spcPts val="138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File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escr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6726" y="3543300"/>
            <a:ext cx="1943100" cy="1898014"/>
          </a:xfrm>
          <a:prstGeom prst="rect">
            <a:avLst/>
          </a:prstGeom>
          <a:solidFill>
            <a:srgbClr val="FF2600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299720" marR="314325">
              <a:lnSpc>
                <a:spcPct val="128499"/>
              </a:lnSpc>
              <a:spcBef>
                <a:spcPts val="197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Sta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ard  stream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826" y="3543300"/>
            <a:ext cx="1815464" cy="1898014"/>
          </a:xfrm>
          <a:prstGeom prst="rect">
            <a:avLst/>
          </a:prstGeom>
          <a:solidFill>
            <a:srgbClr val="FF2600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4871" y="3543300"/>
            <a:ext cx="2181225" cy="1898014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Endpoint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715000"/>
            <a:ext cx="18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6726" y="5440921"/>
            <a:ext cx="1943100" cy="77851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286385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2255"/>
              </a:spcBef>
            </a:pPr>
            <a:r>
              <a:rPr sz="2400" b="1" spc="-5" dirty="0">
                <a:latin typeface="Arial"/>
                <a:cs typeface="Arial"/>
              </a:rPr>
              <a:t>stdin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9826" y="5440921"/>
            <a:ext cx="1815464" cy="77851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286385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2255"/>
              </a:spcBef>
            </a:pPr>
            <a:r>
              <a:rPr sz="2400" b="1" dirty="0">
                <a:latin typeface="Arial"/>
                <a:cs typeface="Arial"/>
              </a:rPr>
              <a:t>read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4871" y="5440921"/>
            <a:ext cx="2181225" cy="77851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28638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2255"/>
              </a:spcBef>
            </a:pPr>
            <a:r>
              <a:rPr sz="2400" b="1" spc="-5" dirty="0">
                <a:latin typeface="Arial"/>
                <a:cs typeface="Arial"/>
              </a:rPr>
              <a:t>terminal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6489700"/>
            <a:ext cx="18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6726" y="6219126"/>
            <a:ext cx="1943100" cy="77851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28321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2230"/>
              </a:spcBef>
            </a:pPr>
            <a:r>
              <a:rPr sz="2400" b="1" spc="-5" dirty="0">
                <a:latin typeface="Arial"/>
                <a:cs typeface="Arial"/>
              </a:rPr>
              <a:t>stdout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9826" y="6219126"/>
            <a:ext cx="1815464" cy="77851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28321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2230"/>
              </a:spcBef>
            </a:pPr>
            <a:r>
              <a:rPr sz="2400" b="1" spc="-5" dirty="0">
                <a:latin typeface="Arial"/>
                <a:cs typeface="Arial"/>
              </a:rPr>
              <a:t>write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4871" y="6219126"/>
            <a:ext cx="2181225" cy="77851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28321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2230"/>
              </a:spcBef>
            </a:pPr>
            <a:r>
              <a:rPr sz="2400" b="1" spc="-5" dirty="0">
                <a:latin typeface="Arial"/>
                <a:cs typeface="Arial"/>
              </a:rPr>
              <a:t>terminal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5100" y="7264400"/>
            <a:ext cx="18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6726" y="6997318"/>
            <a:ext cx="1943100" cy="77851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27940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2200"/>
              </a:spcBef>
            </a:pPr>
            <a:r>
              <a:rPr sz="2400" b="1" spc="-5" dirty="0">
                <a:latin typeface="Arial"/>
                <a:cs typeface="Arial"/>
              </a:rPr>
              <a:t>stderr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9826" y="6997318"/>
            <a:ext cx="1815464" cy="77851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27940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2200"/>
              </a:spcBef>
            </a:pPr>
            <a:r>
              <a:rPr sz="2400" b="1" spc="-5" dirty="0">
                <a:latin typeface="Arial"/>
                <a:cs typeface="Arial"/>
              </a:rPr>
              <a:t>write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64871" y="6997318"/>
            <a:ext cx="2181225" cy="77851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27940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2200"/>
              </a:spcBef>
            </a:pPr>
            <a:r>
              <a:rPr sz="2400" b="1" spc="-5" dirty="0">
                <a:latin typeface="Arial"/>
                <a:cs typeface="Arial"/>
              </a:rPr>
              <a:t>terminal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06726" y="3517900"/>
            <a:ext cx="0" cy="4283075"/>
          </a:xfrm>
          <a:custGeom>
            <a:avLst/>
            <a:gdLst/>
            <a:ahLst/>
            <a:cxnLst/>
            <a:rect l="l" t="t" r="r" b="b"/>
            <a:pathLst>
              <a:path h="4283075">
                <a:moveTo>
                  <a:pt x="0" y="0"/>
                </a:moveTo>
                <a:lnTo>
                  <a:pt x="0" y="4283024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49826" y="3517900"/>
            <a:ext cx="0" cy="4283075"/>
          </a:xfrm>
          <a:custGeom>
            <a:avLst/>
            <a:gdLst/>
            <a:ahLst/>
            <a:cxnLst/>
            <a:rect l="l" t="t" r="r" b="b"/>
            <a:pathLst>
              <a:path h="4283075">
                <a:moveTo>
                  <a:pt x="0" y="0"/>
                </a:moveTo>
                <a:lnTo>
                  <a:pt x="0" y="4283024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4871" y="3517900"/>
            <a:ext cx="0" cy="4283075"/>
          </a:xfrm>
          <a:custGeom>
            <a:avLst/>
            <a:gdLst/>
            <a:ahLst/>
            <a:cxnLst/>
            <a:rect l="l" t="t" r="r" b="b"/>
            <a:pathLst>
              <a:path h="4283075">
                <a:moveTo>
                  <a:pt x="0" y="0"/>
                </a:moveTo>
                <a:lnTo>
                  <a:pt x="0" y="4283024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300" y="5440921"/>
            <a:ext cx="2011680" cy="0"/>
          </a:xfrm>
          <a:custGeom>
            <a:avLst/>
            <a:gdLst/>
            <a:ahLst/>
            <a:cxnLst/>
            <a:rect l="l" t="t" r="r" b="b"/>
            <a:pathLst>
              <a:path w="2011680">
                <a:moveTo>
                  <a:pt x="0" y="0"/>
                </a:moveTo>
                <a:lnTo>
                  <a:pt x="2011426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64871" y="5440921"/>
            <a:ext cx="2206625" cy="0"/>
          </a:xfrm>
          <a:custGeom>
            <a:avLst/>
            <a:gdLst/>
            <a:ahLst/>
            <a:cxnLst/>
            <a:rect l="l" t="t" r="r" b="b"/>
            <a:pathLst>
              <a:path w="2206625">
                <a:moveTo>
                  <a:pt x="0" y="0"/>
                </a:moveTo>
                <a:lnTo>
                  <a:pt x="2206536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300" y="6219126"/>
            <a:ext cx="2011680" cy="0"/>
          </a:xfrm>
          <a:custGeom>
            <a:avLst/>
            <a:gdLst/>
            <a:ahLst/>
            <a:cxnLst/>
            <a:rect l="l" t="t" r="r" b="b"/>
            <a:pathLst>
              <a:path w="2011680">
                <a:moveTo>
                  <a:pt x="0" y="0"/>
                </a:moveTo>
                <a:lnTo>
                  <a:pt x="2011426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64871" y="6219126"/>
            <a:ext cx="2206625" cy="0"/>
          </a:xfrm>
          <a:custGeom>
            <a:avLst/>
            <a:gdLst/>
            <a:ahLst/>
            <a:cxnLst/>
            <a:rect l="l" t="t" r="r" b="b"/>
            <a:pathLst>
              <a:path w="2206625">
                <a:moveTo>
                  <a:pt x="0" y="0"/>
                </a:moveTo>
                <a:lnTo>
                  <a:pt x="2206536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00" y="6997318"/>
            <a:ext cx="2011680" cy="0"/>
          </a:xfrm>
          <a:custGeom>
            <a:avLst/>
            <a:gdLst/>
            <a:ahLst/>
            <a:cxnLst/>
            <a:rect l="l" t="t" r="r" b="b"/>
            <a:pathLst>
              <a:path w="2011680">
                <a:moveTo>
                  <a:pt x="0" y="0"/>
                </a:moveTo>
                <a:lnTo>
                  <a:pt x="2011426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64871" y="6997318"/>
            <a:ext cx="2206625" cy="0"/>
          </a:xfrm>
          <a:custGeom>
            <a:avLst/>
            <a:gdLst/>
            <a:ahLst/>
            <a:cxnLst/>
            <a:rect l="l" t="t" r="r" b="b"/>
            <a:pathLst>
              <a:path w="2206625">
                <a:moveTo>
                  <a:pt x="0" y="0"/>
                </a:moveTo>
                <a:lnTo>
                  <a:pt x="2206536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0700" y="3517900"/>
            <a:ext cx="0" cy="4283075"/>
          </a:xfrm>
          <a:custGeom>
            <a:avLst/>
            <a:gdLst/>
            <a:ahLst/>
            <a:cxnLst/>
            <a:rect l="l" t="t" r="r" b="b"/>
            <a:pathLst>
              <a:path h="4283075">
                <a:moveTo>
                  <a:pt x="0" y="0"/>
                </a:moveTo>
                <a:lnTo>
                  <a:pt x="0" y="4283024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46007" y="3517900"/>
            <a:ext cx="0" cy="4283075"/>
          </a:xfrm>
          <a:custGeom>
            <a:avLst/>
            <a:gdLst/>
            <a:ahLst/>
            <a:cxnLst/>
            <a:rect l="l" t="t" r="r" b="b"/>
            <a:pathLst>
              <a:path h="4283075">
                <a:moveTo>
                  <a:pt x="0" y="0"/>
                </a:moveTo>
                <a:lnTo>
                  <a:pt x="0" y="4283024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300" y="7775523"/>
            <a:ext cx="2011680" cy="0"/>
          </a:xfrm>
          <a:custGeom>
            <a:avLst/>
            <a:gdLst/>
            <a:ahLst/>
            <a:cxnLst/>
            <a:rect l="l" t="t" r="r" b="b"/>
            <a:pathLst>
              <a:path w="2011680">
                <a:moveTo>
                  <a:pt x="0" y="0"/>
                </a:moveTo>
                <a:lnTo>
                  <a:pt x="2011426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4871" y="7775523"/>
            <a:ext cx="2206625" cy="0"/>
          </a:xfrm>
          <a:custGeom>
            <a:avLst/>
            <a:gdLst/>
            <a:ahLst/>
            <a:cxnLst/>
            <a:rect l="l" t="t" r="r" b="b"/>
            <a:pathLst>
              <a:path w="2206625">
                <a:moveTo>
                  <a:pt x="0" y="0"/>
                </a:moveTo>
                <a:lnTo>
                  <a:pt x="2206536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12300" y="3517900"/>
            <a:ext cx="2959100" cy="204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12293" y="3517898"/>
            <a:ext cx="2959100" cy="2044700"/>
          </a:xfrm>
          <a:custGeom>
            <a:avLst/>
            <a:gdLst/>
            <a:ahLst/>
            <a:cxnLst/>
            <a:rect l="l" t="t" r="r" b="b"/>
            <a:pathLst>
              <a:path w="2959100" h="2044700">
                <a:moveTo>
                  <a:pt x="0" y="0"/>
                </a:moveTo>
                <a:lnTo>
                  <a:pt x="2959099" y="0"/>
                </a:lnTo>
                <a:lnTo>
                  <a:pt x="2959099" y="2044699"/>
                </a:lnTo>
                <a:lnTo>
                  <a:pt x="0" y="20446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12300" y="6007100"/>
            <a:ext cx="2959100" cy="173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06839" y="6006706"/>
            <a:ext cx="2968625" cy="1736089"/>
          </a:xfrm>
          <a:custGeom>
            <a:avLst/>
            <a:gdLst/>
            <a:ahLst/>
            <a:cxnLst/>
            <a:rect l="l" t="t" r="r" b="b"/>
            <a:pathLst>
              <a:path w="2968625" h="1736090">
                <a:moveTo>
                  <a:pt x="0" y="0"/>
                </a:moveTo>
                <a:lnTo>
                  <a:pt x="0" y="1735531"/>
                </a:lnTo>
                <a:lnTo>
                  <a:pt x="2968231" y="1735531"/>
                </a:lnTo>
                <a:lnTo>
                  <a:pt x="2968231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54467" y="4630686"/>
            <a:ext cx="2169058" cy="1492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42465" y="4692821"/>
            <a:ext cx="1763395" cy="1237615"/>
          </a:xfrm>
          <a:custGeom>
            <a:avLst/>
            <a:gdLst/>
            <a:ahLst/>
            <a:cxnLst/>
            <a:rect l="l" t="t" r="r" b="b"/>
            <a:pathLst>
              <a:path w="1763395" h="1237614">
                <a:moveTo>
                  <a:pt x="1762950" y="9749"/>
                </a:moveTo>
                <a:lnTo>
                  <a:pt x="1732724" y="0"/>
                </a:lnTo>
                <a:lnTo>
                  <a:pt x="1686837" y="1386"/>
                </a:lnTo>
                <a:lnTo>
                  <a:pt x="1641560" y="8207"/>
                </a:lnTo>
                <a:lnTo>
                  <a:pt x="1597288" y="20317"/>
                </a:lnTo>
                <a:lnTo>
                  <a:pt x="1554419" y="37571"/>
                </a:lnTo>
                <a:lnTo>
                  <a:pt x="1513348" y="59823"/>
                </a:lnTo>
                <a:lnTo>
                  <a:pt x="1474473" y="86928"/>
                </a:lnTo>
                <a:lnTo>
                  <a:pt x="1438190" y="118741"/>
                </a:lnTo>
                <a:lnTo>
                  <a:pt x="1404896" y="155116"/>
                </a:lnTo>
                <a:lnTo>
                  <a:pt x="1374986" y="195909"/>
                </a:lnTo>
                <a:lnTo>
                  <a:pt x="1348858" y="240973"/>
                </a:lnTo>
                <a:lnTo>
                  <a:pt x="1326908" y="290163"/>
                </a:lnTo>
                <a:lnTo>
                  <a:pt x="1311725" y="336171"/>
                </a:lnTo>
                <a:lnTo>
                  <a:pt x="1300726" y="383162"/>
                </a:lnTo>
                <a:lnTo>
                  <a:pt x="1293182" y="430972"/>
                </a:lnTo>
                <a:lnTo>
                  <a:pt x="1288368" y="479433"/>
                </a:lnTo>
                <a:lnTo>
                  <a:pt x="1285557" y="528380"/>
                </a:lnTo>
                <a:lnTo>
                  <a:pt x="1284020" y="577647"/>
                </a:lnTo>
                <a:lnTo>
                  <a:pt x="1283031" y="627068"/>
                </a:lnTo>
                <a:lnTo>
                  <a:pt x="1281864" y="676476"/>
                </a:lnTo>
                <a:lnTo>
                  <a:pt x="1279790" y="725706"/>
                </a:lnTo>
                <a:lnTo>
                  <a:pt x="1276082" y="774592"/>
                </a:lnTo>
                <a:lnTo>
                  <a:pt x="1270014" y="822968"/>
                </a:lnTo>
                <a:lnTo>
                  <a:pt x="1260859" y="870667"/>
                </a:lnTo>
                <a:lnTo>
                  <a:pt x="1247889" y="917524"/>
                </a:lnTo>
                <a:lnTo>
                  <a:pt x="1229586" y="965554"/>
                </a:lnTo>
                <a:lnTo>
                  <a:pt x="1207125" y="1010544"/>
                </a:lnTo>
                <a:lnTo>
                  <a:pt x="1180809" y="1052238"/>
                </a:lnTo>
                <a:lnTo>
                  <a:pt x="1150939" y="1090383"/>
                </a:lnTo>
                <a:lnTo>
                  <a:pt x="1117819" y="1124725"/>
                </a:lnTo>
                <a:lnTo>
                  <a:pt x="1081751" y="1155010"/>
                </a:lnTo>
                <a:lnTo>
                  <a:pt x="1043038" y="1180984"/>
                </a:lnTo>
                <a:lnTo>
                  <a:pt x="1001981" y="1202393"/>
                </a:lnTo>
                <a:lnTo>
                  <a:pt x="958883" y="1218982"/>
                </a:lnTo>
                <a:lnTo>
                  <a:pt x="914047" y="1230499"/>
                </a:lnTo>
                <a:lnTo>
                  <a:pt x="867775" y="1236689"/>
                </a:lnTo>
                <a:lnTo>
                  <a:pt x="31750" y="1237554"/>
                </a:lnTo>
                <a:lnTo>
                  <a:pt x="0" y="1237587"/>
                </a:lnTo>
              </a:path>
            </a:pathLst>
          </a:custGeom>
          <a:ln w="634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79905" y="5800762"/>
            <a:ext cx="259715" cy="259079"/>
          </a:xfrm>
          <a:custGeom>
            <a:avLst/>
            <a:gdLst/>
            <a:ahLst/>
            <a:cxnLst/>
            <a:rect l="l" t="t" r="r" b="b"/>
            <a:pathLst>
              <a:path w="259715" h="259079">
                <a:moveTo>
                  <a:pt x="258952" y="0"/>
                </a:moveTo>
                <a:lnTo>
                  <a:pt x="0" y="129806"/>
                </a:lnTo>
                <a:lnTo>
                  <a:pt x="259219" y="259080"/>
                </a:lnTo>
                <a:lnTo>
                  <a:pt x="194309" y="129603"/>
                </a:lnTo>
                <a:lnTo>
                  <a:pt x="25895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70369" y="4618398"/>
            <a:ext cx="215126" cy="215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54492" y="6473324"/>
            <a:ext cx="2176335" cy="4204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64055" y="6492534"/>
            <a:ext cx="1803400" cy="214629"/>
          </a:xfrm>
          <a:custGeom>
            <a:avLst/>
            <a:gdLst/>
            <a:ahLst/>
            <a:cxnLst/>
            <a:rect l="l" t="t" r="r" b="b"/>
            <a:pathLst>
              <a:path w="1803400" h="214629">
                <a:moveTo>
                  <a:pt x="1803361" y="201239"/>
                </a:moveTo>
                <a:lnTo>
                  <a:pt x="1740244" y="146027"/>
                </a:lnTo>
                <a:lnTo>
                  <a:pt x="1698197" y="116722"/>
                </a:lnTo>
                <a:lnTo>
                  <a:pt x="1655189" y="90587"/>
                </a:lnTo>
                <a:lnTo>
                  <a:pt x="1611312" y="67666"/>
                </a:lnTo>
                <a:lnTo>
                  <a:pt x="1566657" y="48001"/>
                </a:lnTo>
                <a:lnTo>
                  <a:pt x="1521318" y="31634"/>
                </a:lnTo>
                <a:lnTo>
                  <a:pt x="1475386" y="18608"/>
                </a:lnTo>
                <a:lnTo>
                  <a:pt x="1428953" y="8965"/>
                </a:lnTo>
                <a:lnTo>
                  <a:pt x="1382111" y="2748"/>
                </a:lnTo>
                <a:lnTo>
                  <a:pt x="1334953" y="0"/>
                </a:lnTo>
                <a:lnTo>
                  <a:pt x="1287569" y="762"/>
                </a:lnTo>
                <a:lnTo>
                  <a:pt x="1240053" y="5078"/>
                </a:lnTo>
                <a:lnTo>
                  <a:pt x="1190682" y="13401"/>
                </a:lnTo>
                <a:lnTo>
                  <a:pt x="1141856" y="25593"/>
                </a:lnTo>
                <a:lnTo>
                  <a:pt x="1093683" y="41599"/>
                </a:lnTo>
                <a:lnTo>
                  <a:pt x="1046274" y="61363"/>
                </a:lnTo>
                <a:lnTo>
                  <a:pt x="999738" y="84830"/>
                </a:lnTo>
                <a:lnTo>
                  <a:pt x="954185" y="111945"/>
                </a:lnTo>
                <a:lnTo>
                  <a:pt x="909724" y="142651"/>
                </a:lnTo>
                <a:lnTo>
                  <a:pt x="866466" y="176895"/>
                </a:lnTo>
                <a:lnTo>
                  <a:pt x="824519" y="214619"/>
                </a:lnTo>
                <a:lnTo>
                  <a:pt x="31750" y="214273"/>
                </a:lnTo>
                <a:lnTo>
                  <a:pt x="0" y="214259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79905" y="6598805"/>
            <a:ext cx="215900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07244" y="6534277"/>
            <a:ext cx="273685" cy="276225"/>
          </a:xfrm>
          <a:custGeom>
            <a:avLst/>
            <a:gdLst/>
            <a:ahLst/>
            <a:cxnLst/>
            <a:rect l="l" t="t" r="r" b="b"/>
            <a:pathLst>
              <a:path w="273684" h="276225">
                <a:moveTo>
                  <a:pt x="185864" y="0"/>
                </a:moveTo>
                <a:lnTo>
                  <a:pt x="138049" y="136715"/>
                </a:lnTo>
                <a:lnTo>
                  <a:pt x="0" y="180492"/>
                </a:lnTo>
                <a:lnTo>
                  <a:pt x="273418" y="276110"/>
                </a:lnTo>
                <a:lnTo>
                  <a:pt x="18586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54492" y="7356568"/>
            <a:ext cx="2179942" cy="5896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64055" y="7451854"/>
            <a:ext cx="1828800" cy="399415"/>
          </a:xfrm>
          <a:custGeom>
            <a:avLst/>
            <a:gdLst/>
            <a:ahLst/>
            <a:cxnLst/>
            <a:rect l="l" t="t" r="r" b="b"/>
            <a:pathLst>
              <a:path w="1828800" h="399415">
                <a:moveTo>
                  <a:pt x="1828469" y="148894"/>
                </a:moveTo>
                <a:lnTo>
                  <a:pt x="1776071" y="215336"/>
                </a:lnTo>
                <a:lnTo>
                  <a:pt x="1739115" y="251479"/>
                </a:lnTo>
                <a:lnTo>
                  <a:pt x="1700532" y="283907"/>
                </a:lnTo>
                <a:lnTo>
                  <a:pt x="1660475" y="312524"/>
                </a:lnTo>
                <a:lnTo>
                  <a:pt x="1619097" y="337235"/>
                </a:lnTo>
                <a:lnTo>
                  <a:pt x="1576551" y="357945"/>
                </a:lnTo>
                <a:lnTo>
                  <a:pt x="1532989" y="374558"/>
                </a:lnTo>
                <a:lnTo>
                  <a:pt x="1488566" y="386980"/>
                </a:lnTo>
                <a:lnTo>
                  <a:pt x="1443432" y="395116"/>
                </a:lnTo>
                <a:lnTo>
                  <a:pt x="1397743" y="398869"/>
                </a:lnTo>
                <a:lnTo>
                  <a:pt x="1351650" y="398145"/>
                </a:lnTo>
                <a:lnTo>
                  <a:pt x="1305306" y="392850"/>
                </a:lnTo>
                <a:lnTo>
                  <a:pt x="1262423" y="383769"/>
                </a:lnTo>
                <a:lnTo>
                  <a:pt x="1220352" y="370786"/>
                </a:lnTo>
                <a:lnTo>
                  <a:pt x="1179214" y="354004"/>
                </a:lnTo>
                <a:lnTo>
                  <a:pt x="1139132" y="333528"/>
                </a:lnTo>
                <a:lnTo>
                  <a:pt x="1100229" y="309464"/>
                </a:lnTo>
                <a:lnTo>
                  <a:pt x="1062627" y="281916"/>
                </a:lnTo>
                <a:lnTo>
                  <a:pt x="1026451" y="250990"/>
                </a:lnTo>
                <a:lnTo>
                  <a:pt x="991821" y="216791"/>
                </a:lnTo>
                <a:lnTo>
                  <a:pt x="958862" y="179422"/>
                </a:lnTo>
                <a:lnTo>
                  <a:pt x="927696" y="138991"/>
                </a:lnTo>
                <a:lnTo>
                  <a:pt x="898446" y="95600"/>
                </a:lnTo>
                <a:lnTo>
                  <a:pt x="871234" y="49356"/>
                </a:lnTo>
                <a:lnTo>
                  <a:pt x="846184" y="363"/>
                </a:lnTo>
                <a:lnTo>
                  <a:pt x="31750" y="13"/>
                </a:lnTo>
                <a:lnTo>
                  <a:pt x="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79905" y="7343864"/>
            <a:ext cx="215900" cy="215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831336" y="7464158"/>
            <a:ext cx="249554" cy="288290"/>
          </a:xfrm>
          <a:custGeom>
            <a:avLst/>
            <a:gdLst/>
            <a:ahLst/>
            <a:cxnLst/>
            <a:rect l="l" t="t" r="r" b="b"/>
            <a:pathLst>
              <a:path w="249554" h="288290">
                <a:moveTo>
                  <a:pt x="249326" y="0"/>
                </a:moveTo>
                <a:lnTo>
                  <a:pt x="0" y="147446"/>
                </a:lnTo>
                <a:lnTo>
                  <a:pt x="143967" y="163271"/>
                </a:lnTo>
                <a:lnTo>
                  <a:pt x="217690" y="287921"/>
                </a:lnTo>
                <a:lnTo>
                  <a:pt x="2493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482600" y="279400"/>
            <a:ext cx="120618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0990" algn="l"/>
                <a:tab pos="3818890" algn="l"/>
                <a:tab pos="7620634" algn="l"/>
                <a:tab pos="8717280" algn="l"/>
              </a:tabLst>
            </a:pPr>
            <a:r>
              <a:rPr sz="4200" spc="10" dirty="0">
                <a:latin typeface="Arial Black"/>
                <a:cs typeface="Arial Black"/>
              </a:rPr>
              <a:t>Standard	</a:t>
            </a:r>
            <a:r>
              <a:rPr sz="4200" spc="-5" dirty="0">
                <a:latin typeface="Arial Black"/>
                <a:cs typeface="Arial Black"/>
              </a:rPr>
              <a:t>I/O	</a:t>
            </a:r>
            <a:r>
              <a:rPr sz="4200" spc="5" dirty="0">
                <a:latin typeface="Arial Black"/>
                <a:cs typeface="Arial Black"/>
              </a:rPr>
              <a:t>streams </a:t>
            </a:r>
            <a:r>
              <a:rPr sz="4200" dirty="0">
                <a:latin typeface="Arial Black"/>
                <a:cs typeface="Arial Black"/>
              </a:rPr>
              <a:t>and	</a:t>
            </a:r>
            <a:r>
              <a:rPr sz="4200" spc="-5" dirty="0">
                <a:latin typeface="Arial Black"/>
                <a:cs typeface="Arial Black"/>
              </a:rPr>
              <a:t>file	</a:t>
            </a:r>
            <a:r>
              <a:rPr sz="4200" spc="5" dirty="0">
                <a:latin typeface="Arial Black"/>
                <a:cs typeface="Arial Black"/>
              </a:rPr>
              <a:t>descriptors</a:t>
            </a:r>
            <a:endParaRPr sz="4200">
              <a:latin typeface="Arial Black"/>
              <a:cs typeface="Arial Blac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7200" y="1092200"/>
            <a:ext cx="10735310" cy="11785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480"/>
              </a:spcBef>
              <a:tabLst>
                <a:tab pos="1663700" algn="l"/>
                <a:tab pos="4169410" algn="l"/>
                <a:tab pos="9592945" algn="l"/>
              </a:tabLst>
            </a:pPr>
            <a:r>
              <a:rPr sz="3900" dirty="0">
                <a:latin typeface="Arial"/>
                <a:cs typeface="Arial"/>
              </a:rPr>
              <a:t>P</a:t>
            </a:r>
            <a:r>
              <a:rPr sz="3900" spc="-5" dirty="0">
                <a:latin typeface="Arial"/>
                <a:cs typeface="Arial"/>
              </a:rPr>
              <a:t>O</a:t>
            </a:r>
            <a:r>
              <a:rPr sz="3900" dirty="0">
                <a:latin typeface="Arial"/>
                <a:cs typeface="Arial"/>
              </a:rPr>
              <a:t>S</a:t>
            </a:r>
            <a:r>
              <a:rPr sz="3900" spc="-5" dirty="0">
                <a:latin typeface="Arial"/>
                <a:cs typeface="Arial"/>
              </a:rPr>
              <a:t>I</a:t>
            </a:r>
            <a:r>
              <a:rPr sz="3900" dirty="0">
                <a:latin typeface="Arial"/>
                <a:cs typeface="Arial"/>
              </a:rPr>
              <a:t>X	de</a:t>
            </a:r>
            <a:r>
              <a:rPr sz="3900" spc="-5" dirty="0">
                <a:latin typeface="Arial"/>
                <a:cs typeface="Arial"/>
              </a:rPr>
              <a:t>f</a:t>
            </a:r>
            <a:r>
              <a:rPr sz="3900" dirty="0">
                <a:latin typeface="Arial"/>
                <a:cs typeface="Arial"/>
              </a:rPr>
              <a:t>ines</a:t>
            </a:r>
            <a:r>
              <a:rPr sz="3900" spc="-5" dirty="0">
                <a:latin typeface="Arial"/>
                <a:cs typeface="Arial"/>
              </a:rPr>
              <a:t> f</a:t>
            </a:r>
            <a:r>
              <a:rPr sz="3900" dirty="0">
                <a:latin typeface="Arial"/>
                <a:cs typeface="Arial"/>
              </a:rPr>
              <a:t>ile	descrip</a:t>
            </a:r>
            <a:r>
              <a:rPr sz="3900" spc="-5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or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values</a:t>
            </a:r>
            <a:r>
              <a:rPr sz="3900" spc="-5" dirty="0">
                <a:latin typeface="Arial"/>
                <a:cs typeface="Arial"/>
              </a:rPr>
              <a:t> f</a:t>
            </a:r>
            <a:r>
              <a:rPr sz="3900" dirty="0">
                <a:latin typeface="Arial"/>
                <a:cs typeface="Arial"/>
              </a:rPr>
              <a:t>or</a:t>
            </a:r>
            <a:r>
              <a:rPr sz="3900" spc="-5" dirty="0">
                <a:latin typeface="Arial"/>
                <a:cs typeface="Arial"/>
              </a:rPr>
              <a:t> t</a:t>
            </a:r>
            <a:r>
              <a:rPr sz="3900" dirty="0">
                <a:latin typeface="Arial"/>
                <a:cs typeface="Arial"/>
              </a:rPr>
              <a:t>he	</a:t>
            </a:r>
            <a:r>
              <a:rPr sz="3900" spc="-5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hree  </a:t>
            </a:r>
            <a:r>
              <a:rPr sz="3900" spc="-5" dirty="0">
                <a:latin typeface="Arial"/>
                <a:cs typeface="Arial"/>
              </a:rPr>
              <a:t>standard I/O streams.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57220" marR="5080" indent="-3136900">
              <a:lnSpc>
                <a:spcPct val="118100"/>
              </a:lnSpc>
              <a:spcBef>
                <a:spcPts val="95"/>
              </a:spcBef>
              <a:tabLst>
                <a:tab pos="2865120" algn="l"/>
              </a:tabLst>
            </a:pPr>
            <a:r>
              <a:rPr dirty="0"/>
              <a:t>File	de</a:t>
            </a:r>
            <a:r>
              <a:rPr spc="-5" dirty="0"/>
              <a:t>s</a:t>
            </a:r>
            <a:r>
              <a:rPr dirty="0"/>
              <a:t>c</a:t>
            </a:r>
            <a:r>
              <a:rPr spc="-5" dirty="0"/>
              <a:t>ript</a:t>
            </a:r>
            <a:r>
              <a:rPr dirty="0"/>
              <a:t>or  </a:t>
            </a:r>
            <a:r>
              <a:rPr spc="1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4762500"/>
            <a:ext cx="11678920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  <a:tabLst>
                <a:tab pos="1079500" algn="l"/>
                <a:tab pos="2680970" algn="l"/>
                <a:tab pos="3738879" algn="l"/>
                <a:tab pos="4568825" algn="l"/>
                <a:tab pos="4697730" algn="l"/>
                <a:tab pos="6002020" algn="l"/>
                <a:tab pos="7099300" algn="l"/>
                <a:tab pos="9886315" algn="l"/>
              </a:tabLst>
            </a:pPr>
            <a:r>
              <a:rPr sz="4200" spc="-5" dirty="0">
                <a:latin typeface="Arial"/>
                <a:cs typeface="Arial"/>
              </a:rPr>
              <a:t>The	</a:t>
            </a:r>
            <a:r>
              <a:rPr sz="4200" dirty="0">
                <a:latin typeface="Arial"/>
                <a:cs typeface="Arial"/>
              </a:rPr>
              <a:t>kernel	keeps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		</a:t>
            </a:r>
            <a:r>
              <a:rPr sz="4200" spc="-5" dirty="0">
                <a:latin typeface="Arial"/>
                <a:cs typeface="Arial"/>
              </a:rPr>
              <a:t>table	with	information	</a:t>
            </a:r>
            <a:r>
              <a:rPr sz="4200" dirty="0">
                <a:latin typeface="Arial"/>
                <a:cs typeface="Arial"/>
              </a:rPr>
              <a:t>about</a:t>
            </a:r>
            <a:r>
              <a:rPr sz="4200" spc="-10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  </a:t>
            </a:r>
            <a:r>
              <a:rPr sz="4200" spc="-10" dirty="0">
                <a:latin typeface="Arial"/>
                <a:cs typeface="Arial"/>
              </a:rPr>
              <a:t>process’s</a:t>
            </a:r>
            <a:r>
              <a:rPr sz="4200" dirty="0">
                <a:latin typeface="Arial"/>
                <a:cs typeface="Arial"/>
              </a:rPr>
              <a:t> open	</a:t>
            </a:r>
            <a:r>
              <a:rPr sz="4200" spc="-5" dirty="0">
                <a:latin typeface="Arial"/>
                <a:cs typeface="Arial"/>
              </a:rPr>
              <a:t>file	descriptors.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295" y="1298511"/>
            <a:ext cx="12001500" cy="3787775"/>
          </a:xfrm>
          <a:custGeom>
            <a:avLst/>
            <a:gdLst/>
            <a:ahLst/>
            <a:cxnLst/>
            <a:rect l="l" t="t" r="r" b="b"/>
            <a:pathLst>
              <a:path w="12001500" h="3787775">
                <a:moveTo>
                  <a:pt x="0" y="3787165"/>
                </a:moveTo>
                <a:lnTo>
                  <a:pt x="12001458" y="3787165"/>
                </a:lnTo>
                <a:lnTo>
                  <a:pt x="12001458" y="0"/>
                </a:lnTo>
                <a:lnTo>
                  <a:pt x="0" y="0"/>
                </a:lnTo>
                <a:lnTo>
                  <a:pt x="0" y="3787165"/>
                </a:lnTo>
                <a:close/>
              </a:path>
            </a:pathLst>
          </a:custGeom>
          <a:solidFill>
            <a:srgbClr val="FFF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295" y="1298511"/>
            <a:ext cx="12001500" cy="3960495"/>
          </a:xfrm>
          <a:custGeom>
            <a:avLst/>
            <a:gdLst/>
            <a:ahLst/>
            <a:cxnLst/>
            <a:rect l="l" t="t" r="r" b="b"/>
            <a:pathLst>
              <a:path w="12001500" h="3960495">
                <a:moveTo>
                  <a:pt x="0" y="0"/>
                </a:moveTo>
                <a:lnTo>
                  <a:pt x="12001500" y="0"/>
                </a:lnTo>
                <a:lnTo>
                  <a:pt x="12001500" y="3959974"/>
                </a:lnTo>
                <a:lnTo>
                  <a:pt x="0" y="395997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788" y="2090368"/>
            <a:ext cx="366395" cy="1685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User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310" y="5085676"/>
            <a:ext cx="12014835" cy="3900804"/>
          </a:xfrm>
          <a:custGeom>
            <a:avLst/>
            <a:gdLst/>
            <a:ahLst/>
            <a:cxnLst/>
            <a:rect l="l" t="t" r="r" b="b"/>
            <a:pathLst>
              <a:path w="12014835" h="3900804">
                <a:moveTo>
                  <a:pt x="0" y="0"/>
                </a:moveTo>
                <a:lnTo>
                  <a:pt x="12014254" y="0"/>
                </a:lnTo>
                <a:lnTo>
                  <a:pt x="12014254" y="3900643"/>
                </a:lnTo>
                <a:lnTo>
                  <a:pt x="0" y="3900643"/>
                </a:lnTo>
                <a:lnTo>
                  <a:pt x="0" y="0"/>
                </a:lnTo>
                <a:close/>
              </a:path>
            </a:pathLst>
          </a:custGeom>
          <a:solidFill>
            <a:srgbClr val="A8C6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310" y="5085676"/>
            <a:ext cx="12014200" cy="3900804"/>
          </a:xfrm>
          <a:custGeom>
            <a:avLst/>
            <a:gdLst/>
            <a:ahLst/>
            <a:cxnLst/>
            <a:rect l="l" t="t" r="r" b="b"/>
            <a:pathLst>
              <a:path w="12014200" h="3900804">
                <a:moveTo>
                  <a:pt x="0" y="0"/>
                </a:moveTo>
                <a:lnTo>
                  <a:pt x="12014200" y="0"/>
                </a:lnTo>
                <a:lnTo>
                  <a:pt x="12014200" y="3900652"/>
                </a:lnTo>
                <a:lnTo>
                  <a:pt x="0" y="390065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484" y="6769183"/>
            <a:ext cx="367030" cy="1957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Kernel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2204" y="2248598"/>
            <a:ext cx="5160645" cy="6388100"/>
          </a:xfrm>
          <a:custGeom>
            <a:avLst/>
            <a:gdLst/>
            <a:ahLst/>
            <a:cxnLst/>
            <a:rect l="l" t="t" r="r" b="b"/>
            <a:pathLst>
              <a:path w="5160645" h="6388100">
                <a:moveTo>
                  <a:pt x="4969852" y="0"/>
                </a:moveTo>
                <a:lnTo>
                  <a:pt x="190500" y="0"/>
                </a:lnTo>
                <a:lnTo>
                  <a:pt x="146821" y="5030"/>
                </a:lnTo>
                <a:lnTo>
                  <a:pt x="106724" y="19361"/>
                </a:lnTo>
                <a:lnTo>
                  <a:pt x="71353" y="41847"/>
                </a:lnTo>
                <a:lnTo>
                  <a:pt x="41851" y="71348"/>
                </a:lnTo>
                <a:lnTo>
                  <a:pt x="19363" y="106718"/>
                </a:lnTo>
                <a:lnTo>
                  <a:pt x="5031" y="146817"/>
                </a:lnTo>
                <a:lnTo>
                  <a:pt x="0" y="190500"/>
                </a:lnTo>
                <a:lnTo>
                  <a:pt x="0" y="6197600"/>
                </a:lnTo>
                <a:lnTo>
                  <a:pt x="5031" y="6241278"/>
                </a:lnTo>
                <a:lnTo>
                  <a:pt x="19363" y="6281374"/>
                </a:lnTo>
                <a:lnTo>
                  <a:pt x="41851" y="6316744"/>
                </a:lnTo>
                <a:lnTo>
                  <a:pt x="71353" y="6346244"/>
                </a:lnTo>
                <a:lnTo>
                  <a:pt x="106724" y="6368732"/>
                </a:lnTo>
                <a:lnTo>
                  <a:pt x="146821" y="6383063"/>
                </a:lnTo>
                <a:lnTo>
                  <a:pt x="190500" y="6388094"/>
                </a:lnTo>
                <a:lnTo>
                  <a:pt x="4969852" y="6388094"/>
                </a:lnTo>
                <a:lnTo>
                  <a:pt x="5013535" y="6383063"/>
                </a:lnTo>
                <a:lnTo>
                  <a:pt x="5053634" y="6368732"/>
                </a:lnTo>
                <a:lnTo>
                  <a:pt x="5089004" y="6346244"/>
                </a:lnTo>
                <a:lnTo>
                  <a:pt x="5118505" y="6316744"/>
                </a:lnTo>
                <a:lnTo>
                  <a:pt x="5140991" y="6281374"/>
                </a:lnTo>
                <a:lnTo>
                  <a:pt x="5155322" y="6241278"/>
                </a:lnTo>
                <a:lnTo>
                  <a:pt x="5160352" y="6197600"/>
                </a:lnTo>
                <a:lnTo>
                  <a:pt x="5160352" y="190500"/>
                </a:lnTo>
                <a:lnTo>
                  <a:pt x="5155322" y="146817"/>
                </a:lnTo>
                <a:lnTo>
                  <a:pt x="5140991" y="106718"/>
                </a:lnTo>
                <a:lnTo>
                  <a:pt x="5118505" y="71348"/>
                </a:lnTo>
                <a:lnTo>
                  <a:pt x="5089004" y="41847"/>
                </a:lnTo>
                <a:lnTo>
                  <a:pt x="5053634" y="19361"/>
                </a:lnTo>
                <a:lnTo>
                  <a:pt x="5013535" y="5030"/>
                </a:lnTo>
                <a:lnTo>
                  <a:pt x="4969852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2204" y="2248598"/>
            <a:ext cx="5160645" cy="6388100"/>
          </a:xfrm>
          <a:custGeom>
            <a:avLst/>
            <a:gdLst/>
            <a:ahLst/>
            <a:cxnLst/>
            <a:rect l="l" t="t" r="r" b="b"/>
            <a:pathLst>
              <a:path w="5160645" h="6388100">
                <a:moveTo>
                  <a:pt x="190500" y="0"/>
                </a:moveTo>
                <a:lnTo>
                  <a:pt x="4969852" y="0"/>
                </a:lnTo>
                <a:lnTo>
                  <a:pt x="5013535" y="5031"/>
                </a:lnTo>
                <a:lnTo>
                  <a:pt x="5053634" y="19362"/>
                </a:lnTo>
                <a:lnTo>
                  <a:pt x="5089004" y="41850"/>
                </a:lnTo>
                <a:lnTo>
                  <a:pt x="5118505" y="71351"/>
                </a:lnTo>
                <a:lnTo>
                  <a:pt x="5140991" y="106722"/>
                </a:lnTo>
                <a:lnTo>
                  <a:pt x="5155322" y="146820"/>
                </a:lnTo>
                <a:lnTo>
                  <a:pt x="5160352" y="190500"/>
                </a:lnTo>
                <a:lnTo>
                  <a:pt x="5160352" y="6197600"/>
                </a:lnTo>
                <a:lnTo>
                  <a:pt x="5155322" y="6241278"/>
                </a:lnTo>
                <a:lnTo>
                  <a:pt x="5140991" y="6281375"/>
                </a:lnTo>
                <a:lnTo>
                  <a:pt x="5118505" y="6316746"/>
                </a:lnTo>
                <a:lnTo>
                  <a:pt x="5089004" y="6346248"/>
                </a:lnTo>
                <a:lnTo>
                  <a:pt x="5053634" y="6368736"/>
                </a:lnTo>
                <a:lnTo>
                  <a:pt x="5013535" y="6383068"/>
                </a:lnTo>
                <a:lnTo>
                  <a:pt x="4969852" y="6388100"/>
                </a:lnTo>
                <a:lnTo>
                  <a:pt x="190500" y="6388100"/>
                </a:lnTo>
                <a:lnTo>
                  <a:pt x="146820" y="6383068"/>
                </a:lnTo>
                <a:lnTo>
                  <a:pt x="106722" y="6368736"/>
                </a:lnTo>
                <a:lnTo>
                  <a:pt x="71351" y="6346248"/>
                </a:lnTo>
                <a:lnTo>
                  <a:pt x="41850" y="6316746"/>
                </a:lnTo>
                <a:lnTo>
                  <a:pt x="19362" y="6281375"/>
                </a:lnTo>
                <a:lnTo>
                  <a:pt x="5031" y="6241278"/>
                </a:lnTo>
                <a:lnTo>
                  <a:pt x="0" y="61976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8500" y="1612900"/>
            <a:ext cx="1505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1300" y="5448298"/>
            <a:ext cx="4629785" cy="381635"/>
          </a:xfrm>
          <a:custGeom>
            <a:avLst/>
            <a:gdLst/>
            <a:ahLst/>
            <a:cxnLst/>
            <a:rect l="l" t="t" r="r" b="b"/>
            <a:pathLst>
              <a:path w="4629785" h="381635">
                <a:moveTo>
                  <a:pt x="0" y="381458"/>
                </a:moveTo>
                <a:lnTo>
                  <a:pt x="4629162" y="381458"/>
                </a:lnTo>
                <a:lnTo>
                  <a:pt x="4629162" y="0"/>
                </a:lnTo>
                <a:lnTo>
                  <a:pt x="0" y="0"/>
                </a:lnTo>
                <a:lnTo>
                  <a:pt x="0" y="381458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5555" y="5829755"/>
            <a:ext cx="1565275" cy="640715"/>
          </a:xfrm>
          <a:custGeom>
            <a:avLst/>
            <a:gdLst/>
            <a:ahLst/>
            <a:cxnLst/>
            <a:rect l="l" t="t" r="r" b="b"/>
            <a:pathLst>
              <a:path w="1565275" h="640714">
                <a:moveTo>
                  <a:pt x="0" y="640220"/>
                </a:moveTo>
                <a:lnTo>
                  <a:pt x="1564906" y="640220"/>
                </a:lnTo>
                <a:lnTo>
                  <a:pt x="1564906" y="0"/>
                </a:lnTo>
                <a:lnTo>
                  <a:pt x="0" y="0"/>
                </a:lnTo>
                <a:lnTo>
                  <a:pt x="0" y="64022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5555" y="6469975"/>
            <a:ext cx="1565275" cy="374015"/>
          </a:xfrm>
          <a:custGeom>
            <a:avLst/>
            <a:gdLst/>
            <a:ahLst/>
            <a:cxnLst/>
            <a:rect l="l" t="t" r="r" b="b"/>
            <a:pathLst>
              <a:path w="1565275" h="374015">
                <a:moveTo>
                  <a:pt x="0" y="373520"/>
                </a:moveTo>
                <a:lnTo>
                  <a:pt x="1564906" y="373520"/>
                </a:lnTo>
                <a:lnTo>
                  <a:pt x="1564906" y="0"/>
                </a:lnTo>
                <a:lnTo>
                  <a:pt x="0" y="0"/>
                </a:lnTo>
                <a:lnTo>
                  <a:pt x="0" y="37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90241" y="6843507"/>
            <a:ext cx="944244" cy="374015"/>
          </a:xfrm>
          <a:custGeom>
            <a:avLst/>
            <a:gdLst/>
            <a:ahLst/>
            <a:cxnLst/>
            <a:rect l="l" t="t" r="r" b="b"/>
            <a:pathLst>
              <a:path w="944245" h="374015">
                <a:moveTo>
                  <a:pt x="0" y="373520"/>
                </a:moveTo>
                <a:lnTo>
                  <a:pt x="943669" y="373520"/>
                </a:lnTo>
                <a:lnTo>
                  <a:pt x="943669" y="0"/>
                </a:lnTo>
                <a:lnTo>
                  <a:pt x="0" y="0"/>
                </a:lnTo>
                <a:lnTo>
                  <a:pt x="0" y="37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3915" y="6843507"/>
            <a:ext cx="1242060" cy="374015"/>
          </a:xfrm>
          <a:custGeom>
            <a:avLst/>
            <a:gdLst/>
            <a:ahLst/>
            <a:cxnLst/>
            <a:rect l="l" t="t" r="r" b="b"/>
            <a:pathLst>
              <a:path w="1242060" h="374015">
                <a:moveTo>
                  <a:pt x="0" y="373520"/>
                </a:moveTo>
                <a:lnTo>
                  <a:pt x="1241642" y="373520"/>
                </a:lnTo>
                <a:lnTo>
                  <a:pt x="1241642" y="0"/>
                </a:lnTo>
                <a:lnTo>
                  <a:pt x="0" y="0"/>
                </a:lnTo>
                <a:lnTo>
                  <a:pt x="0" y="37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5555" y="6843507"/>
            <a:ext cx="1565275" cy="374015"/>
          </a:xfrm>
          <a:custGeom>
            <a:avLst/>
            <a:gdLst/>
            <a:ahLst/>
            <a:cxnLst/>
            <a:rect l="l" t="t" r="r" b="b"/>
            <a:pathLst>
              <a:path w="1565275" h="374015">
                <a:moveTo>
                  <a:pt x="0" y="373520"/>
                </a:moveTo>
                <a:lnTo>
                  <a:pt x="1564906" y="373520"/>
                </a:lnTo>
                <a:lnTo>
                  <a:pt x="1564906" y="0"/>
                </a:lnTo>
                <a:lnTo>
                  <a:pt x="0" y="0"/>
                </a:lnTo>
                <a:lnTo>
                  <a:pt x="0" y="37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5555" y="7217027"/>
            <a:ext cx="1565275" cy="381635"/>
          </a:xfrm>
          <a:custGeom>
            <a:avLst/>
            <a:gdLst/>
            <a:ahLst/>
            <a:cxnLst/>
            <a:rect l="l" t="t" r="r" b="b"/>
            <a:pathLst>
              <a:path w="1565275" h="381634">
                <a:moveTo>
                  <a:pt x="0" y="381458"/>
                </a:moveTo>
                <a:lnTo>
                  <a:pt x="1564906" y="381458"/>
                </a:lnTo>
                <a:lnTo>
                  <a:pt x="1564906" y="0"/>
                </a:lnTo>
                <a:lnTo>
                  <a:pt x="0" y="0"/>
                </a:lnTo>
                <a:lnTo>
                  <a:pt x="0" y="381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11300" y="5448300"/>
            <a:ext cx="4629785" cy="3816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4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File descriptor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1300" y="5829758"/>
            <a:ext cx="879475" cy="640715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0246" y="5829758"/>
            <a:ext cx="944244" cy="640715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33915" y="5829758"/>
            <a:ext cx="1242060" cy="640715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20014" marR="122555">
              <a:lnSpc>
                <a:spcPts val="2100"/>
              </a:lnSpc>
              <a:spcBef>
                <a:spcPts val="51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Sta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ard  stream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5555" y="5829758"/>
            <a:ext cx="1565275" cy="64071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Endpoint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1300" y="6469980"/>
            <a:ext cx="879475" cy="3740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0246" y="6469980"/>
            <a:ext cx="944244" cy="3740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Arial"/>
                <a:cs typeface="Arial"/>
              </a:rPr>
              <a:t>read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33915" y="6469980"/>
            <a:ext cx="1242060" cy="3740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latin typeface="Arial"/>
                <a:cs typeface="Arial"/>
              </a:rPr>
              <a:t>stdin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5555" y="6469980"/>
            <a:ext cx="1565275" cy="37401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latin typeface="Arial"/>
                <a:cs typeface="Arial"/>
              </a:rPr>
              <a:t>terminal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11300" y="6843496"/>
            <a:ext cx="879475" cy="3740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90246" y="6843496"/>
            <a:ext cx="944244" cy="37401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write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33915" y="6843496"/>
            <a:ext cx="1242060" cy="37401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stdout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86300" y="6870700"/>
            <a:ext cx="91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terminal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11300" y="7217016"/>
            <a:ext cx="879475" cy="3816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70"/>
              </a:spcBef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0246" y="7217016"/>
            <a:ext cx="944244" cy="3816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Arial"/>
                <a:cs typeface="Arial"/>
              </a:rPr>
              <a:t>write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33915" y="7217016"/>
            <a:ext cx="1242060" cy="3816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Arial"/>
                <a:cs typeface="Arial"/>
              </a:rPr>
              <a:t>stderr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75555" y="7217016"/>
            <a:ext cx="1565275" cy="3816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Arial"/>
                <a:cs typeface="Arial"/>
              </a:rPr>
              <a:t>terminal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90246" y="5817058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09">
                <a:moveTo>
                  <a:pt x="0" y="0"/>
                </a:moveTo>
                <a:lnTo>
                  <a:pt x="0" y="179412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33915" y="5817058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09">
                <a:moveTo>
                  <a:pt x="0" y="0"/>
                </a:moveTo>
                <a:lnTo>
                  <a:pt x="0" y="179412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5555" y="5817058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09">
                <a:moveTo>
                  <a:pt x="0" y="0"/>
                </a:moveTo>
                <a:lnTo>
                  <a:pt x="0" y="179412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98600" y="6469980"/>
            <a:ext cx="4655185" cy="0"/>
          </a:xfrm>
          <a:custGeom>
            <a:avLst/>
            <a:gdLst/>
            <a:ahLst/>
            <a:cxnLst/>
            <a:rect l="l" t="t" r="r" b="b"/>
            <a:pathLst>
              <a:path w="4655185">
                <a:moveTo>
                  <a:pt x="0" y="0"/>
                </a:moveTo>
                <a:lnTo>
                  <a:pt x="46545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98600" y="6843496"/>
            <a:ext cx="4655185" cy="0"/>
          </a:xfrm>
          <a:custGeom>
            <a:avLst/>
            <a:gdLst/>
            <a:ahLst/>
            <a:cxnLst/>
            <a:rect l="l" t="t" r="r" b="b"/>
            <a:pathLst>
              <a:path w="4655185">
                <a:moveTo>
                  <a:pt x="0" y="0"/>
                </a:moveTo>
                <a:lnTo>
                  <a:pt x="46545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8600" y="7217016"/>
            <a:ext cx="4655185" cy="0"/>
          </a:xfrm>
          <a:custGeom>
            <a:avLst/>
            <a:gdLst/>
            <a:ahLst/>
            <a:cxnLst/>
            <a:rect l="l" t="t" r="r" b="b"/>
            <a:pathLst>
              <a:path w="4655185">
                <a:moveTo>
                  <a:pt x="0" y="0"/>
                </a:moveTo>
                <a:lnTo>
                  <a:pt x="46545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1300" y="5435600"/>
            <a:ext cx="0" cy="2176145"/>
          </a:xfrm>
          <a:custGeom>
            <a:avLst/>
            <a:gdLst/>
            <a:ahLst/>
            <a:cxnLst/>
            <a:rect l="l" t="t" r="r" b="b"/>
            <a:pathLst>
              <a:path h="2176145">
                <a:moveTo>
                  <a:pt x="0" y="0"/>
                </a:moveTo>
                <a:lnTo>
                  <a:pt x="0" y="217558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40462" y="5435600"/>
            <a:ext cx="0" cy="2176145"/>
          </a:xfrm>
          <a:custGeom>
            <a:avLst/>
            <a:gdLst/>
            <a:ahLst/>
            <a:cxnLst/>
            <a:rect l="l" t="t" r="r" b="b"/>
            <a:pathLst>
              <a:path h="2176145">
                <a:moveTo>
                  <a:pt x="0" y="0"/>
                </a:moveTo>
                <a:lnTo>
                  <a:pt x="0" y="217558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98600" y="7598486"/>
            <a:ext cx="4655185" cy="0"/>
          </a:xfrm>
          <a:custGeom>
            <a:avLst/>
            <a:gdLst/>
            <a:ahLst/>
            <a:cxnLst/>
            <a:rect l="l" t="t" r="r" b="b"/>
            <a:pathLst>
              <a:path w="4655185">
                <a:moveTo>
                  <a:pt x="0" y="0"/>
                </a:moveTo>
                <a:lnTo>
                  <a:pt x="46545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20200" y="4699000"/>
            <a:ext cx="1943100" cy="130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20200" y="4699001"/>
            <a:ext cx="1943100" cy="1308100"/>
          </a:xfrm>
          <a:custGeom>
            <a:avLst/>
            <a:gdLst/>
            <a:ahLst/>
            <a:cxnLst/>
            <a:rect l="l" t="t" r="r" b="b"/>
            <a:pathLst>
              <a:path w="1943100" h="1308100">
                <a:moveTo>
                  <a:pt x="0" y="0"/>
                </a:moveTo>
                <a:lnTo>
                  <a:pt x="1943099" y="0"/>
                </a:lnTo>
                <a:lnTo>
                  <a:pt x="1943099" y="1308099"/>
                </a:lnTo>
                <a:lnTo>
                  <a:pt x="0" y="13080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73940" y="5385460"/>
            <a:ext cx="4289602" cy="1458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61913" y="5439995"/>
            <a:ext cx="3887470" cy="1210945"/>
          </a:xfrm>
          <a:custGeom>
            <a:avLst/>
            <a:gdLst/>
            <a:ahLst/>
            <a:cxnLst/>
            <a:rect l="l" t="t" r="r" b="b"/>
            <a:pathLst>
              <a:path w="3887470" h="1210945">
                <a:moveTo>
                  <a:pt x="3887089" y="23622"/>
                </a:moveTo>
                <a:lnTo>
                  <a:pt x="3803333" y="9586"/>
                </a:lnTo>
                <a:lnTo>
                  <a:pt x="3750228" y="4553"/>
                </a:lnTo>
                <a:lnTo>
                  <a:pt x="3696987" y="1367"/>
                </a:lnTo>
                <a:lnTo>
                  <a:pt x="3643761" y="0"/>
                </a:lnTo>
                <a:lnTo>
                  <a:pt x="3590700" y="425"/>
                </a:lnTo>
                <a:lnTo>
                  <a:pt x="3537956" y="2616"/>
                </a:lnTo>
                <a:lnTo>
                  <a:pt x="3485680" y="6545"/>
                </a:lnTo>
                <a:lnTo>
                  <a:pt x="3434021" y="12187"/>
                </a:lnTo>
                <a:lnTo>
                  <a:pt x="3383132" y="19514"/>
                </a:lnTo>
                <a:lnTo>
                  <a:pt x="3333163" y="28498"/>
                </a:lnTo>
                <a:lnTo>
                  <a:pt x="3284265" y="39115"/>
                </a:lnTo>
                <a:lnTo>
                  <a:pt x="3236588" y="51335"/>
                </a:lnTo>
                <a:lnTo>
                  <a:pt x="3190284" y="65134"/>
                </a:lnTo>
                <a:lnTo>
                  <a:pt x="3145503" y="80483"/>
                </a:lnTo>
                <a:lnTo>
                  <a:pt x="3102397" y="97356"/>
                </a:lnTo>
                <a:lnTo>
                  <a:pt x="3061115" y="115726"/>
                </a:lnTo>
                <a:lnTo>
                  <a:pt x="3021810" y="135567"/>
                </a:lnTo>
                <a:lnTo>
                  <a:pt x="2984632" y="156851"/>
                </a:lnTo>
                <a:lnTo>
                  <a:pt x="2949731" y="179551"/>
                </a:lnTo>
                <a:lnTo>
                  <a:pt x="2917259" y="203641"/>
                </a:lnTo>
                <a:lnTo>
                  <a:pt x="2887366" y="229094"/>
                </a:lnTo>
                <a:lnTo>
                  <a:pt x="2860203" y="255883"/>
                </a:lnTo>
                <a:lnTo>
                  <a:pt x="2808917" y="322930"/>
                </a:lnTo>
                <a:lnTo>
                  <a:pt x="2788383" y="362618"/>
                </a:lnTo>
                <a:lnTo>
                  <a:pt x="2773368" y="402939"/>
                </a:lnTo>
                <a:lnTo>
                  <a:pt x="2762919" y="443789"/>
                </a:lnTo>
                <a:lnTo>
                  <a:pt x="2756083" y="485060"/>
                </a:lnTo>
                <a:lnTo>
                  <a:pt x="2751909" y="526648"/>
                </a:lnTo>
                <a:lnTo>
                  <a:pt x="2749442" y="568447"/>
                </a:lnTo>
                <a:lnTo>
                  <a:pt x="2747730" y="610350"/>
                </a:lnTo>
                <a:lnTo>
                  <a:pt x="2745821" y="652252"/>
                </a:lnTo>
                <a:lnTo>
                  <a:pt x="2742762" y="694048"/>
                </a:lnTo>
                <a:lnTo>
                  <a:pt x="2737599" y="735631"/>
                </a:lnTo>
                <a:lnTo>
                  <a:pt x="2729382" y="776897"/>
                </a:lnTo>
                <a:lnTo>
                  <a:pt x="2717155" y="817738"/>
                </a:lnTo>
                <a:lnTo>
                  <a:pt x="2699968" y="858051"/>
                </a:lnTo>
                <a:lnTo>
                  <a:pt x="2676867" y="897727"/>
                </a:lnTo>
                <a:lnTo>
                  <a:pt x="2654013" y="928458"/>
                </a:lnTo>
                <a:lnTo>
                  <a:pt x="2627563" y="957981"/>
                </a:lnTo>
                <a:lnTo>
                  <a:pt x="2597684" y="986226"/>
                </a:lnTo>
                <a:lnTo>
                  <a:pt x="2564540" y="1013129"/>
                </a:lnTo>
                <a:lnTo>
                  <a:pt x="2528296" y="1038620"/>
                </a:lnTo>
                <a:lnTo>
                  <a:pt x="2489117" y="1062633"/>
                </a:lnTo>
                <a:lnTo>
                  <a:pt x="2447168" y="1085101"/>
                </a:lnTo>
                <a:lnTo>
                  <a:pt x="2402615" y="1105956"/>
                </a:lnTo>
                <a:lnTo>
                  <a:pt x="2355621" y="1125130"/>
                </a:lnTo>
                <a:lnTo>
                  <a:pt x="2306353" y="1142558"/>
                </a:lnTo>
                <a:lnTo>
                  <a:pt x="2254975" y="1158170"/>
                </a:lnTo>
                <a:lnTo>
                  <a:pt x="2201652" y="1171901"/>
                </a:lnTo>
                <a:lnTo>
                  <a:pt x="2146550" y="1183682"/>
                </a:lnTo>
                <a:lnTo>
                  <a:pt x="2089832" y="1193446"/>
                </a:lnTo>
                <a:lnTo>
                  <a:pt x="2031665" y="1201126"/>
                </a:lnTo>
                <a:lnTo>
                  <a:pt x="1972213" y="1206655"/>
                </a:lnTo>
                <a:lnTo>
                  <a:pt x="1911642" y="1209966"/>
                </a:lnTo>
                <a:lnTo>
                  <a:pt x="31749" y="1210911"/>
                </a:lnTo>
                <a:lnTo>
                  <a:pt x="0" y="1210927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99353" y="6521336"/>
            <a:ext cx="259715" cy="259079"/>
          </a:xfrm>
          <a:custGeom>
            <a:avLst/>
            <a:gdLst/>
            <a:ahLst/>
            <a:cxnLst/>
            <a:rect l="l" t="t" r="r" b="b"/>
            <a:pathLst>
              <a:path w="259714" h="259079">
                <a:moveTo>
                  <a:pt x="259016" y="0"/>
                </a:moveTo>
                <a:lnTo>
                  <a:pt x="0" y="129667"/>
                </a:lnTo>
                <a:lnTo>
                  <a:pt x="259156" y="259080"/>
                </a:lnTo>
                <a:lnTo>
                  <a:pt x="194310" y="129565"/>
                </a:lnTo>
                <a:lnTo>
                  <a:pt x="259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716908" y="5374361"/>
            <a:ext cx="212719" cy="212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20200" y="6642100"/>
            <a:ext cx="1943100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13812" y="6640182"/>
            <a:ext cx="1951989" cy="1303020"/>
          </a:xfrm>
          <a:custGeom>
            <a:avLst/>
            <a:gdLst/>
            <a:ahLst/>
            <a:cxnLst/>
            <a:rect l="l" t="t" r="r" b="b"/>
            <a:pathLst>
              <a:path w="1951990" h="1303020">
                <a:moveTo>
                  <a:pt x="0" y="0"/>
                </a:moveTo>
                <a:lnTo>
                  <a:pt x="0" y="1302943"/>
                </a:lnTo>
                <a:lnTo>
                  <a:pt x="1951837" y="1302943"/>
                </a:lnTo>
                <a:lnTo>
                  <a:pt x="1951837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73953" y="6761934"/>
            <a:ext cx="4296625" cy="4275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83503" y="6780979"/>
            <a:ext cx="3902710" cy="240029"/>
          </a:xfrm>
          <a:custGeom>
            <a:avLst/>
            <a:gdLst/>
            <a:ahLst/>
            <a:cxnLst/>
            <a:rect l="l" t="t" r="r" b="b"/>
            <a:pathLst>
              <a:path w="3902709" h="240029">
                <a:moveTo>
                  <a:pt x="3902417" y="239806"/>
                </a:moveTo>
                <a:lnTo>
                  <a:pt x="3830863" y="204039"/>
                </a:lnTo>
                <a:lnTo>
                  <a:pt x="3786402" y="184474"/>
                </a:lnTo>
                <a:lnTo>
                  <a:pt x="3741225" y="165852"/>
                </a:lnTo>
                <a:lnTo>
                  <a:pt x="3695366" y="148179"/>
                </a:lnTo>
                <a:lnTo>
                  <a:pt x="3648855" y="131463"/>
                </a:lnTo>
                <a:lnTo>
                  <a:pt x="3601723" y="115711"/>
                </a:lnTo>
                <a:lnTo>
                  <a:pt x="3554002" y="100930"/>
                </a:lnTo>
                <a:lnTo>
                  <a:pt x="3505723" y="87128"/>
                </a:lnTo>
                <a:lnTo>
                  <a:pt x="3456917" y="74311"/>
                </a:lnTo>
                <a:lnTo>
                  <a:pt x="3407616" y="62487"/>
                </a:lnTo>
                <a:lnTo>
                  <a:pt x="3357851" y="51663"/>
                </a:lnTo>
                <a:lnTo>
                  <a:pt x="3307654" y="41846"/>
                </a:lnTo>
                <a:lnTo>
                  <a:pt x="3257056" y="33043"/>
                </a:lnTo>
                <a:lnTo>
                  <a:pt x="3206087" y="25262"/>
                </a:lnTo>
                <a:lnTo>
                  <a:pt x="3154780" y="18509"/>
                </a:lnTo>
                <a:lnTo>
                  <a:pt x="3103166" y="12793"/>
                </a:lnTo>
                <a:lnTo>
                  <a:pt x="3051276" y="8119"/>
                </a:lnTo>
                <a:lnTo>
                  <a:pt x="2999141" y="4496"/>
                </a:lnTo>
                <a:lnTo>
                  <a:pt x="2946793" y="1930"/>
                </a:lnTo>
                <a:lnTo>
                  <a:pt x="2894263" y="429"/>
                </a:lnTo>
                <a:lnTo>
                  <a:pt x="2841583" y="0"/>
                </a:lnTo>
                <a:lnTo>
                  <a:pt x="2788783" y="649"/>
                </a:lnTo>
                <a:lnTo>
                  <a:pt x="2735895" y="2385"/>
                </a:lnTo>
                <a:lnTo>
                  <a:pt x="2682951" y="5214"/>
                </a:lnTo>
                <a:lnTo>
                  <a:pt x="2630214" y="9135"/>
                </a:lnTo>
                <a:lnTo>
                  <a:pt x="2577754" y="14147"/>
                </a:lnTo>
                <a:lnTo>
                  <a:pt x="2525604" y="20243"/>
                </a:lnTo>
                <a:lnTo>
                  <a:pt x="2473797" y="27414"/>
                </a:lnTo>
                <a:lnTo>
                  <a:pt x="2422365" y="35652"/>
                </a:lnTo>
                <a:lnTo>
                  <a:pt x="2371343" y="44948"/>
                </a:lnTo>
                <a:lnTo>
                  <a:pt x="2320761" y="55296"/>
                </a:lnTo>
                <a:lnTo>
                  <a:pt x="2270654" y="66685"/>
                </a:lnTo>
                <a:lnTo>
                  <a:pt x="2221053" y="79109"/>
                </a:lnTo>
                <a:lnTo>
                  <a:pt x="2171993" y="92558"/>
                </a:lnTo>
                <a:lnTo>
                  <a:pt x="2123505" y="107026"/>
                </a:lnTo>
                <a:lnTo>
                  <a:pt x="2075622" y="122502"/>
                </a:lnTo>
                <a:lnTo>
                  <a:pt x="2028378" y="138980"/>
                </a:lnTo>
                <a:lnTo>
                  <a:pt x="1981805" y="156451"/>
                </a:lnTo>
                <a:lnTo>
                  <a:pt x="1935936" y="174907"/>
                </a:lnTo>
                <a:lnTo>
                  <a:pt x="1890803" y="194339"/>
                </a:lnTo>
                <a:lnTo>
                  <a:pt x="1846440" y="214740"/>
                </a:lnTo>
                <a:lnTo>
                  <a:pt x="31750" y="214345"/>
                </a:lnTo>
                <a:lnTo>
                  <a:pt x="0" y="214337"/>
                </a:lnTo>
              </a:path>
            </a:pathLst>
          </a:custGeom>
          <a:ln w="634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99353" y="6887362"/>
            <a:ext cx="215900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39007" y="6860793"/>
            <a:ext cx="289560" cy="238760"/>
          </a:xfrm>
          <a:custGeom>
            <a:avLst/>
            <a:gdLst/>
            <a:ahLst/>
            <a:cxnLst/>
            <a:rect l="l" t="t" r="r" b="b"/>
            <a:pathLst>
              <a:path w="289559" h="238759">
                <a:moveTo>
                  <a:pt x="124587" y="0"/>
                </a:moveTo>
                <a:lnTo>
                  <a:pt x="119075" y="144729"/>
                </a:lnTo>
                <a:lnTo>
                  <a:pt x="0" y="227164"/>
                </a:lnTo>
                <a:lnTo>
                  <a:pt x="289445" y="238163"/>
                </a:lnTo>
                <a:lnTo>
                  <a:pt x="12458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73953" y="7302645"/>
            <a:ext cx="4302239" cy="5898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83503" y="7397915"/>
            <a:ext cx="3919854" cy="399415"/>
          </a:xfrm>
          <a:custGeom>
            <a:avLst/>
            <a:gdLst/>
            <a:ahLst/>
            <a:cxnLst/>
            <a:rect l="l" t="t" r="r" b="b"/>
            <a:pathLst>
              <a:path w="3919854" h="399415">
                <a:moveTo>
                  <a:pt x="3919385" y="115593"/>
                </a:moveTo>
                <a:lnTo>
                  <a:pt x="3857585" y="160370"/>
                </a:lnTo>
                <a:lnTo>
                  <a:pt x="3819043" y="183880"/>
                </a:lnTo>
                <a:lnTo>
                  <a:pt x="3779292" y="206271"/>
                </a:lnTo>
                <a:lnTo>
                  <a:pt x="3738385" y="227526"/>
                </a:lnTo>
                <a:lnTo>
                  <a:pt x="3696377" y="247628"/>
                </a:lnTo>
                <a:lnTo>
                  <a:pt x="3653323" y="266560"/>
                </a:lnTo>
                <a:lnTo>
                  <a:pt x="3609277" y="284305"/>
                </a:lnTo>
                <a:lnTo>
                  <a:pt x="3564295" y="300846"/>
                </a:lnTo>
                <a:lnTo>
                  <a:pt x="3518430" y="316166"/>
                </a:lnTo>
                <a:lnTo>
                  <a:pt x="3471738" y="330249"/>
                </a:lnTo>
                <a:lnTo>
                  <a:pt x="3424274" y="343078"/>
                </a:lnTo>
                <a:lnTo>
                  <a:pt x="3376091" y="354634"/>
                </a:lnTo>
                <a:lnTo>
                  <a:pt x="3327245" y="364903"/>
                </a:lnTo>
                <a:lnTo>
                  <a:pt x="3277791" y="373866"/>
                </a:lnTo>
                <a:lnTo>
                  <a:pt x="3227782" y="381507"/>
                </a:lnTo>
                <a:lnTo>
                  <a:pt x="3177274" y="387809"/>
                </a:lnTo>
                <a:lnTo>
                  <a:pt x="3126322" y="392755"/>
                </a:lnTo>
                <a:lnTo>
                  <a:pt x="3074979" y="396328"/>
                </a:lnTo>
                <a:lnTo>
                  <a:pt x="3023301" y="398511"/>
                </a:lnTo>
                <a:lnTo>
                  <a:pt x="2971343" y="399288"/>
                </a:lnTo>
                <a:lnTo>
                  <a:pt x="2919159" y="398640"/>
                </a:lnTo>
                <a:lnTo>
                  <a:pt x="2866804" y="396553"/>
                </a:lnTo>
                <a:lnTo>
                  <a:pt x="2814332" y="393007"/>
                </a:lnTo>
                <a:lnTo>
                  <a:pt x="2760710" y="387851"/>
                </a:lnTo>
                <a:lnTo>
                  <a:pt x="2707678" y="381182"/>
                </a:lnTo>
                <a:lnTo>
                  <a:pt x="2655294" y="373027"/>
                </a:lnTo>
                <a:lnTo>
                  <a:pt x="2603616" y="363410"/>
                </a:lnTo>
                <a:lnTo>
                  <a:pt x="2552704" y="352356"/>
                </a:lnTo>
                <a:lnTo>
                  <a:pt x="2502616" y="339890"/>
                </a:lnTo>
                <a:lnTo>
                  <a:pt x="2453410" y="326037"/>
                </a:lnTo>
                <a:lnTo>
                  <a:pt x="2405146" y="310822"/>
                </a:lnTo>
                <a:lnTo>
                  <a:pt x="2357882" y="294270"/>
                </a:lnTo>
                <a:lnTo>
                  <a:pt x="2311676" y="276405"/>
                </a:lnTo>
                <a:lnTo>
                  <a:pt x="2266588" y="257253"/>
                </a:lnTo>
                <a:lnTo>
                  <a:pt x="2222675" y="236838"/>
                </a:lnTo>
                <a:lnTo>
                  <a:pt x="2179997" y="215186"/>
                </a:lnTo>
                <a:lnTo>
                  <a:pt x="2138612" y="192321"/>
                </a:lnTo>
                <a:lnTo>
                  <a:pt x="2098579" y="168268"/>
                </a:lnTo>
                <a:lnTo>
                  <a:pt x="2059956" y="143052"/>
                </a:lnTo>
                <a:lnTo>
                  <a:pt x="2022803" y="116699"/>
                </a:lnTo>
                <a:lnTo>
                  <a:pt x="1987177" y="89232"/>
                </a:lnTo>
                <a:lnTo>
                  <a:pt x="1953137" y="60677"/>
                </a:lnTo>
                <a:lnTo>
                  <a:pt x="1920743" y="31059"/>
                </a:lnTo>
                <a:lnTo>
                  <a:pt x="1890052" y="402"/>
                </a:lnTo>
                <a:lnTo>
                  <a:pt x="31750" y="6"/>
                </a:lnTo>
                <a:lnTo>
                  <a:pt x="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99353" y="7289939"/>
            <a:ext cx="215900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646069" y="7410259"/>
            <a:ext cx="282575" cy="264795"/>
          </a:xfrm>
          <a:custGeom>
            <a:avLst/>
            <a:gdLst/>
            <a:ahLst/>
            <a:cxnLst/>
            <a:rect l="l" t="t" r="r" b="b"/>
            <a:pathLst>
              <a:path w="282575" h="264795">
                <a:moveTo>
                  <a:pt x="282384" y="0"/>
                </a:moveTo>
                <a:lnTo>
                  <a:pt x="0" y="64490"/>
                </a:lnTo>
                <a:lnTo>
                  <a:pt x="132308" y="123405"/>
                </a:lnTo>
                <a:lnTo>
                  <a:pt x="164553" y="264604"/>
                </a:lnTo>
                <a:lnTo>
                  <a:pt x="28238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04558" y="1517624"/>
            <a:ext cx="5318125" cy="253873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30810" marR="713105">
              <a:lnSpc>
                <a:spcPct val="113100"/>
              </a:lnSpc>
              <a:spcBef>
                <a:spcPts val="610"/>
              </a:spcBef>
            </a:pPr>
            <a:r>
              <a:rPr sz="2800" spc="-5" dirty="0">
                <a:latin typeface="Verdana"/>
                <a:cs typeface="Verdana"/>
              </a:rPr>
              <a:t>By default,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process got  three open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descriptors:</a:t>
            </a:r>
            <a:endParaRPr sz="2800">
              <a:latin typeface="Verdana"/>
              <a:cs typeface="Verdana"/>
            </a:endParaRPr>
          </a:p>
          <a:p>
            <a:pPr marL="486409">
              <a:lnSpc>
                <a:spcPts val="3700"/>
              </a:lnSpc>
              <a:spcBef>
                <a:spcPts val="240"/>
              </a:spcBef>
            </a:pPr>
            <a:r>
              <a:rPr sz="5250" spc="-427" baseline="-1587" dirty="0">
                <a:solidFill>
                  <a:srgbClr val="0433FF"/>
                </a:solidFill>
                <a:latin typeface="DejaVu Sans"/>
                <a:cs typeface="DejaVu Sans"/>
              </a:rPr>
              <a:t>★</a:t>
            </a:r>
            <a:r>
              <a:rPr sz="5250" spc="-262" baseline="-1587" dirty="0">
                <a:solidFill>
                  <a:srgbClr val="0433FF"/>
                </a:solidFill>
                <a:latin typeface="DejaVu Sans"/>
                <a:cs typeface="DejaVu Sans"/>
              </a:rPr>
              <a:t> </a:t>
            </a:r>
            <a:r>
              <a:rPr sz="2800" spc="-5" dirty="0">
                <a:latin typeface="Arial"/>
                <a:cs typeface="Arial"/>
              </a:rPr>
              <a:t>stdin</a:t>
            </a:r>
            <a:endParaRPr sz="2800">
              <a:latin typeface="Arial"/>
              <a:cs typeface="Arial"/>
            </a:endParaRPr>
          </a:p>
          <a:p>
            <a:pPr marL="486409">
              <a:lnSpc>
                <a:spcPts val="3200"/>
              </a:lnSpc>
            </a:pPr>
            <a:r>
              <a:rPr sz="5250" spc="-427" baseline="-1587" dirty="0">
                <a:solidFill>
                  <a:srgbClr val="0433FF"/>
                </a:solidFill>
                <a:latin typeface="DejaVu Sans"/>
                <a:cs typeface="DejaVu Sans"/>
              </a:rPr>
              <a:t>★</a:t>
            </a:r>
            <a:r>
              <a:rPr sz="5250" spc="-262" baseline="-1587" dirty="0">
                <a:solidFill>
                  <a:srgbClr val="0433FF"/>
                </a:solidFill>
                <a:latin typeface="DejaVu Sans"/>
                <a:cs typeface="DejaVu Sans"/>
              </a:rPr>
              <a:t> </a:t>
            </a:r>
            <a:r>
              <a:rPr sz="2800" spc="-5" dirty="0">
                <a:latin typeface="Arial"/>
                <a:cs typeface="Arial"/>
              </a:rPr>
              <a:t>stdout</a:t>
            </a:r>
            <a:endParaRPr sz="2800">
              <a:latin typeface="Arial"/>
              <a:cs typeface="Arial"/>
            </a:endParaRPr>
          </a:p>
          <a:p>
            <a:pPr marL="486409">
              <a:lnSpc>
                <a:spcPts val="3700"/>
              </a:lnSpc>
            </a:pPr>
            <a:r>
              <a:rPr sz="5250" spc="-427" baseline="-1587" dirty="0">
                <a:solidFill>
                  <a:srgbClr val="0433FF"/>
                </a:solidFill>
                <a:latin typeface="DejaVu Sans"/>
                <a:cs typeface="DejaVu Sans"/>
              </a:rPr>
              <a:t>★</a:t>
            </a:r>
            <a:r>
              <a:rPr sz="5250" spc="-262" baseline="-1587" dirty="0">
                <a:solidFill>
                  <a:srgbClr val="0433FF"/>
                </a:solidFill>
                <a:latin typeface="DejaVu Sans"/>
                <a:cs typeface="DejaVu Sans"/>
              </a:rPr>
              <a:t> </a:t>
            </a:r>
            <a:r>
              <a:rPr sz="2800" spc="-5" dirty="0">
                <a:latin typeface="Arial"/>
                <a:cs typeface="Arial"/>
              </a:rPr>
              <a:t>stderr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69837"/>
            <a:ext cx="12598400" cy="1689100"/>
          </a:xfrm>
          <a:prstGeom prst="rect">
            <a:avLst/>
          </a:prstGeom>
          <a:solidFill>
            <a:srgbClr val="FFFB8C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6105"/>
              </a:lnSpc>
            </a:pPr>
            <a:r>
              <a:rPr sz="5200" b="1" spc="210" dirty="0">
                <a:latin typeface="Arial"/>
                <a:cs typeface="Arial"/>
              </a:rPr>
              <a:t>open()</a:t>
            </a:r>
            <a:endParaRPr sz="52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2160"/>
              </a:spcBef>
            </a:pPr>
            <a:r>
              <a:rPr sz="2500" spc="-5" dirty="0">
                <a:latin typeface="Arial"/>
                <a:cs typeface="Arial"/>
              </a:rPr>
              <a:t>Open </a:t>
            </a:r>
            <a:r>
              <a:rPr sz="2500" dirty="0">
                <a:latin typeface="Arial"/>
                <a:cs typeface="Arial"/>
              </a:rPr>
              <a:t>is a </a:t>
            </a:r>
            <a:r>
              <a:rPr sz="2500" b="1" dirty="0">
                <a:latin typeface="Arial"/>
                <a:cs typeface="Arial"/>
              </a:rPr>
              <a:t>system </a:t>
            </a:r>
            <a:r>
              <a:rPr sz="2500" b="1" spc="-5" dirty="0">
                <a:latin typeface="Arial"/>
                <a:cs typeface="Arial"/>
              </a:rPr>
              <a:t>call </a:t>
            </a:r>
            <a:r>
              <a:rPr sz="2500" spc="-5" dirty="0">
                <a:latin typeface="Arial"/>
                <a:cs typeface="Arial"/>
              </a:rPr>
              <a:t>that </a:t>
            </a:r>
            <a:r>
              <a:rPr sz="2500" dirty="0">
                <a:latin typeface="Arial"/>
                <a:cs typeface="Arial"/>
              </a:rPr>
              <a:t>is used </a:t>
            </a:r>
            <a:r>
              <a:rPr sz="2500" spc="-5" dirty="0">
                <a:latin typeface="Arial"/>
                <a:cs typeface="Arial"/>
              </a:rPr>
              <a:t>to </a:t>
            </a:r>
            <a:r>
              <a:rPr sz="2500" b="1" spc="-5" dirty="0">
                <a:latin typeface="Arial"/>
                <a:cs typeface="Arial"/>
              </a:rPr>
              <a:t>open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5" dirty="0">
                <a:latin typeface="Arial"/>
                <a:cs typeface="Arial"/>
              </a:rPr>
              <a:t>new </a:t>
            </a:r>
            <a:r>
              <a:rPr sz="2500" b="1" spc="-5" dirty="0">
                <a:latin typeface="Arial"/>
                <a:cs typeface="Arial"/>
              </a:rPr>
              <a:t>file </a:t>
            </a:r>
            <a:r>
              <a:rPr sz="2500" spc="-5" dirty="0">
                <a:latin typeface="Arial"/>
                <a:cs typeface="Arial"/>
              </a:rPr>
              <a:t>and </a:t>
            </a:r>
            <a:r>
              <a:rPr sz="2500" b="1" spc="-5" dirty="0">
                <a:latin typeface="Arial"/>
                <a:cs typeface="Arial"/>
              </a:rPr>
              <a:t>obtain </a:t>
            </a:r>
            <a:r>
              <a:rPr sz="2500" spc="-5" dirty="0">
                <a:latin typeface="Arial"/>
                <a:cs typeface="Arial"/>
              </a:rPr>
              <a:t>its </a:t>
            </a:r>
            <a:r>
              <a:rPr sz="2500" b="1" spc="-5" dirty="0">
                <a:latin typeface="Arial"/>
                <a:cs typeface="Arial"/>
              </a:rPr>
              <a:t>file</a:t>
            </a:r>
            <a:r>
              <a:rPr sz="2500" b="1" spc="4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descriptor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436100"/>
            <a:ext cx="13004800" cy="317500"/>
          </a:xfrm>
          <a:custGeom>
            <a:avLst/>
            <a:gdLst/>
            <a:ahLst/>
            <a:cxnLst/>
            <a:rect l="l" t="t" r="r" b="b"/>
            <a:pathLst>
              <a:path w="13004800" h="317500">
                <a:moveTo>
                  <a:pt x="0" y="0"/>
                </a:moveTo>
                <a:lnTo>
                  <a:pt x="13004800" y="0"/>
                </a:lnTo>
                <a:lnTo>
                  <a:pt x="130048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2400" y="3048000"/>
          <a:ext cx="12649200" cy="6083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0560"/>
                <a:gridCol w="9438640"/>
              </a:tblGrid>
              <a:tr h="130810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000"/>
                        </a:spcBef>
                        <a:tabLst>
                          <a:tab pos="1091565" algn="l"/>
                        </a:tabLst>
                      </a:pPr>
                      <a:r>
                        <a:rPr lang="en-US" sz="3000" b="1" spc="425" dirty="0" smtClean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sz="3000" b="1" spc="425" baseline="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sz="3000" b="1" spc="65" smtClean="0">
                          <a:solidFill>
                            <a:srgbClr val="0433FF"/>
                          </a:solidFill>
                          <a:latin typeface="Arial"/>
                          <a:cs typeface="Arial"/>
                        </a:rPr>
                        <a:t>path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22580">
                        <a:lnSpc>
                          <a:spcPts val="3400"/>
                        </a:lnSpc>
                        <a:spcBef>
                          <a:spcPts val="1780"/>
                        </a:spcBef>
                      </a:pPr>
                      <a:r>
                        <a:rPr sz="3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3000" b="1" spc="-5" dirty="0">
                          <a:latin typeface="Arial"/>
                          <a:cs typeface="Arial"/>
                        </a:rPr>
                        <a:t>relative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3000" b="1" spc="-5" dirty="0">
                          <a:latin typeface="Arial"/>
                          <a:cs typeface="Arial"/>
                        </a:rPr>
                        <a:t>absolute </a:t>
                      </a:r>
                      <a:r>
                        <a:rPr sz="3000" b="1" spc="-5" dirty="0">
                          <a:solidFill>
                            <a:srgbClr val="0433FF"/>
                          </a:solidFill>
                          <a:latin typeface="Arial"/>
                          <a:cs typeface="Arial"/>
                        </a:rPr>
                        <a:t>path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to the file that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be  opened.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170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994"/>
                        </a:spcBef>
                        <a:tabLst>
                          <a:tab pos="1091565" algn="l"/>
                        </a:tabLst>
                      </a:pPr>
                      <a:r>
                        <a:rPr sz="3000" b="1" spc="425" dirty="0">
                          <a:latin typeface="Arial"/>
                          <a:cs typeface="Arial"/>
                        </a:rPr>
                        <a:t>int	</a:t>
                      </a:r>
                      <a:r>
                        <a:rPr sz="3000" b="1" spc="175" dirty="0">
                          <a:solidFill>
                            <a:srgbClr val="0433FF"/>
                          </a:solidFill>
                          <a:latin typeface="Arial"/>
                          <a:cs typeface="Arial"/>
                        </a:rPr>
                        <a:t>oflags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257175">
                        <a:lnSpc>
                          <a:spcPts val="3400"/>
                        </a:lnSpc>
                        <a:spcBef>
                          <a:spcPts val="1775"/>
                        </a:spcBef>
                      </a:pPr>
                      <a:r>
                        <a:rPr sz="30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bitwise 'or' separated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list of values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that determine  the method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in which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the file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be opened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(whether 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it should be read </a:t>
                      </a:r>
                      <a:r>
                        <a:rPr sz="3000" spc="-45" dirty="0">
                          <a:latin typeface="Arial"/>
                          <a:cs typeface="Arial"/>
                        </a:rPr>
                        <a:t>only,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read/write, whether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it should  be cleared when opened,</a:t>
                      </a:r>
                      <a:r>
                        <a:rPr sz="3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etc).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254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350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994"/>
                        </a:spcBef>
                        <a:tabLst>
                          <a:tab pos="1720214" algn="l"/>
                        </a:tabLst>
                      </a:pPr>
                      <a:r>
                        <a:rPr sz="3000" b="1" spc="200" dirty="0">
                          <a:latin typeface="Arial"/>
                          <a:cs typeface="Arial"/>
                        </a:rPr>
                        <a:t>return	</a:t>
                      </a:r>
                      <a:r>
                        <a:rPr sz="3000" b="1" spc="114" dirty="0">
                          <a:latin typeface="Arial"/>
                          <a:cs typeface="Arial"/>
                        </a:rPr>
                        <a:t>value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596265">
                        <a:lnSpc>
                          <a:spcPts val="3400"/>
                        </a:lnSpc>
                        <a:spcBef>
                          <a:spcPts val="1775"/>
                        </a:spcBef>
                      </a:pPr>
                      <a:r>
                        <a:rPr sz="3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3000" b="1" spc="-5" dirty="0">
                          <a:latin typeface="Arial"/>
                          <a:cs typeface="Arial"/>
                        </a:rPr>
                        <a:t>file descriptor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for the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opened file. The file 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descriptor returned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is always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smallest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integer  greater than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zero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still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available.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negative 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value is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returned, then there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was an error opening  the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 file.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254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30200" y="2159000"/>
            <a:ext cx="982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7905" algn="l"/>
                <a:tab pos="3783965" algn="l"/>
                <a:tab pos="5041265" algn="l"/>
                <a:tab pos="6799580" algn="l"/>
                <a:tab pos="7804784" algn="l"/>
              </a:tabLst>
            </a:pPr>
            <a:r>
              <a:rPr sz="3600" b="1" spc="509" dirty="0">
                <a:latin typeface="Arial"/>
                <a:cs typeface="Arial"/>
              </a:rPr>
              <a:t>int	</a:t>
            </a:r>
            <a:r>
              <a:rPr sz="3600" b="1" spc="35" dirty="0">
                <a:latin typeface="Arial"/>
                <a:cs typeface="Arial"/>
              </a:rPr>
              <a:t>open(const	</a:t>
            </a:r>
            <a:r>
              <a:rPr sz="3600" b="1" spc="75" dirty="0">
                <a:latin typeface="Arial"/>
                <a:cs typeface="Arial"/>
              </a:rPr>
              <a:t>char	</a:t>
            </a:r>
            <a:r>
              <a:rPr sz="3600" b="1" spc="310" dirty="0">
                <a:latin typeface="Arial"/>
                <a:cs typeface="Arial"/>
              </a:rPr>
              <a:t>*</a:t>
            </a:r>
            <a:r>
              <a:rPr sz="3600" b="1" spc="310" dirty="0">
                <a:solidFill>
                  <a:srgbClr val="0433FF"/>
                </a:solidFill>
                <a:latin typeface="Arial"/>
                <a:cs typeface="Arial"/>
              </a:rPr>
              <a:t>path</a:t>
            </a:r>
            <a:r>
              <a:rPr sz="3600" b="1" spc="310" dirty="0">
                <a:latin typeface="Arial"/>
                <a:cs typeface="Arial"/>
              </a:rPr>
              <a:t>,	</a:t>
            </a:r>
            <a:r>
              <a:rPr sz="3600" b="1" spc="509" dirty="0">
                <a:latin typeface="Arial"/>
                <a:cs typeface="Arial"/>
              </a:rPr>
              <a:t>int	</a:t>
            </a:r>
            <a:r>
              <a:rPr sz="3600" b="1" spc="350" dirty="0">
                <a:solidFill>
                  <a:srgbClr val="0433FF"/>
                </a:solidFill>
                <a:latin typeface="Arial"/>
                <a:cs typeface="Arial"/>
              </a:rPr>
              <a:t>oflags</a:t>
            </a:r>
            <a:r>
              <a:rPr sz="3600" b="1" spc="350" dirty="0">
                <a:latin typeface="Arial"/>
                <a:cs typeface="Arial"/>
              </a:rPr>
              <a:t>);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932" y="1787651"/>
            <a:ext cx="12014200" cy="3664585"/>
          </a:xfrm>
          <a:custGeom>
            <a:avLst/>
            <a:gdLst/>
            <a:ahLst/>
            <a:cxnLst/>
            <a:rect l="l" t="t" r="r" b="b"/>
            <a:pathLst>
              <a:path w="12014200" h="3664585">
                <a:moveTo>
                  <a:pt x="0" y="3664432"/>
                </a:moveTo>
                <a:lnTo>
                  <a:pt x="12014202" y="3664432"/>
                </a:lnTo>
                <a:lnTo>
                  <a:pt x="12014202" y="0"/>
                </a:lnTo>
                <a:lnTo>
                  <a:pt x="0" y="0"/>
                </a:lnTo>
                <a:lnTo>
                  <a:pt x="0" y="3664432"/>
                </a:lnTo>
                <a:close/>
              </a:path>
            </a:pathLst>
          </a:custGeom>
          <a:solidFill>
            <a:srgbClr val="FFF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2932" y="1787651"/>
            <a:ext cx="12014200" cy="3837304"/>
          </a:xfrm>
          <a:custGeom>
            <a:avLst/>
            <a:gdLst/>
            <a:ahLst/>
            <a:cxnLst/>
            <a:rect l="l" t="t" r="r" b="b"/>
            <a:pathLst>
              <a:path w="12014200" h="3837304">
                <a:moveTo>
                  <a:pt x="0" y="0"/>
                </a:moveTo>
                <a:lnTo>
                  <a:pt x="12014200" y="0"/>
                </a:lnTo>
                <a:lnTo>
                  <a:pt x="12014200" y="3837241"/>
                </a:lnTo>
                <a:lnTo>
                  <a:pt x="0" y="383724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361" y="2442069"/>
            <a:ext cx="366395" cy="1685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User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2932" y="5452084"/>
            <a:ext cx="12014200" cy="4084954"/>
          </a:xfrm>
          <a:custGeom>
            <a:avLst/>
            <a:gdLst/>
            <a:ahLst/>
            <a:cxnLst/>
            <a:rect l="l" t="t" r="r" b="b"/>
            <a:pathLst>
              <a:path w="12014200" h="4084954">
                <a:moveTo>
                  <a:pt x="0" y="0"/>
                </a:moveTo>
                <a:lnTo>
                  <a:pt x="12014202" y="0"/>
                </a:lnTo>
                <a:lnTo>
                  <a:pt x="12014202" y="4084514"/>
                </a:lnTo>
                <a:lnTo>
                  <a:pt x="0" y="4084514"/>
                </a:lnTo>
                <a:lnTo>
                  <a:pt x="0" y="0"/>
                </a:lnTo>
                <a:close/>
              </a:path>
            </a:pathLst>
          </a:custGeom>
          <a:solidFill>
            <a:srgbClr val="A8C6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932" y="5452084"/>
            <a:ext cx="12014200" cy="4084954"/>
          </a:xfrm>
          <a:custGeom>
            <a:avLst/>
            <a:gdLst/>
            <a:ahLst/>
            <a:cxnLst/>
            <a:rect l="l" t="t" r="r" b="b"/>
            <a:pathLst>
              <a:path w="12014200" h="4084954">
                <a:moveTo>
                  <a:pt x="0" y="0"/>
                </a:moveTo>
                <a:lnTo>
                  <a:pt x="12014200" y="0"/>
                </a:lnTo>
                <a:lnTo>
                  <a:pt x="12014200" y="4084523"/>
                </a:lnTo>
                <a:lnTo>
                  <a:pt x="0" y="408452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821" y="7135591"/>
            <a:ext cx="367030" cy="1957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Kernel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5541" y="2614993"/>
            <a:ext cx="5905500" cy="6388735"/>
          </a:xfrm>
          <a:custGeom>
            <a:avLst/>
            <a:gdLst/>
            <a:ahLst/>
            <a:cxnLst/>
            <a:rect l="l" t="t" r="r" b="b"/>
            <a:pathLst>
              <a:path w="5905500" h="6388734">
                <a:moveTo>
                  <a:pt x="5714993" y="0"/>
                </a:moveTo>
                <a:lnTo>
                  <a:pt x="190506" y="0"/>
                </a:lnTo>
                <a:lnTo>
                  <a:pt x="146824" y="5031"/>
                </a:lnTo>
                <a:lnTo>
                  <a:pt x="106725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6197606"/>
                </a:lnTo>
                <a:lnTo>
                  <a:pt x="5031" y="6241286"/>
                </a:lnTo>
                <a:lnTo>
                  <a:pt x="19362" y="6281383"/>
                </a:lnTo>
                <a:lnTo>
                  <a:pt x="41851" y="6316755"/>
                </a:lnTo>
                <a:lnTo>
                  <a:pt x="71353" y="6346256"/>
                </a:lnTo>
                <a:lnTo>
                  <a:pt x="106725" y="6368744"/>
                </a:lnTo>
                <a:lnTo>
                  <a:pt x="146824" y="6383076"/>
                </a:lnTo>
                <a:lnTo>
                  <a:pt x="190506" y="6388107"/>
                </a:lnTo>
                <a:lnTo>
                  <a:pt x="5714993" y="6388107"/>
                </a:lnTo>
                <a:lnTo>
                  <a:pt x="5758676" y="6383076"/>
                </a:lnTo>
                <a:lnTo>
                  <a:pt x="5798774" y="6368744"/>
                </a:lnTo>
                <a:lnTo>
                  <a:pt x="5834145" y="6346256"/>
                </a:lnTo>
                <a:lnTo>
                  <a:pt x="5863645" y="6316755"/>
                </a:lnTo>
                <a:lnTo>
                  <a:pt x="5886132" y="6281383"/>
                </a:lnTo>
                <a:lnTo>
                  <a:pt x="5900462" y="6241286"/>
                </a:lnTo>
                <a:lnTo>
                  <a:pt x="5905493" y="6197606"/>
                </a:lnTo>
                <a:lnTo>
                  <a:pt x="5905493" y="190500"/>
                </a:lnTo>
                <a:lnTo>
                  <a:pt x="5900462" y="146821"/>
                </a:lnTo>
                <a:lnTo>
                  <a:pt x="5886132" y="106724"/>
                </a:lnTo>
                <a:lnTo>
                  <a:pt x="5863645" y="71353"/>
                </a:lnTo>
                <a:lnTo>
                  <a:pt x="5834145" y="41851"/>
                </a:lnTo>
                <a:lnTo>
                  <a:pt x="5798774" y="19363"/>
                </a:lnTo>
                <a:lnTo>
                  <a:pt x="5758676" y="5031"/>
                </a:lnTo>
                <a:lnTo>
                  <a:pt x="571499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5541" y="2614993"/>
            <a:ext cx="5905500" cy="6388100"/>
          </a:xfrm>
          <a:custGeom>
            <a:avLst/>
            <a:gdLst/>
            <a:ahLst/>
            <a:cxnLst/>
            <a:rect l="l" t="t" r="r" b="b"/>
            <a:pathLst>
              <a:path w="5905500" h="6388100">
                <a:moveTo>
                  <a:pt x="190500" y="0"/>
                </a:moveTo>
                <a:lnTo>
                  <a:pt x="5715000" y="0"/>
                </a:lnTo>
                <a:lnTo>
                  <a:pt x="5758678" y="5031"/>
                </a:lnTo>
                <a:lnTo>
                  <a:pt x="5798775" y="19362"/>
                </a:lnTo>
                <a:lnTo>
                  <a:pt x="5834146" y="41850"/>
                </a:lnTo>
                <a:lnTo>
                  <a:pt x="5863648" y="71351"/>
                </a:lnTo>
                <a:lnTo>
                  <a:pt x="5886136" y="106722"/>
                </a:lnTo>
                <a:lnTo>
                  <a:pt x="5900468" y="146820"/>
                </a:lnTo>
                <a:lnTo>
                  <a:pt x="5905500" y="190500"/>
                </a:lnTo>
                <a:lnTo>
                  <a:pt x="5905500" y="6197600"/>
                </a:lnTo>
                <a:lnTo>
                  <a:pt x="5900468" y="6241278"/>
                </a:lnTo>
                <a:lnTo>
                  <a:pt x="5886136" y="6281375"/>
                </a:lnTo>
                <a:lnTo>
                  <a:pt x="5863648" y="6316746"/>
                </a:lnTo>
                <a:lnTo>
                  <a:pt x="5834146" y="6346248"/>
                </a:lnTo>
                <a:lnTo>
                  <a:pt x="5798775" y="6368736"/>
                </a:lnTo>
                <a:lnTo>
                  <a:pt x="5758678" y="6383068"/>
                </a:lnTo>
                <a:lnTo>
                  <a:pt x="5715000" y="6388100"/>
                </a:lnTo>
                <a:lnTo>
                  <a:pt x="190500" y="6388100"/>
                </a:lnTo>
                <a:lnTo>
                  <a:pt x="146820" y="6383068"/>
                </a:lnTo>
                <a:lnTo>
                  <a:pt x="106722" y="6368736"/>
                </a:lnTo>
                <a:lnTo>
                  <a:pt x="71351" y="6346248"/>
                </a:lnTo>
                <a:lnTo>
                  <a:pt x="41850" y="6316746"/>
                </a:lnTo>
                <a:lnTo>
                  <a:pt x="19362" y="6281375"/>
                </a:lnTo>
                <a:lnTo>
                  <a:pt x="5031" y="6241278"/>
                </a:lnTo>
                <a:lnTo>
                  <a:pt x="0" y="61976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0400" y="2082800"/>
            <a:ext cx="1505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5131" y="4044759"/>
            <a:ext cx="1051906" cy="3845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743" y="4093786"/>
            <a:ext cx="878205" cy="3676650"/>
          </a:xfrm>
          <a:custGeom>
            <a:avLst/>
            <a:gdLst/>
            <a:ahLst/>
            <a:cxnLst/>
            <a:rect l="l" t="t" r="r" b="b"/>
            <a:pathLst>
              <a:path w="878205" h="3676650">
                <a:moveTo>
                  <a:pt x="878046" y="3676174"/>
                </a:moveTo>
                <a:lnTo>
                  <a:pt x="827111" y="3652611"/>
                </a:lnTo>
                <a:lnTo>
                  <a:pt x="791012" y="3632438"/>
                </a:lnTo>
                <a:lnTo>
                  <a:pt x="752318" y="3608606"/>
                </a:lnTo>
                <a:lnTo>
                  <a:pt x="711403" y="3580850"/>
                </a:lnTo>
                <a:lnTo>
                  <a:pt x="668639" y="3548906"/>
                </a:lnTo>
                <a:lnTo>
                  <a:pt x="624401" y="3512507"/>
                </a:lnTo>
                <a:lnTo>
                  <a:pt x="579061" y="3471389"/>
                </a:lnTo>
                <a:lnTo>
                  <a:pt x="532993" y="3425286"/>
                </a:lnTo>
                <a:lnTo>
                  <a:pt x="486569" y="3373932"/>
                </a:lnTo>
                <a:lnTo>
                  <a:pt x="440163" y="3317063"/>
                </a:lnTo>
                <a:lnTo>
                  <a:pt x="417084" y="3286477"/>
                </a:lnTo>
                <a:lnTo>
                  <a:pt x="394149" y="3254413"/>
                </a:lnTo>
                <a:lnTo>
                  <a:pt x="371406" y="3220837"/>
                </a:lnTo>
                <a:lnTo>
                  <a:pt x="348900" y="3185716"/>
                </a:lnTo>
                <a:lnTo>
                  <a:pt x="326678" y="3149018"/>
                </a:lnTo>
                <a:lnTo>
                  <a:pt x="304788" y="3110708"/>
                </a:lnTo>
                <a:lnTo>
                  <a:pt x="283275" y="3070754"/>
                </a:lnTo>
                <a:lnTo>
                  <a:pt x="262187" y="3029123"/>
                </a:lnTo>
                <a:lnTo>
                  <a:pt x="241570" y="2985781"/>
                </a:lnTo>
                <a:lnTo>
                  <a:pt x="221470" y="2940695"/>
                </a:lnTo>
                <a:lnTo>
                  <a:pt x="201935" y="2893832"/>
                </a:lnTo>
                <a:lnTo>
                  <a:pt x="183011" y="2845160"/>
                </a:lnTo>
                <a:lnTo>
                  <a:pt x="164745" y="2794644"/>
                </a:lnTo>
                <a:lnTo>
                  <a:pt x="147183" y="2742251"/>
                </a:lnTo>
                <a:lnTo>
                  <a:pt x="130372" y="2687949"/>
                </a:lnTo>
                <a:lnTo>
                  <a:pt x="114359" y="2631704"/>
                </a:lnTo>
                <a:lnTo>
                  <a:pt x="99190" y="2573483"/>
                </a:lnTo>
                <a:lnTo>
                  <a:pt x="84912" y="2513253"/>
                </a:lnTo>
                <a:lnTo>
                  <a:pt x="71571" y="2450981"/>
                </a:lnTo>
                <a:lnTo>
                  <a:pt x="59215" y="2386633"/>
                </a:lnTo>
                <a:lnTo>
                  <a:pt x="47890" y="2320177"/>
                </a:lnTo>
                <a:lnTo>
                  <a:pt x="37642" y="2251578"/>
                </a:lnTo>
                <a:lnTo>
                  <a:pt x="28519" y="2180805"/>
                </a:lnTo>
                <a:lnTo>
                  <a:pt x="20566" y="2107824"/>
                </a:lnTo>
                <a:lnTo>
                  <a:pt x="13831" y="2032601"/>
                </a:lnTo>
                <a:lnTo>
                  <a:pt x="8360" y="1955104"/>
                </a:lnTo>
                <a:lnTo>
                  <a:pt x="4200" y="1875300"/>
                </a:lnTo>
                <a:lnTo>
                  <a:pt x="1398" y="1793154"/>
                </a:lnTo>
                <a:lnTo>
                  <a:pt x="0" y="1708635"/>
                </a:lnTo>
                <a:lnTo>
                  <a:pt x="52" y="1621708"/>
                </a:lnTo>
                <a:lnTo>
                  <a:pt x="1753" y="1542145"/>
                </a:lnTo>
                <a:lnTo>
                  <a:pt x="5351" y="1465059"/>
                </a:lnTo>
                <a:lnTo>
                  <a:pt x="10769" y="1390411"/>
                </a:lnTo>
                <a:lnTo>
                  <a:pt x="17928" y="1318165"/>
                </a:lnTo>
                <a:lnTo>
                  <a:pt x="26753" y="1248284"/>
                </a:lnTo>
                <a:lnTo>
                  <a:pt x="37167" y="1180733"/>
                </a:lnTo>
                <a:lnTo>
                  <a:pt x="49092" y="1115474"/>
                </a:lnTo>
                <a:lnTo>
                  <a:pt x="62451" y="1052470"/>
                </a:lnTo>
                <a:lnTo>
                  <a:pt x="77167" y="991685"/>
                </a:lnTo>
                <a:lnTo>
                  <a:pt x="93164" y="933082"/>
                </a:lnTo>
                <a:lnTo>
                  <a:pt x="110364" y="876625"/>
                </a:lnTo>
                <a:lnTo>
                  <a:pt x="128690" y="822276"/>
                </a:lnTo>
                <a:lnTo>
                  <a:pt x="148065" y="770000"/>
                </a:lnTo>
                <a:lnTo>
                  <a:pt x="168413" y="719759"/>
                </a:lnTo>
                <a:lnTo>
                  <a:pt x="189655" y="671516"/>
                </a:lnTo>
                <a:lnTo>
                  <a:pt x="211716" y="625236"/>
                </a:lnTo>
                <a:lnTo>
                  <a:pt x="234518" y="580881"/>
                </a:lnTo>
                <a:lnTo>
                  <a:pt x="257984" y="538415"/>
                </a:lnTo>
                <a:lnTo>
                  <a:pt x="282037" y="497801"/>
                </a:lnTo>
                <a:lnTo>
                  <a:pt x="306601" y="459003"/>
                </a:lnTo>
                <a:lnTo>
                  <a:pt x="331597" y="421983"/>
                </a:lnTo>
                <a:lnTo>
                  <a:pt x="356949" y="386705"/>
                </a:lnTo>
                <a:lnTo>
                  <a:pt x="382580" y="353133"/>
                </a:lnTo>
                <a:lnTo>
                  <a:pt x="408413" y="321229"/>
                </a:lnTo>
                <a:lnTo>
                  <a:pt x="434371" y="290957"/>
                </a:lnTo>
                <a:lnTo>
                  <a:pt x="460377" y="262281"/>
                </a:lnTo>
                <a:lnTo>
                  <a:pt x="512225" y="209568"/>
                </a:lnTo>
                <a:lnTo>
                  <a:pt x="563340" y="162795"/>
                </a:lnTo>
                <a:lnTo>
                  <a:pt x="613106" y="121671"/>
                </a:lnTo>
                <a:lnTo>
                  <a:pt x="660907" y="85902"/>
                </a:lnTo>
                <a:lnTo>
                  <a:pt x="706127" y="55193"/>
                </a:lnTo>
                <a:lnTo>
                  <a:pt x="748150" y="29252"/>
                </a:lnTo>
                <a:lnTo>
                  <a:pt x="786359" y="7786"/>
                </a:lnTo>
                <a:lnTo>
                  <a:pt x="80378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3670" y="4042130"/>
            <a:ext cx="187325" cy="153670"/>
          </a:xfrm>
          <a:custGeom>
            <a:avLst/>
            <a:gdLst/>
            <a:ahLst/>
            <a:cxnLst/>
            <a:rect l="l" t="t" r="r" b="b"/>
            <a:pathLst>
              <a:path w="187325" h="153670">
                <a:moveTo>
                  <a:pt x="0" y="0"/>
                </a:moveTo>
                <a:lnTo>
                  <a:pt x="72463" y="59423"/>
                </a:lnTo>
                <a:lnTo>
                  <a:pt x="68402" y="153047"/>
                </a:lnTo>
                <a:lnTo>
                  <a:pt x="187256" y="81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0990" y="7669924"/>
            <a:ext cx="186690" cy="156845"/>
          </a:xfrm>
          <a:custGeom>
            <a:avLst/>
            <a:gdLst/>
            <a:ahLst/>
            <a:cxnLst/>
            <a:rect l="l" t="t" r="r" b="b"/>
            <a:pathLst>
              <a:path w="186690" h="156845">
                <a:moveTo>
                  <a:pt x="59656" y="0"/>
                </a:moveTo>
                <a:lnTo>
                  <a:pt x="68991" y="93243"/>
                </a:lnTo>
                <a:lnTo>
                  <a:pt x="0" y="156667"/>
                </a:lnTo>
                <a:lnTo>
                  <a:pt x="186491" y="137998"/>
                </a:lnTo>
                <a:lnTo>
                  <a:pt x="5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95120" y="7431061"/>
            <a:ext cx="1831886" cy="1562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5120" y="7431061"/>
            <a:ext cx="1831975" cy="1562100"/>
          </a:xfrm>
          <a:custGeom>
            <a:avLst/>
            <a:gdLst/>
            <a:ahLst/>
            <a:cxnLst/>
            <a:rect l="l" t="t" r="r" b="b"/>
            <a:pathLst>
              <a:path w="1831975" h="1562100">
                <a:moveTo>
                  <a:pt x="0" y="0"/>
                </a:moveTo>
                <a:lnTo>
                  <a:pt x="1831873" y="0"/>
                </a:lnTo>
                <a:lnTo>
                  <a:pt x="1831873" y="1562100"/>
                </a:lnTo>
                <a:lnTo>
                  <a:pt x="0" y="1562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08900" y="7467600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foo.txt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59670" y="7647697"/>
            <a:ext cx="1608455" cy="368935"/>
          </a:xfrm>
          <a:custGeom>
            <a:avLst/>
            <a:gdLst/>
            <a:ahLst/>
            <a:cxnLst/>
            <a:rect l="l" t="t" r="r" b="b"/>
            <a:pathLst>
              <a:path w="1608454" h="368934">
                <a:moveTo>
                  <a:pt x="0" y="368758"/>
                </a:moveTo>
                <a:lnTo>
                  <a:pt x="1607934" y="368758"/>
                </a:lnTo>
                <a:lnTo>
                  <a:pt x="1607934" y="0"/>
                </a:lnTo>
                <a:lnTo>
                  <a:pt x="0" y="0"/>
                </a:lnTo>
                <a:lnTo>
                  <a:pt x="0" y="3687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420812" y="5789612"/>
          <a:ext cx="3432175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/>
                <a:gridCol w="939800"/>
                <a:gridCol w="1607820"/>
              </a:tblGrid>
              <a:tr h="368300">
                <a:tc gridSpan="3">
                  <a:txBody>
                    <a:bodyPr/>
                    <a:lstStyle/>
                    <a:p>
                      <a:pPr marL="6489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 descriptor table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Endpoint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terminal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write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terminal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write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terminal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foo.txt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407318" y="7711076"/>
            <a:ext cx="4190225" cy="10782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95291" y="7827879"/>
            <a:ext cx="3788410" cy="817244"/>
          </a:xfrm>
          <a:custGeom>
            <a:avLst/>
            <a:gdLst/>
            <a:ahLst/>
            <a:cxnLst/>
            <a:rect l="l" t="t" r="r" b="b"/>
            <a:pathLst>
              <a:path w="3788409" h="817245">
                <a:moveTo>
                  <a:pt x="3788079" y="801811"/>
                </a:moveTo>
                <a:lnTo>
                  <a:pt x="3700493" y="811540"/>
                </a:lnTo>
                <a:lnTo>
                  <a:pt x="3643972" y="814851"/>
                </a:lnTo>
                <a:lnTo>
                  <a:pt x="3587351" y="816694"/>
                </a:lnTo>
                <a:lnTo>
                  <a:pt x="3530819" y="817093"/>
                </a:lnTo>
                <a:lnTo>
                  <a:pt x="3474566" y="816070"/>
                </a:lnTo>
                <a:lnTo>
                  <a:pt x="3418782" y="813650"/>
                </a:lnTo>
                <a:lnTo>
                  <a:pt x="3363658" y="809855"/>
                </a:lnTo>
                <a:lnTo>
                  <a:pt x="3309382" y="804708"/>
                </a:lnTo>
                <a:lnTo>
                  <a:pt x="3256145" y="798234"/>
                </a:lnTo>
                <a:lnTo>
                  <a:pt x="3204138" y="790456"/>
                </a:lnTo>
                <a:lnTo>
                  <a:pt x="3153549" y="781396"/>
                </a:lnTo>
                <a:lnTo>
                  <a:pt x="3104569" y="771078"/>
                </a:lnTo>
                <a:lnTo>
                  <a:pt x="3057387" y="759526"/>
                </a:lnTo>
                <a:lnTo>
                  <a:pt x="3012194" y="746762"/>
                </a:lnTo>
                <a:lnTo>
                  <a:pt x="2969180" y="732811"/>
                </a:lnTo>
                <a:lnTo>
                  <a:pt x="2928535" y="717695"/>
                </a:lnTo>
                <a:lnTo>
                  <a:pt x="2890447" y="701438"/>
                </a:lnTo>
                <a:lnTo>
                  <a:pt x="2855109" y="684064"/>
                </a:lnTo>
                <a:lnTo>
                  <a:pt x="2793436" y="646054"/>
                </a:lnTo>
                <a:lnTo>
                  <a:pt x="2733112" y="589501"/>
                </a:lnTo>
                <a:lnTo>
                  <a:pt x="2709872" y="552656"/>
                </a:lnTo>
                <a:lnTo>
                  <a:pt x="2695401" y="515113"/>
                </a:lnTo>
                <a:lnTo>
                  <a:pt x="2687338" y="477052"/>
                </a:lnTo>
                <a:lnTo>
                  <a:pt x="2683324" y="438655"/>
                </a:lnTo>
                <a:lnTo>
                  <a:pt x="2680996" y="400102"/>
                </a:lnTo>
                <a:lnTo>
                  <a:pt x="2677996" y="361574"/>
                </a:lnTo>
                <a:lnTo>
                  <a:pt x="2671961" y="323253"/>
                </a:lnTo>
                <a:lnTo>
                  <a:pt x="2660532" y="285318"/>
                </a:lnTo>
                <a:lnTo>
                  <a:pt x="2641347" y="247951"/>
                </a:lnTo>
                <a:lnTo>
                  <a:pt x="2612047" y="211333"/>
                </a:lnTo>
                <a:lnTo>
                  <a:pt x="2560399" y="168246"/>
                </a:lnTo>
                <a:lnTo>
                  <a:pt x="2493709" y="129074"/>
                </a:lnTo>
                <a:lnTo>
                  <a:pt x="2455206" y="111092"/>
                </a:lnTo>
                <a:lnTo>
                  <a:pt x="2413522" y="94251"/>
                </a:lnTo>
                <a:lnTo>
                  <a:pt x="2368851" y="78608"/>
                </a:lnTo>
                <a:lnTo>
                  <a:pt x="2321386" y="64215"/>
                </a:lnTo>
                <a:lnTo>
                  <a:pt x="2271321" y="51128"/>
                </a:lnTo>
                <a:lnTo>
                  <a:pt x="2218849" y="39400"/>
                </a:lnTo>
                <a:lnTo>
                  <a:pt x="2164163" y="29088"/>
                </a:lnTo>
                <a:lnTo>
                  <a:pt x="2107457" y="20244"/>
                </a:lnTo>
                <a:lnTo>
                  <a:pt x="2048924" y="12923"/>
                </a:lnTo>
                <a:lnTo>
                  <a:pt x="1988757" y="7180"/>
                </a:lnTo>
                <a:lnTo>
                  <a:pt x="1927150" y="3070"/>
                </a:lnTo>
                <a:lnTo>
                  <a:pt x="1864296" y="647"/>
                </a:lnTo>
                <a:lnTo>
                  <a:pt x="31749" y="11"/>
                </a:lnTo>
                <a:lnTo>
                  <a:pt x="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32731" y="7698371"/>
            <a:ext cx="259715" cy="259079"/>
          </a:xfrm>
          <a:custGeom>
            <a:avLst/>
            <a:gdLst/>
            <a:ahLst/>
            <a:cxnLst/>
            <a:rect l="l" t="t" r="r" b="b"/>
            <a:pathLst>
              <a:path w="259714" h="259079">
                <a:moveTo>
                  <a:pt x="259130" y="0"/>
                </a:moveTo>
                <a:lnTo>
                  <a:pt x="0" y="129451"/>
                </a:lnTo>
                <a:lnTo>
                  <a:pt x="259041" y="259079"/>
                </a:lnTo>
                <a:lnTo>
                  <a:pt x="194310" y="129527"/>
                </a:lnTo>
                <a:lnTo>
                  <a:pt x="25913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52015" y="8511230"/>
            <a:ext cx="213283" cy="213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11200" y="406400"/>
            <a:ext cx="11725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6365" algn="l"/>
                <a:tab pos="1819910" algn="l"/>
                <a:tab pos="2610485" algn="l"/>
                <a:tab pos="5180330" algn="l"/>
                <a:tab pos="6536055" algn="l"/>
                <a:tab pos="9199880" algn="l"/>
              </a:tabLst>
            </a:pPr>
            <a:r>
              <a:rPr sz="4000" spc="-5" dirty="0"/>
              <a:t>Open	</a:t>
            </a:r>
            <a:r>
              <a:rPr sz="4000" dirty="0"/>
              <a:t>a	file	</a:t>
            </a:r>
            <a:r>
              <a:rPr sz="4000" spc="-5" dirty="0"/>
              <a:t>for</a:t>
            </a:r>
            <a:r>
              <a:rPr sz="4000" dirty="0"/>
              <a:t> reading	using	</a:t>
            </a:r>
            <a:r>
              <a:rPr sz="4000" spc="-5" dirty="0"/>
              <a:t>the</a:t>
            </a:r>
            <a:r>
              <a:rPr sz="4000" spc="5" dirty="0"/>
              <a:t> </a:t>
            </a:r>
            <a:r>
              <a:rPr sz="4000" b="1" spc="160" dirty="0">
                <a:solidFill>
                  <a:srgbClr val="0433FF"/>
                </a:solidFill>
                <a:latin typeface="Arial"/>
                <a:cs typeface="Arial"/>
              </a:rPr>
              <a:t>open()	</a:t>
            </a:r>
            <a:r>
              <a:rPr sz="4000" spc="-5" dirty="0"/>
              <a:t>system</a:t>
            </a:r>
            <a:r>
              <a:rPr sz="4000" spc="-70" dirty="0"/>
              <a:t> </a:t>
            </a:r>
            <a:r>
              <a:rPr sz="4000" dirty="0"/>
              <a:t>call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32425" y="3835543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5" h="564514">
                <a:moveTo>
                  <a:pt x="282178" y="0"/>
                </a:moveTo>
                <a:lnTo>
                  <a:pt x="238985" y="3305"/>
                </a:lnTo>
                <a:lnTo>
                  <a:pt x="196615" y="13223"/>
                </a:lnTo>
                <a:lnTo>
                  <a:pt x="155887" y="29753"/>
                </a:lnTo>
                <a:lnTo>
                  <a:pt x="117624" y="52894"/>
                </a:lnTo>
                <a:lnTo>
                  <a:pt x="82648" y="82648"/>
                </a:lnTo>
                <a:lnTo>
                  <a:pt x="52894" y="117624"/>
                </a:lnTo>
                <a:lnTo>
                  <a:pt x="29753" y="155887"/>
                </a:lnTo>
                <a:lnTo>
                  <a:pt x="13223" y="196615"/>
                </a:lnTo>
                <a:lnTo>
                  <a:pt x="3305" y="238985"/>
                </a:lnTo>
                <a:lnTo>
                  <a:pt x="0" y="282178"/>
                </a:lnTo>
                <a:lnTo>
                  <a:pt x="3305" y="325370"/>
                </a:lnTo>
                <a:lnTo>
                  <a:pt x="13223" y="367741"/>
                </a:lnTo>
                <a:lnTo>
                  <a:pt x="29753" y="408468"/>
                </a:lnTo>
                <a:lnTo>
                  <a:pt x="52894" y="446731"/>
                </a:lnTo>
                <a:lnTo>
                  <a:pt x="82648" y="481707"/>
                </a:lnTo>
                <a:lnTo>
                  <a:pt x="117624" y="511457"/>
                </a:lnTo>
                <a:lnTo>
                  <a:pt x="155887" y="534596"/>
                </a:lnTo>
                <a:lnTo>
                  <a:pt x="196615" y="551124"/>
                </a:lnTo>
                <a:lnTo>
                  <a:pt x="238985" y="561041"/>
                </a:lnTo>
                <a:lnTo>
                  <a:pt x="282178" y="564346"/>
                </a:lnTo>
                <a:lnTo>
                  <a:pt x="325370" y="561041"/>
                </a:lnTo>
                <a:lnTo>
                  <a:pt x="367741" y="551124"/>
                </a:lnTo>
                <a:lnTo>
                  <a:pt x="408468" y="534596"/>
                </a:lnTo>
                <a:lnTo>
                  <a:pt x="446731" y="511457"/>
                </a:lnTo>
                <a:lnTo>
                  <a:pt x="481707" y="481707"/>
                </a:lnTo>
                <a:lnTo>
                  <a:pt x="511461" y="446731"/>
                </a:lnTo>
                <a:lnTo>
                  <a:pt x="534602" y="408468"/>
                </a:lnTo>
                <a:lnTo>
                  <a:pt x="551132" y="367741"/>
                </a:lnTo>
                <a:lnTo>
                  <a:pt x="561050" y="325370"/>
                </a:lnTo>
                <a:lnTo>
                  <a:pt x="564356" y="282178"/>
                </a:lnTo>
                <a:lnTo>
                  <a:pt x="561050" y="238985"/>
                </a:lnTo>
                <a:lnTo>
                  <a:pt x="551132" y="196615"/>
                </a:lnTo>
                <a:lnTo>
                  <a:pt x="534602" y="155887"/>
                </a:lnTo>
                <a:lnTo>
                  <a:pt x="511461" y="117624"/>
                </a:lnTo>
                <a:lnTo>
                  <a:pt x="481707" y="82648"/>
                </a:lnTo>
                <a:lnTo>
                  <a:pt x="446731" y="52894"/>
                </a:lnTo>
                <a:lnTo>
                  <a:pt x="408468" y="29753"/>
                </a:lnTo>
                <a:lnTo>
                  <a:pt x="367741" y="13223"/>
                </a:lnTo>
                <a:lnTo>
                  <a:pt x="325370" y="3305"/>
                </a:lnTo>
                <a:lnTo>
                  <a:pt x="282178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32422" y="3835539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5" h="564514">
                <a:moveTo>
                  <a:pt x="481707" y="82647"/>
                </a:moveTo>
                <a:lnTo>
                  <a:pt x="511460" y="117623"/>
                </a:lnTo>
                <a:lnTo>
                  <a:pt x="534601" y="155886"/>
                </a:lnTo>
                <a:lnTo>
                  <a:pt x="551131" y="196613"/>
                </a:lnTo>
                <a:lnTo>
                  <a:pt x="561048" y="238984"/>
                </a:lnTo>
                <a:lnTo>
                  <a:pt x="564354" y="282177"/>
                </a:lnTo>
                <a:lnTo>
                  <a:pt x="561048" y="325369"/>
                </a:lnTo>
                <a:lnTo>
                  <a:pt x="551131" y="367740"/>
                </a:lnTo>
                <a:lnTo>
                  <a:pt x="534601" y="408467"/>
                </a:lnTo>
                <a:lnTo>
                  <a:pt x="511460" y="446730"/>
                </a:lnTo>
                <a:lnTo>
                  <a:pt x="481707" y="481707"/>
                </a:lnTo>
                <a:lnTo>
                  <a:pt x="446730" y="511460"/>
                </a:lnTo>
                <a:lnTo>
                  <a:pt x="408467" y="534601"/>
                </a:lnTo>
                <a:lnTo>
                  <a:pt x="367740" y="551131"/>
                </a:lnTo>
                <a:lnTo>
                  <a:pt x="325369" y="561048"/>
                </a:lnTo>
                <a:lnTo>
                  <a:pt x="282177" y="564354"/>
                </a:lnTo>
                <a:lnTo>
                  <a:pt x="238984" y="561048"/>
                </a:lnTo>
                <a:lnTo>
                  <a:pt x="196613" y="551131"/>
                </a:lnTo>
                <a:lnTo>
                  <a:pt x="155886" y="534601"/>
                </a:lnTo>
                <a:lnTo>
                  <a:pt x="117623" y="511460"/>
                </a:lnTo>
                <a:lnTo>
                  <a:pt x="82647" y="481707"/>
                </a:lnTo>
                <a:lnTo>
                  <a:pt x="52894" y="446730"/>
                </a:lnTo>
                <a:lnTo>
                  <a:pt x="29753" y="408467"/>
                </a:lnTo>
                <a:lnTo>
                  <a:pt x="13223" y="367740"/>
                </a:lnTo>
                <a:lnTo>
                  <a:pt x="3305" y="325369"/>
                </a:lnTo>
                <a:lnTo>
                  <a:pt x="0" y="282177"/>
                </a:lnTo>
                <a:lnTo>
                  <a:pt x="3305" y="238984"/>
                </a:lnTo>
                <a:lnTo>
                  <a:pt x="13223" y="196613"/>
                </a:lnTo>
                <a:lnTo>
                  <a:pt x="29753" y="155886"/>
                </a:lnTo>
                <a:lnTo>
                  <a:pt x="52894" y="117623"/>
                </a:lnTo>
                <a:lnTo>
                  <a:pt x="82647" y="82647"/>
                </a:lnTo>
                <a:lnTo>
                  <a:pt x="117623" y="52894"/>
                </a:lnTo>
                <a:lnTo>
                  <a:pt x="155886" y="29753"/>
                </a:lnTo>
                <a:lnTo>
                  <a:pt x="196613" y="13223"/>
                </a:lnTo>
                <a:lnTo>
                  <a:pt x="238984" y="3305"/>
                </a:lnTo>
                <a:lnTo>
                  <a:pt x="282177" y="0"/>
                </a:lnTo>
                <a:lnTo>
                  <a:pt x="325369" y="3305"/>
                </a:lnTo>
                <a:lnTo>
                  <a:pt x="367740" y="13223"/>
                </a:lnTo>
                <a:lnTo>
                  <a:pt x="408467" y="29753"/>
                </a:lnTo>
                <a:lnTo>
                  <a:pt x="446730" y="52894"/>
                </a:lnTo>
                <a:lnTo>
                  <a:pt x="481707" y="82647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83400" y="3784600"/>
            <a:ext cx="25590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Noto Sans"/>
                <a:cs typeface="Noto Sans"/>
              </a:rPr>
              <a:t>1</a:t>
            </a:r>
            <a:endParaRPr sz="3300">
              <a:latin typeface="Noto Sans"/>
              <a:cs typeface="Noto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27798" y="2639834"/>
            <a:ext cx="4978400" cy="2407920"/>
          </a:xfrm>
          <a:custGeom>
            <a:avLst/>
            <a:gdLst/>
            <a:ahLst/>
            <a:cxnLst/>
            <a:rect l="l" t="t" r="r" b="b"/>
            <a:pathLst>
              <a:path w="4978400" h="2407920">
                <a:moveTo>
                  <a:pt x="0" y="0"/>
                </a:moveTo>
                <a:lnTo>
                  <a:pt x="4978400" y="0"/>
                </a:lnTo>
                <a:lnTo>
                  <a:pt x="4978400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7798" y="2639834"/>
            <a:ext cx="4978400" cy="2407920"/>
          </a:xfrm>
          <a:custGeom>
            <a:avLst/>
            <a:gdLst/>
            <a:ahLst/>
            <a:cxnLst/>
            <a:rect l="l" t="t" r="r" b="b"/>
            <a:pathLst>
              <a:path w="4978400" h="2407920">
                <a:moveTo>
                  <a:pt x="0" y="0"/>
                </a:moveTo>
                <a:lnTo>
                  <a:pt x="4978400" y="0"/>
                </a:lnTo>
                <a:lnTo>
                  <a:pt x="4978400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620000" y="2791460"/>
            <a:ext cx="4503420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When </a:t>
            </a:r>
            <a:r>
              <a:rPr sz="2400" spc="-5" dirty="0">
                <a:latin typeface="Verdana"/>
                <a:cs typeface="Verdana"/>
              </a:rPr>
              <a:t>opening </a:t>
            </a:r>
            <a:r>
              <a:rPr sz="2400" dirty="0">
                <a:latin typeface="Verdana"/>
                <a:cs typeface="Verdana"/>
              </a:rPr>
              <a:t>a file </a:t>
            </a:r>
            <a:r>
              <a:rPr sz="2400" spc="-5" dirty="0">
                <a:latin typeface="Verdana"/>
                <a:cs typeface="Verdana"/>
              </a:rPr>
              <a:t>for  reading,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descriptor number  </a:t>
            </a:r>
            <a:r>
              <a:rPr sz="2400" dirty="0">
                <a:latin typeface="Verdana"/>
                <a:cs typeface="Verdana"/>
              </a:rPr>
              <a:t>is </a:t>
            </a:r>
            <a:r>
              <a:rPr sz="2400" spc="-5" dirty="0">
                <a:latin typeface="Verdana"/>
                <a:cs typeface="Verdana"/>
              </a:rPr>
              <a:t>returned. </a:t>
            </a:r>
            <a:r>
              <a:rPr sz="2400" dirty="0">
                <a:latin typeface="Verdana"/>
                <a:cs typeface="Verdana"/>
              </a:rPr>
              <a:t>In </a:t>
            </a:r>
            <a:r>
              <a:rPr sz="2400" spc="-5" dirty="0">
                <a:latin typeface="Verdana"/>
                <a:cs typeface="Verdana"/>
              </a:rPr>
              <a:t>this example, 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descriptor with </a:t>
            </a:r>
            <a:r>
              <a:rPr sz="2400" spc="-10" dirty="0">
                <a:latin typeface="Verdana"/>
                <a:cs typeface="Verdana"/>
              </a:rPr>
              <a:t>value </a:t>
            </a:r>
            <a:r>
              <a:rPr sz="2400" dirty="0">
                <a:latin typeface="Verdana"/>
                <a:cs typeface="Verdana"/>
              </a:rPr>
              <a:t>is 3  </a:t>
            </a:r>
            <a:r>
              <a:rPr sz="2400" spc="-5" dirty="0">
                <a:latin typeface="Verdana"/>
                <a:cs typeface="Verdana"/>
              </a:rPr>
              <a:t>returned.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47766" y="2356818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5" h="564514">
                <a:moveTo>
                  <a:pt x="282178" y="0"/>
                </a:moveTo>
                <a:lnTo>
                  <a:pt x="238985" y="3305"/>
                </a:lnTo>
                <a:lnTo>
                  <a:pt x="196615" y="13223"/>
                </a:lnTo>
                <a:lnTo>
                  <a:pt x="155887" y="29753"/>
                </a:lnTo>
                <a:lnTo>
                  <a:pt x="117624" y="52894"/>
                </a:lnTo>
                <a:lnTo>
                  <a:pt x="82648" y="82648"/>
                </a:lnTo>
                <a:lnTo>
                  <a:pt x="52894" y="117624"/>
                </a:lnTo>
                <a:lnTo>
                  <a:pt x="29753" y="155887"/>
                </a:lnTo>
                <a:lnTo>
                  <a:pt x="13223" y="196615"/>
                </a:lnTo>
                <a:lnTo>
                  <a:pt x="3305" y="238985"/>
                </a:lnTo>
                <a:lnTo>
                  <a:pt x="0" y="282178"/>
                </a:lnTo>
                <a:lnTo>
                  <a:pt x="3305" y="325370"/>
                </a:lnTo>
                <a:lnTo>
                  <a:pt x="13223" y="367741"/>
                </a:lnTo>
                <a:lnTo>
                  <a:pt x="29753" y="408468"/>
                </a:lnTo>
                <a:lnTo>
                  <a:pt x="52894" y="446731"/>
                </a:lnTo>
                <a:lnTo>
                  <a:pt x="82648" y="481707"/>
                </a:lnTo>
                <a:lnTo>
                  <a:pt x="117624" y="511461"/>
                </a:lnTo>
                <a:lnTo>
                  <a:pt x="155887" y="534602"/>
                </a:lnTo>
                <a:lnTo>
                  <a:pt x="196615" y="551132"/>
                </a:lnTo>
                <a:lnTo>
                  <a:pt x="238985" y="561050"/>
                </a:lnTo>
                <a:lnTo>
                  <a:pt x="282178" y="564356"/>
                </a:lnTo>
                <a:lnTo>
                  <a:pt x="325370" y="561050"/>
                </a:lnTo>
                <a:lnTo>
                  <a:pt x="367741" y="551132"/>
                </a:lnTo>
                <a:lnTo>
                  <a:pt x="408468" y="534602"/>
                </a:lnTo>
                <a:lnTo>
                  <a:pt x="446731" y="511461"/>
                </a:lnTo>
                <a:lnTo>
                  <a:pt x="481707" y="481707"/>
                </a:lnTo>
                <a:lnTo>
                  <a:pt x="511461" y="446731"/>
                </a:lnTo>
                <a:lnTo>
                  <a:pt x="534602" y="408468"/>
                </a:lnTo>
                <a:lnTo>
                  <a:pt x="551132" y="367741"/>
                </a:lnTo>
                <a:lnTo>
                  <a:pt x="561050" y="325370"/>
                </a:lnTo>
                <a:lnTo>
                  <a:pt x="564356" y="282178"/>
                </a:lnTo>
                <a:lnTo>
                  <a:pt x="561050" y="238985"/>
                </a:lnTo>
                <a:lnTo>
                  <a:pt x="551132" y="196615"/>
                </a:lnTo>
                <a:lnTo>
                  <a:pt x="534602" y="155887"/>
                </a:lnTo>
                <a:lnTo>
                  <a:pt x="511461" y="117624"/>
                </a:lnTo>
                <a:lnTo>
                  <a:pt x="481707" y="82648"/>
                </a:lnTo>
                <a:lnTo>
                  <a:pt x="446731" y="52894"/>
                </a:lnTo>
                <a:lnTo>
                  <a:pt x="408468" y="29753"/>
                </a:lnTo>
                <a:lnTo>
                  <a:pt x="367741" y="13223"/>
                </a:lnTo>
                <a:lnTo>
                  <a:pt x="325370" y="3305"/>
                </a:lnTo>
                <a:lnTo>
                  <a:pt x="282178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47776" y="2356815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5" h="564514">
                <a:moveTo>
                  <a:pt x="481707" y="82647"/>
                </a:moveTo>
                <a:lnTo>
                  <a:pt x="511460" y="117623"/>
                </a:lnTo>
                <a:lnTo>
                  <a:pt x="534601" y="155886"/>
                </a:lnTo>
                <a:lnTo>
                  <a:pt x="551131" y="196613"/>
                </a:lnTo>
                <a:lnTo>
                  <a:pt x="561048" y="238984"/>
                </a:lnTo>
                <a:lnTo>
                  <a:pt x="564354" y="282177"/>
                </a:lnTo>
                <a:lnTo>
                  <a:pt x="561048" y="325369"/>
                </a:lnTo>
                <a:lnTo>
                  <a:pt x="551131" y="367740"/>
                </a:lnTo>
                <a:lnTo>
                  <a:pt x="534601" y="408467"/>
                </a:lnTo>
                <a:lnTo>
                  <a:pt x="511460" y="446730"/>
                </a:lnTo>
                <a:lnTo>
                  <a:pt x="481707" y="481707"/>
                </a:lnTo>
                <a:lnTo>
                  <a:pt x="446730" y="511460"/>
                </a:lnTo>
                <a:lnTo>
                  <a:pt x="408467" y="534601"/>
                </a:lnTo>
                <a:lnTo>
                  <a:pt x="367740" y="551131"/>
                </a:lnTo>
                <a:lnTo>
                  <a:pt x="325369" y="561048"/>
                </a:lnTo>
                <a:lnTo>
                  <a:pt x="282177" y="564354"/>
                </a:lnTo>
                <a:lnTo>
                  <a:pt x="238984" y="561048"/>
                </a:lnTo>
                <a:lnTo>
                  <a:pt x="196613" y="551131"/>
                </a:lnTo>
                <a:lnTo>
                  <a:pt x="155886" y="534601"/>
                </a:lnTo>
                <a:lnTo>
                  <a:pt x="117623" y="511460"/>
                </a:lnTo>
                <a:lnTo>
                  <a:pt x="82647" y="481707"/>
                </a:lnTo>
                <a:lnTo>
                  <a:pt x="52894" y="446730"/>
                </a:lnTo>
                <a:lnTo>
                  <a:pt x="29753" y="408467"/>
                </a:lnTo>
                <a:lnTo>
                  <a:pt x="13223" y="367740"/>
                </a:lnTo>
                <a:lnTo>
                  <a:pt x="3305" y="325369"/>
                </a:lnTo>
                <a:lnTo>
                  <a:pt x="0" y="282177"/>
                </a:lnTo>
                <a:lnTo>
                  <a:pt x="3305" y="238984"/>
                </a:lnTo>
                <a:lnTo>
                  <a:pt x="13223" y="196613"/>
                </a:lnTo>
                <a:lnTo>
                  <a:pt x="29753" y="155886"/>
                </a:lnTo>
                <a:lnTo>
                  <a:pt x="52894" y="117623"/>
                </a:lnTo>
                <a:lnTo>
                  <a:pt x="82647" y="82647"/>
                </a:lnTo>
                <a:lnTo>
                  <a:pt x="117623" y="52894"/>
                </a:lnTo>
                <a:lnTo>
                  <a:pt x="155886" y="29753"/>
                </a:lnTo>
                <a:lnTo>
                  <a:pt x="196613" y="13223"/>
                </a:lnTo>
                <a:lnTo>
                  <a:pt x="238984" y="3305"/>
                </a:lnTo>
                <a:lnTo>
                  <a:pt x="282177" y="0"/>
                </a:lnTo>
                <a:lnTo>
                  <a:pt x="325369" y="3305"/>
                </a:lnTo>
                <a:lnTo>
                  <a:pt x="367740" y="13223"/>
                </a:lnTo>
                <a:lnTo>
                  <a:pt x="408467" y="29753"/>
                </a:lnTo>
                <a:lnTo>
                  <a:pt x="446730" y="52894"/>
                </a:lnTo>
                <a:lnTo>
                  <a:pt x="481707" y="82647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302500" y="2298700"/>
            <a:ext cx="25590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Noto Sans"/>
                <a:cs typeface="Noto Sans"/>
              </a:rPr>
              <a:t>1</a:t>
            </a:r>
            <a:endParaRPr sz="3300">
              <a:latin typeface="Noto Sans"/>
              <a:cs typeface="Noto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73200" y="2715260"/>
            <a:ext cx="5220970" cy="15113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682625" algn="l"/>
              </a:tabLst>
            </a:pPr>
            <a:r>
              <a:rPr sz="2400" b="1" spc="340" dirty="0">
                <a:latin typeface="Arial"/>
                <a:cs typeface="Arial"/>
              </a:rPr>
              <a:t>int	</a:t>
            </a:r>
            <a:r>
              <a:rPr sz="2400" b="1" spc="295" dirty="0">
                <a:latin typeface="Arial"/>
                <a:cs typeface="Arial"/>
              </a:rPr>
              <a:t>fd;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850265" algn="l"/>
              </a:tabLst>
            </a:pPr>
            <a:r>
              <a:rPr sz="2400" b="1" spc="50" dirty="0">
                <a:latin typeface="Arial"/>
                <a:cs typeface="Arial"/>
              </a:rPr>
              <a:t>char	</a:t>
            </a:r>
            <a:r>
              <a:rPr sz="2400" b="1" spc="65" dirty="0">
                <a:latin typeface="Arial"/>
                <a:cs typeface="Arial"/>
              </a:rPr>
              <a:t>buff[BUFF_SIZE];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514984" algn="l"/>
                <a:tab pos="850265" algn="l"/>
                <a:tab pos="3531870" algn="l"/>
              </a:tabLst>
            </a:pPr>
            <a:r>
              <a:rPr sz="2400" b="1" spc="185" dirty="0">
                <a:latin typeface="Arial"/>
                <a:cs typeface="Arial"/>
              </a:rPr>
              <a:t>fd	</a:t>
            </a:r>
            <a:r>
              <a:rPr sz="2400" b="1" spc="-85" dirty="0">
                <a:latin typeface="Arial"/>
                <a:cs typeface="Arial"/>
              </a:rPr>
              <a:t>=	</a:t>
            </a:r>
            <a:r>
              <a:rPr sz="2400" b="1" spc="165" dirty="0">
                <a:latin typeface="Arial"/>
                <a:cs typeface="Arial"/>
              </a:rPr>
              <a:t>open("foo.txt</a:t>
            </a:r>
            <a:r>
              <a:rPr sz="2400" b="1" spc="155" dirty="0">
                <a:latin typeface="Arial"/>
                <a:cs typeface="Arial"/>
              </a:rPr>
              <a:t>"</a:t>
            </a:r>
            <a:r>
              <a:rPr sz="2400" b="1" spc="650" dirty="0">
                <a:latin typeface="Arial"/>
                <a:cs typeface="Arial"/>
              </a:rPr>
              <a:t>,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75" dirty="0">
                <a:latin typeface="Arial"/>
                <a:cs typeface="Arial"/>
              </a:rPr>
              <a:t>O_RDONLY);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882</Words>
  <Application>Microsoft Office PowerPoint</Application>
  <PresentationFormat>Custom</PresentationFormat>
  <Paragraphs>200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File Management System Calls</vt:lpstr>
      <vt:lpstr>Slide 2</vt:lpstr>
      <vt:lpstr>Standard I/O streams POSIX defines the following three standard I/O  streams.</vt:lpstr>
      <vt:lpstr>File descriptors</vt:lpstr>
      <vt:lpstr>Standard I/O streams and file descriptors</vt:lpstr>
      <vt:lpstr>File descriptor  table</vt:lpstr>
      <vt:lpstr>Slide 7</vt:lpstr>
      <vt:lpstr>Slide 8</vt:lpstr>
      <vt:lpstr>Open a file for reading using the open() system call</vt:lpstr>
      <vt:lpstr>Slide 10</vt:lpstr>
      <vt:lpstr>Reading data from a file using the read() system call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I/O streams POSIX defines the following three standard I/O  streams.</dc:title>
  <dc:creator>admin</dc:creator>
  <cp:lastModifiedBy>ADMIN</cp:lastModifiedBy>
  <cp:revision>17</cp:revision>
  <dcterms:created xsi:type="dcterms:W3CDTF">2018-08-02T08:32:34Z</dcterms:created>
  <dcterms:modified xsi:type="dcterms:W3CDTF">2018-08-20T08:35:58Z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2018-08-02T00:00:00Z</vt:filetime>
  </property>
</Properties>
</file>