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CBF2-6953-654A-92D4-827E8830F7E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095B21-3EC5-E145-ABE9-5FE9A445BE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4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CBF2-6953-654A-92D4-827E8830F7E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5B21-3EC5-E145-ABE9-5FE9A445BEB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CBF2-6953-654A-92D4-827E8830F7E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5B21-3EC5-E145-ABE9-5FE9A445BE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94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CBF2-6953-654A-92D4-827E8830F7E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5B21-3EC5-E145-ABE9-5FE9A445BEB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37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CBF2-6953-654A-92D4-827E8830F7E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5B21-3EC5-E145-ABE9-5FE9A445BE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5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CBF2-6953-654A-92D4-827E8830F7E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5B21-3EC5-E145-ABE9-5FE9A445BEB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CBF2-6953-654A-92D4-827E8830F7E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5B21-3EC5-E145-ABE9-5FE9A445BEB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0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CBF2-6953-654A-92D4-827E8830F7E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5B21-3EC5-E145-ABE9-5FE9A445BEB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22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CBF2-6953-654A-92D4-827E8830F7E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5B21-3EC5-E145-ABE9-5FE9A445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8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CBF2-6953-654A-92D4-827E8830F7E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5B21-3EC5-E145-ABE9-5FE9A445BEB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99CCBF2-6953-654A-92D4-827E8830F7E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5B21-3EC5-E145-ABE9-5FE9A445BEB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2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CBF2-6953-654A-92D4-827E8830F7E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095B21-3EC5-E145-ABE9-5FE9A445BE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6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ADEA-4A76-2A4E-BE55-5E4310385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Classifying Hand written alphabets Using Topological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C69A0-76B8-DA44-9BC6-895728732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5658" y="3514272"/>
            <a:ext cx="7397252" cy="285371"/>
          </a:xfrm>
        </p:spPr>
        <p:txBody>
          <a:bodyPr>
            <a:normAutofit fontScale="25000" lnSpcReduction="20000"/>
          </a:bodyPr>
          <a:lstStyle/>
          <a:p>
            <a:pPr algn="r"/>
            <a:endParaRPr lang="en-US" sz="6400" b="1" dirty="0"/>
          </a:p>
          <a:p>
            <a:pPr algn="r"/>
            <a:r>
              <a:rPr lang="en-US" sz="6400" b="1" dirty="0"/>
              <a:t>Nicolas mazzei</a:t>
            </a:r>
          </a:p>
          <a:p>
            <a:pPr algn="r"/>
            <a:r>
              <a:rPr lang="en-US" sz="6400" b="1" dirty="0"/>
              <a:t>Shubham pal</a:t>
            </a:r>
          </a:p>
          <a:p>
            <a:pPr algn="r"/>
            <a:r>
              <a:rPr lang="en-US" sz="6400" b="1" dirty="0"/>
              <a:t>K Sunil Joshi</a:t>
            </a:r>
          </a:p>
          <a:p>
            <a:pPr algn="r"/>
            <a:r>
              <a:rPr lang="en-US" sz="6400" b="1" dirty="0"/>
              <a:t>Abhinav</a:t>
            </a:r>
          </a:p>
          <a:p>
            <a:pPr algn="r"/>
            <a:r>
              <a:rPr lang="en-US" sz="6400" b="1" dirty="0"/>
              <a:t>Meng li</a:t>
            </a:r>
          </a:p>
          <a:p>
            <a:pPr algn="r"/>
            <a:r>
              <a:rPr lang="en-US" sz="6400" b="1" dirty="0"/>
              <a:t>Wang yang li</a:t>
            </a:r>
          </a:p>
          <a:p>
            <a:pPr algn="l"/>
            <a:endParaRPr lang="en-US" sz="6400" dirty="0"/>
          </a:p>
          <a:p>
            <a:pPr algn="l"/>
            <a:endParaRPr lang="en-US" sz="6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D229A-C063-A844-88A7-0E685B3B875F}"/>
              </a:ext>
            </a:extLst>
          </p:cNvPr>
          <p:cNvSpPr txBox="1"/>
          <p:nvPr/>
        </p:nvSpPr>
        <p:spPr>
          <a:xfrm>
            <a:off x="7369945" y="4580234"/>
            <a:ext cx="119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TEAM F</a:t>
            </a:r>
          </a:p>
        </p:txBody>
      </p:sp>
    </p:spTree>
    <p:extLst>
      <p:ext uri="{BB962C8B-B14F-4D97-AF65-F5344CB8AC3E}">
        <p14:creationId xmlns:p14="http://schemas.microsoft.com/office/powerpoint/2010/main" val="273902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81B0-2DE6-5D48-8024-FBDED46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Scanning and filtration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5DEC-0E11-5642-B2B5-98AEA2BB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multiple scanning techniques as filtration methods to classify the letters.</a:t>
            </a:r>
          </a:p>
          <a:p>
            <a:r>
              <a:rPr lang="en-US" dirty="0"/>
              <a:t>Scanning types namely left to right , right to left , down – up and up – down.</a:t>
            </a:r>
          </a:p>
          <a:p>
            <a:r>
              <a:rPr lang="en-US" dirty="0"/>
              <a:t>For up down and left to right scanning we fixed scanning start as the first index.</a:t>
            </a:r>
          </a:p>
          <a:p>
            <a:r>
              <a:rPr lang="en-US" dirty="0"/>
              <a:t>For Down up scanning , the scanning stop is fixed to be the last index.</a:t>
            </a:r>
          </a:p>
          <a:p>
            <a:r>
              <a:rPr lang="en-US" dirty="0"/>
              <a:t>We set the maximum distance of the rips filtration to 100 instead of infinity which persists forever.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8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607E-2FDC-3C45-BCAE-5BF6BABF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CD57-08E7-E540-AB35-70DDD38F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used slicing as a scanning method where we can slice the data to scan (ex. 20%, 40%.....100%).</a:t>
            </a:r>
          </a:p>
        </p:txBody>
      </p:sp>
    </p:spTree>
    <p:extLst>
      <p:ext uri="{BB962C8B-B14F-4D97-AF65-F5344CB8AC3E}">
        <p14:creationId xmlns:p14="http://schemas.microsoft.com/office/powerpoint/2010/main" val="289674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9F69-800F-964B-AC3F-8A1805B3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Tests/Experiments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8A0B-72A0-E54E-A342-28C50EF0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noise dataset by changing 0’s and 1’s.</a:t>
            </a:r>
          </a:p>
          <a:p>
            <a:r>
              <a:rPr lang="en-US" dirty="0"/>
              <a:t>Also generated noise data randomly .</a:t>
            </a:r>
          </a:p>
          <a:p>
            <a:r>
              <a:rPr lang="en-US" dirty="0"/>
              <a:t>Performed 100 test cases with noise added and calculated average classification rate.</a:t>
            </a:r>
          </a:p>
          <a:p>
            <a:r>
              <a:rPr lang="en-US" dirty="0"/>
              <a:t>The above step is performed three times, once for each type of noise added to the original dataset.</a:t>
            </a:r>
          </a:p>
          <a:p>
            <a:r>
              <a:rPr lang="en-US" dirty="0"/>
              <a:t>We found the average classification rate to be close to 60% with the noise dataset.</a:t>
            </a:r>
          </a:p>
          <a:p>
            <a:r>
              <a:rPr lang="en-US" dirty="0"/>
              <a:t>Further this classification rate can be improved by using optimal scanning / filtration methods.</a:t>
            </a:r>
          </a:p>
        </p:txBody>
      </p:sp>
    </p:spTree>
    <p:extLst>
      <p:ext uri="{BB962C8B-B14F-4D97-AF65-F5344CB8AC3E}">
        <p14:creationId xmlns:p14="http://schemas.microsoft.com/office/powerpoint/2010/main" val="43686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44D9-1330-F243-BBF6-667612B3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4096-44AF-DA4C-AF33-90DC5F0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making use of the scanning / filtration methods, we tried to classify the letters.</a:t>
            </a:r>
          </a:p>
          <a:p>
            <a:r>
              <a:rPr lang="en-US" dirty="0"/>
              <a:t>The classification rate for the unknown letter is predicted with an accuracy of 60%, which can be improved.</a:t>
            </a:r>
          </a:p>
          <a:p>
            <a:r>
              <a:rPr lang="en-US" dirty="0"/>
              <a:t>Overall, TDA is a great tool handle higher dimensional data which is easy to visualize and interpret the results compared to the state of art deep learning and machine learning </a:t>
            </a:r>
            <a:r>
              <a:rPr lang="en-US" dirty="0" err="1"/>
              <a:t>algortihms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46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9614-CAA8-6B4F-A6B2-4131AB2E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49ED-6A01-AC4A-B01D-A18E8E13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</a:t>
            </a:r>
            <a:r>
              <a:rPr lang="en-US" sz="4800" dirty="0"/>
              <a:t>THANK YOU!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                    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71994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09B6-7009-434C-A5F1-79A85464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8701-A95A-0D47-8D17-AF0357F0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How TDA is different from classical ML Algorithms?</a:t>
            </a:r>
          </a:p>
          <a:p>
            <a:r>
              <a:rPr lang="en-US" dirty="0"/>
              <a:t>Algorithms used: Persistent Homology and Betti Numbers</a:t>
            </a:r>
          </a:p>
          <a:p>
            <a:r>
              <a:rPr lang="en-US" dirty="0"/>
              <a:t>Scanning and filtration methods</a:t>
            </a:r>
          </a:p>
          <a:p>
            <a:r>
              <a:rPr lang="en-US" dirty="0"/>
              <a:t>Tests/Experiments </a:t>
            </a:r>
          </a:p>
          <a:p>
            <a:r>
              <a:rPr lang="en-US" dirty="0"/>
              <a:t>Interpreting results</a:t>
            </a:r>
          </a:p>
        </p:txBody>
      </p:sp>
    </p:spTree>
    <p:extLst>
      <p:ext uri="{BB962C8B-B14F-4D97-AF65-F5344CB8AC3E}">
        <p14:creationId xmlns:p14="http://schemas.microsoft.com/office/powerpoint/2010/main" val="424153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67E2-0A6E-7B41-8644-ED90ADBF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DDFC-E534-4B42-A2F6-F3278991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tried to classify hand written alphabets using topological data analysis.</a:t>
            </a:r>
          </a:p>
          <a:p>
            <a:r>
              <a:rPr lang="en-US" dirty="0"/>
              <a:t>Techniques like persistent homology, betti numbers and filtration were mainly used for the implementation.</a:t>
            </a:r>
          </a:p>
          <a:p>
            <a:r>
              <a:rPr lang="en-US" dirty="0"/>
              <a:t>The data is collected and labelled manually for 26 English alphabets and fed as a consolidated csv file as input.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9F55-A081-5C43-8098-C36AD8E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578638"/>
            <a:ext cx="3649703" cy="1714500"/>
          </a:xfrm>
        </p:spPr>
        <p:txBody>
          <a:bodyPr>
            <a:normAutofit/>
          </a:bodyPr>
          <a:lstStyle/>
          <a:p>
            <a:r>
              <a:rPr lang="en-US" sz="2800" dirty="0"/>
              <a:t>Input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99AB0D7-AF48-44AF-98C1-70B807C9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541" y="4578638"/>
            <a:ext cx="6848372" cy="17145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Low Star Image Filtration and Its 0 dimensional homology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EC804-7A54-1B44-A91C-411851597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6" r="8871" b="3"/>
          <a:stretch/>
        </p:blipFill>
        <p:spPr>
          <a:xfrm>
            <a:off x="704087" y="370320"/>
            <a:ext cx="3649704" cy="405101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34DD1-B8E3-8443-A902-9F0FA56C6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49" b="2"/>
          <a:stretch/>
        </p:blipFill>
        <p:spPr>
          <a:xfrm>
            <a:off x="4639542" y="645527"/>
            <a:ext cx="6848371" cy="417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2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F138-2294-1B4A-9ADA-773ABAB5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TDA is different from classical ML Algorithms?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9ADD-00B9-A94B-A325-00043D7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Classification is supervised algorithm in classical machine learning where the task is to predict the class labels.</a:t>
            </a:r>
          </a:p>
          <a:p>
            <a:r>
              <a:rPr lang="en-US" dirty="0"/>
              <a:t>Here the class labels to predict would be one of the 26 alphabets .</a:t>
            </a:r>
          </a:p>
          <a:p>
            <a:r>
              <a:rPr lang="en-US" dirty="0"/>
              <a:t>Topological Data Analysis techniques like persistent homology , betti numbers are used to classify the letters where the dataset collected is read as point cloud.</a:t>
            </a:r>
          </a:p>
          <a:p>
            <a:r>
              <a:rPr lang="en-US" dirty="0"/>
              <a:t>From point cloud 0 and 1 dimensional homologies for each letter are calculated using ripser.</a:t>
            </a:r>
          </a:p>
          <a:p>
            <a:r>
              <a:rPr lang="en-US" dirty="0"/>
              <a:t>Ripser is a TDA package under scikit TDA which is developed in Python.</a:t>
            </a:r>
          </a:p>
        </p:txBody>
      </p:sp>
    </p:spTree>
    <p:extLst>
      <p:ext uri="{BB962C8B-B14F-4D97-AF65-F5344CB8AC3E}">
        <p14:creationId xmlns:p14="http://schemas.microsoft.com/office/powerpoint/2010/main" val="170825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F32F-C7FB-E946-9362-07B56A35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6CDD-A7F8-D842-AD8F-3FDFD7AE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classical ML Algorithms where a hyperplane is used to classify the datapoints, TDA uses the birth and death rates of 0 and 1 dimensional homologies of the point cloud as a classification scheme.</a:t>
            </a:r>
          </a:p>
          <a:p>
            <a:r>
              <a:rPr lang="en-US" dirty="0"/>
              <a:t>In TDA no hyper plane is used to classify the data compare to ML algorithms.</a:t>
            </a:r>
          </a:p>
        </p:txBody>
      </p:sp>
    </p:spTree>
    <p:extLst>
      <p:ext uri="{BB962C8B-B14F-4D97-AF65-F5344CB8AC3E}">
        <p14:creationId xmlns:p14="http://schemas.microsoft.com/office/powerpoint/2010/main" val="114413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9996-66CC-054F-9D6A-A88B08DF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used: Persistent Homology , and Betti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EFEC-E356-4349-BD31-BA868AA7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approach we used betti numbers, rips filtration and lower star image algorithms where the whole dataset is considered as a point cloud.</a:t>
            </a:r>
          </a:p>
          <a:p>
            <a:r>
              <a:rPr lang="en-US" dirty="0"/>
              <a:t>Calculate the betti numbers for the given data for the each letters where the input is fed a 0’s and 1’s and outputs as betti 0 and betti 1, depending on the scanning types.</a:t>
            </a:r>
          </a:p>
          <a:p>
            <a:r>
              <a:rPr lang="en-US" dirty="0"/>
              <a:t>Developed a classification vectors which is a matrix of containing weights of corresponding signatures form the datasets.</a:t>
            </a:r>
          </a:p>
          <a:p>
            <a:r>
              <a:rPr lang="en-US" dirty="0"/>
              <a:t>Finally, compare the unknown letter with the known letter in the dataset by making use of weight vectors for each letter.</a:t>
            </a:r>
          </a:p>
        </p:txBody>
      </p:sp>
    </p:spTree>
    <p:extLst>
      <p:ext uri="{BB962C8B-B14F-4D97-AF65-F5344CB8AC3E}">
        <p14:creationId xmlns:p14="http://schemas.microsoft.com/office/powerpoint/2010/main" val="70470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FB0D-0420-724B-8B5D-89457272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7702"/>
            <a:ext cx="9603275" cy="143748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4C150D-C146-244C-8020-FCC87B817F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35" y="1383947"/>
            <a:ext cx="5234866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1F3620-5C90-B844-8297-2F039A1832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4167" y="1383947"/>
            <a:ext cx="4811288" cy="344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93F683-8C34-044F-9F41-9780BEB1C718}"/>
              </a:ext>
            </a:extLst>
          </p:cNvPr>
          <p:cNvSpPr txBox="1"/>
          <p:nvPr/>
        </p:nvSpPr>
        <p:spPr>
          <a:xfrm>
            <a:off x="861136" y="5293030"/>
            <a:ext cx="52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Persistent Homology(Barcodes) from point cloud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6CC9B-4E4B-FF45-B240-6B40740C1C5C}"/>
              </a:ext>
            </a:extLst>
          </p:cNvPr>
          <p:cNvSpPr txBox="1"/>
          <p:nvPr/>
        </p:nvSpPr>
        <p:spPr>
          <a:xfrm>
            <a:off x="7004481" y="5289387"/>
            <a:ext cx="336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Betti numbers for different shapes</a:t>
            </a:r>
          </a:p>
        </p:txBody>
      </p:sp>
    </p:spTree>
    <p:extLst>
      <p:ext uri="{BB962C8B-B14F-4D97-AF65-F5344CB8AC3E}">
        <p14:creationId xmlns:p14="http://schemas.microsoft.com/office/powerpoint/2010/main" val="208973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5F97-6E94-7643-9783-0DECD6E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BFE6-B895-9548-9C55-E14BA7BE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used python’s ripser package for computing persistent homology and lower star image filtration of these sparse dataset.</a:t>
            </a:r>
          </a:p>
          <a:p>
            <a:r>
              <a:rPr lang="en-US" dirty="0"/>
              <a:t>The lower star represents the edge weights of maximum of two pixel values they connect.</a:t>
            </a:r>
          </a:p>
          <a:p>
            <a:r>
              <a:rPr lang="en-US" dirty="0"/>
              <a:t>In our dataset ‘1’ represents if a pixel is present otherwise ‘0’</a:t>
            </a:r>
          </a:p>
        </p:txBody>
      </p:sp>
    </p:spTree>
    <p:extLst>
      <p:ext uri="{BB962C8B-B14F-4D97-AF65-F5344CB8AC3E}">
        <p14:creationId xmlns:p14="http://schemas.microsoft.com/office/powerpoint/2010/main" val="41857950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{ABB39D09-61AA-6745-8F1B-143EE1783A66}tf10001119</Template>
  <TotalTime>43</TotalTime>
  <Words>731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Classifying Hand written alphabets Using Topological Data Analysis </vt:lpstr>
      <vt:lpstr>Contents</vt:lpstr>
      <vt:lpstr>Introduction</vt:lpstr>
      <vt:lpstr>Input data</vt:lpstr>
      <vt:lpstr>How TDA is different from classical ML Algorithms? </vt:lpstr>
      <vt:lpstr>.</vt:lpstr>
      <vt:lpstr>Algorithms used: Persistent Homology , and Betti Numbers </vt:lpstr>
      <vt:lpstr>.</vt:lpstr>
      <vt:lpstr>.</vt:lpstr>
      <vt:lpstr> Scanning and filtration methods </vt:lpstr>
      <vt:lpstr>.</vt:lpstr>
      <vt:lpstr> Tests/Experiments  </vt:lpstr>
      <vt:lpstr>Interpreting results 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Hand written alphabets Using Topological Data Analysis </dc:title>
  <dc:creator>Pal, Shubham</dc:creator>
  <cp:lastModifiedBy>Pal, Shubham</cp:lastModifiedBy>
  <cp:revision>5</cp:revision>
  <dcterms:created xsi:type="dcterms:W3CDTF">2019-11-04T03:56:26Z</dcterms:created>
  <dcterms:modified xsi:type="dcterms:W3CDTF">2019-11-04T04:39:48Z</dcterms:modified>
</cp:coreProperties>
</file>