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796"/>
    <p:restoredTop sz="96391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2762004"/>
            <a:ext cx="4572000" cy="1333992"/>
          </a:xfrm>
          <a:prstGeom prst="rect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280410" y="1833689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>
                <a:latin typeface="레시피코리아 Medium"/>
                <a:ea typeface="레시피코리아 Medium"/>
                <a:cs typeface="맑은 고딕"/>
              </a:rPr>
              <a:t>6</a:t>
            </a:r>
            <a:r>
              <a:rPr lang="ko-KR" altLang="en-US">
                <a:latin typeface="레시피코리아 Medium"/>
                <a:ea typeface="레시피코리아 Medium"/>
                <a:cs typeface="맑은 고딕"/>
              </a:rPr>
              <a:t>조</a:t>
            </a:r>
            <a:endParaRPr lang="ko-KR" altLang="en-US">
              <a:latin typeface="레시피코리아 Medium"/>
              <a:ea typeface="레시피코리아 Medium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6209" y="3171158"/>
            <a:ext cx="6400800" cy="1752600"/>
          </a:xfrm>
        </p:spPr>
        <p:txBody>
          <a:bodyPr>
            <a:normAutofit fontScale="62500"/>
          </a:bodyPr>
          <a:lstStyle/>
          <a:p>
            <a:pPr>
              <a:defRPr lang="ko-KR" altLang="en-US"/>
            </a:pPr>
            <a:r>
              <a:rPr lang="ko-KR" altLang="en-US">
                <a:latin typeface="레시피코리아 Medium"/>
                <a:ea typeface="레시피코리아 Medium"/>
              </a:rPr>
              <a:t>2016038011 강동일</a:t>
            </a:r>
            <a:endParaRPr lang="ko-KR" altLang="en-US">
              <a:latin typeface="레시피코리아 Medium"/>
              <a:ea typeface="레시피코리아 Medium"/>
            </a:endParaRPr>
          </a:p>
          <a:p>
            <a:pPr>
              <a:defRPr lang="ko-KR" altLang="en-US"/>
            </a:pPr>
            <a:r>
              <a:rPr lang="ko-KR" altLang="en-US">
                <a:latin typeface="레시피코리아 Medium"/>
                <a:ea typeface="레시피코리아 Medium"/>
              </a:rPr>
              <a:t>2016038012 고우영</a:t>
            </a:r>
            <a:endParaRPr lang="ko-KR" altLang="en-US">
              <a:latin typeface="레시피코리아 Medium"/>
              <a:ea typeface="레시피코리아 Medium"/>
            </a:endParaRPr>
          </a:p>
          <a:p>
            <a:pPr>
              <a:defRPr lang="ko-KR" altLang="en-US"/>
            </a:pPr>
            <a:r>
              <a:rPr lang="ko-KR" altLang="en-US">
                <a:latin typeface="레시피코리아 Medium"/>
                <a:ea typeface="레시피코리아 Medium"/>
              </a:rPr>
              <a:t>2016038021 신익수</a:t>
            </a:r>
            <a:endParaRPr lang="ko-KR" altLang="en-US">
              <a:latin typeface="레시피코리아 Medium"/>
              <a:ea typeface="레시피코리아 Medium"/>
            </a:endParaRPr>
          </a:p>
          <a:p>
            <a:pPr>
              <a:defRPr lang="ko-KR" altLang="en-US"/>
            </a:pPr>
            <a:r>
              <a:rPr lang="ko-KR" altLang="en-US">
                <a:latin typeface="레시피코리아 Medium"/>
                <a:ea typeface="레시피코리아 Medium"/>
              </a:rPr>
              <a:t>2016038036 김선준</a:t>
            </a:r>
            <a:endParaRPr lang="ko-KR" altLang="en-US">
              <a:latin typeface="레시피코리아 Medium"/>
              <a:ea typeface="레시피코리아 Medium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42874" y="3171158"/>
            <a:ext cx="4286251" cy="5131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latin typeface="레시피코리아 Medium"/>
                <a:ea typeface="레시피코리아 Medium"/>
              </a:rPr>
              <a:t>오픈소스전문프로젝트</a:t>
            </a:r>
            <a:endParaRPr lang="ko-KR" altLang="en-US" sz="2800">
              <a:solidFill>
                <a:schemeClr val="bg1"/>
              </a:solidFill>
              <a:latin typeface="레시피코리아 Medium"/>
              <a:ea typeface="레시피코리아 Medium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9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레시피코리아 Medium"/>
                <a:ea typeface="레시피코리아 Medium"/>
              </a:rPr>
              <a:t>Application </a:t>
            </a:r>
            <a:r>
              <a:rPr lang="ko-KR" altLang="en-US" sz="2000">
                <a:latin typeface="레시피코리아 Medium"/>
                <a:ea typeface="레시피코리아 Medium"/>
              </a:rPr>
              <a:t>동작 과정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704713" y="1342517"/>
          <a:ext cx="7734570" cy="1918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8571"/>
                <a:gridCol w="1090476"/>
                <a:gridCol w="2276121"/>
                <a:gridCol w="1426926"/>
                <a:gridCol w="1852476"/>
              </a:tblGrid>
              <a:tr h="479697">
                <a:tc gridSpan="2"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방향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출력 값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rowSpan="3"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temp 1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-10 &lt; pitch &lt; 10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이 아파요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아래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 ≤ -10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 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(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음수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)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아래가 아파요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위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 &gt; 10 (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양수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)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위가 아파요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</a:tbl>
          </a:graphicData>
        </a:graphic>
      </p:graphicFrame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704714" y="3862831"/>
          <a:ext cx="7731033" cy="19187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88571"/>
                <a:gridCol w="1090476"/>
                <a:gridCol w="1700049"/>
                <a:gridCol w="1999461"/>
                <a:gridCol w="1852476"/>
              </a:tblGrid>
              <a:tr h="479697">
                <a:tc gridSpan="2"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방향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출력 값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rowSpan="3"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temp 2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</a:lnBlToTr>
                  </a:tcPr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-10 &lt;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 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roll&lt; 10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오른쪽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 ≤ -10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 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(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음수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)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오른쪽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479697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왼쪽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 &gt; 10 (</a:t>
                      </a: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양수</a:t>
                      </a: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)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왼쪽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</a:tbl>
          </a:graphicData>
        </a:graphic>
      </p:graphicFrame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296060" y="6493955"/>
            <a:ext cx="551879" cy="364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10</a:t>
            </a:r>
            <a:endParaRPr lang="en-US" altLang="ko-KR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latin typeface="레시피코리아 Medium"/>
                <a:ea typeface="레시피코리아 Medium"/>
              </a:rPr>
              <a:t>작동결과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sp>
        <p:nvSpPr>
          <p:cNvPr id="43" name=""/>
          <p:cNvSpPr/>
          <p:nvPr/>
        </p:nvSpPr>
        <p:spPr>
          <a:xfrm>
            <a:off x="2286000" y="2762004"/>
            <a:ext cx="4571999" cy="1333992"/>
          </a:xfrm>
          <a:prstGeom prst="rect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latin typeface="레시피코리아 Medium"/>
                <a:ea typeface="레시피코리아 Medium"/>
              </a:rPr>
              <a:t>영상 시청</a:t>
            </a:r>
            <a:endParaRPr lang="ko-KR" altLang="en-US" sz="2800">
              <a:latin typeface="레시피코리아 Medium"/>
              <a:ea typeface="레시피코리아 Medium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2762004"/>
            <a:ext cx="9144000" cy="1333992"/>
          </a:xfrm>
          <a:prstGeom prst="rect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"/>
          <p:cNvSpPr txBox="1"/>
          <p:nvPr/>
        </p:nvSpPr>
        <p:spPr>
          <a:xfrm>
            <a:off x="2060257" y="3172444"/>
            <a:ext cx="5023486" cy="51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chemeClr val="bg1"/>
                </a:solidFill>
                <a:latin typeface="레시피코리아 Medium"/>
                <a:ea typeface="레시피코리아 Medium"/>
              </a:rPr>
              <a:t>Thank You For Waching</a:t>
            </a:r>
            <a:endParaRPr lang="en-US" altLang="ko-KR" sz="2800">
              <a:solidFill>
                <a:schemeClr val="bg1"/>
              </a:solidFill>
              <a:latin typeface="레시피코리아 Medium"/>
              <a:ea typeface="레시피코리아 Medium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1</a:t>
            </a:r>
            <a:endParaRPr lang="en-US" altLang="ko-KR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>
                <a:latin typeface="레시피코리아 Medium"/>
                <a:ea typeface="레시피코리아 Medium"/>
              </a:rPr>
              <a:t>목차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11504" y="1840325"/>
            <a:ext cx="7812002" cy="3177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Application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소개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UI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소개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수집데이터 분석 결과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Application 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동작 과정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작동 결과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23" name=""/>
          <p:cNvCxnSpPr/>
          <p:nvPr/>
        </p:nvCxnSpPr>
        <p:spPr>
          <a:xfrm rot="16200000" flipH="1">
            <a:off x="-1065620" y="3484149"/>
            <a:ext cx="3067240" cy="0"/>
          </a:xfrm>
          <a:prstGeom prst="line">
            <a:avLst/>
          </a:prstGeom>
          <a:ln w="38100">
            <a:solidFill>
              <a:srgbClr val="1b1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2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>
                <a:latin typeface="레시피코리아 Medium"/>
                <a:ea typeface="레시피코리아 Medium"/>
              </a:rPr>
              <a:t>Application </a:t>
            </a:r>
            <a:r>
              <a:rPr lang="ko-KR" altLang="en-US" sz="2000">
                <a:latin typeface="레시피코리아 Medium"/>
                <a:ea typeface="레시피코리아 Medium"/>
              </a:rPr>
              <a:t>소개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65193" y="2971609"/>
            <a:ext cx="414051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latin typeface="레시피코리아 Medium"/>
                <a:ea typeface="레시피코리아 Medium"/>
              </a:rPr>
              <a:t>SSS</a:t>
            </a:r>
            <a:r>
              <a:rPr lang="ko-KR" altLang="en-US">
                <a:latin typeface="레시피코리아 Medium"/>
                <a:ea typeface="레시피코리아 Medium"/>
              </a:rPr>
              <a:t> ( </a:t>
            </a:r>
            <a:r>
              <a:rPr lang="en-US" altLang="ko-KR">
                <a:solidFill>
                  <a:srgbClr val="ff0000"/>
                </a:solidFill>
                <a:latin typeface="레시피코리아 Medium"/>
                <a:ea typeface="레시피코리아 Medium"/>
              </a:rPr>
              <a:t>S</a:t>
            </a:r>
            <a:r>
              <a:rPr lang="en-US" altLang="ko-KR">
                <a:latin typeface="레시피코리아 Medium"/>
                <a:ea typeface="레시피코리아 Medium"/>
              </a:rPr>
              <a:t>hock </a:t>
            </a:r>
            <a:r>
              <a:rPr lang="en-US" altLang="ko-KR">
                <a:solidFill>
                  <a:srgbClr val="ff0000"/>
                </a:solidFill>
                <a:latin typeface="레시피코리아 Medium"/>
                <a:ea typeface="레시피코리아 Medium"/>
              </a:rPr>
              <a:t>S</a:t>
            </a:r>
            <a:r>
              <a:rPr lang="en-US" altLang="ko-KR">
                <a:latin typeface="레시피코리아 Medium"/>
                <a:ea typeface="레시피코리아 Medium"/>
              </a:rPr>
              <a:t>ensing </a:t>
            </a:r>
            <a:r>
              <a:rPr lang="en-US" altLang="ko-KR">
                <a:solidFill>
                  <a:srgbClr val="ff0000"/>
                </a:solidFill>
                <a:latin typeface="레시피코리아 Medium"/>
                <a:ea typeface="레시피코리아 Medium"/>
              </a:rPr>
              <a:t>S</a:t>
            </a:r>
            <a:r>
              <a:rPr lang="en-US" altLang="ko-KR">
                <a:latin typeface="레시피코리아 Medium"/>
                <a:ea typeface="레시피코리아 Medium"/>
              </a:rPr>
              <a:t>ystem )</a:t>
            </a:r>
            <a:endParaRPr lang="en-US" altLang="ko-KR">
              <a:latin typeface="레시피코리아 Medium"/>
              <a:ea typeface="레시피코리아 Medium"/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148722" y="3724275"/>
            <a:ext cx="676656" cy="0"/>
          </a:xfrm>
          <a:prstGeom prst="line">
            <a:avLst/>
          </a:prstGeom>
          <a:ln w="38100">
            <a:solidFill>
              <a:srgbClr val="1b1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549216" y="3336559"/>
            <a:ext cx="7950317" cy="77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충격 감지 시스템의 약자로 휴대기기 낙하를 감지 및 알림 발생으로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사용자에게 경각심을 유발하고 기기의 충격 부위를 표현해주는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Application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3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>
                <a:latin typeface="레시피코리아 Medium"/>
                <a:ea typeface="레시피코리아 Medium"/>
              </a:rPr>
              <a:t>사용자 </a:t>
            </a:r>
            <a:r>
              <a:rPr lang="en-US" altLang="ko-KR" sz="2000">
                <a:latin typeface="레시피코리아 Medium"/>
                <a:ea typeface="레시피코리아 Medium"/>
              </a:rPr>
              <a:t>UI</a:t>
            </a:r>
            <a:endParaRPr lang="en-US" altLang="ko-KR" sz="2000">
              <a:latin typeface="레시피코리아 Medium"/>
              <a:ea typeface="레시피코리아 Medium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304" y="1196720"/>
            <a:ext cx="2651796" cy="4714303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91296" y="1196720"/>
            <a:ext cx="2664333" cy="4736592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63300" y="1196720"/>
            <a:ext cx="2651796" cy="4714303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4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>
                <a:latin typeface="레시피코리아 Medium"/>
                <a:ea typeface="레시피코리아 Medium"/>
              </a:rPr>
              <a:t>수집데이터 분석 결과 </a:t>
            </a:r>
            <a:r>
              <a:rPr lang="en-US" altLang="ko-KR" sz="2000">
                <a:latin typeface="레시피코리아 Medium"/>
                <a:ea typeface="레시피코리아 Medium"/>
              </a:rPr>
              <a:t>(</a:t>
            </a:r>
            <a:r>
              <a:rPr lang="ko-KR" altLang="en-US" sz="2000">
                <a:latin typeface="레시피코리아 Medium"/>
                <a:ea typeface="레시피코리아 Medium"/>
              </a:rPr>
              <a:t>낙하 시</a:t>
            </a:r>
            <a:r>
              <a:rPr lang="en-US" altLang="ko-KR" sz="2000">
                <a:latin typeface="레시피코리아 Medium"/>
                <a:ea typeface="레시피코리아 Medium"/>
              </a:rPr>
              <a:t>)</a:t>
            </a:r>
            <a:endParaRPr lang="en-US" altLang="ko-KR" sz="2000">
              <a:latin typeface="레시피코리아 Medium"/>
              <a:ea typeface="레시피코리아 Medium"/>
            </a:endParaRPr>
          </a:p>
        </p:txBody>
      </p:sp>
      <p:pic>
        <p:nvPicPr>
          <p:cNvPr id="32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97419" y="1553718"/>
            <a:ext cx="3450780" cy="2178176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468177" y="1553718"/>
            <a:ext cx="3500057" cy="2178177"/>
          </a:xfrm>
          <a:prstGeom prst="rect">
            <a:avLst/>
          </a:prstGeom>
        </p:spPr>
      </p:pic>
      <p:pic>
        <p:nvPicPr>
          <p:cNvPr id="34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186179" y="3722370"/>
            <a:ext cx="3462019" cy="2298954"/>
          </a:xfrm>
          <a:prstGeom prst="rect">
            <a:avLst/>
          </a:prstGeom>
        </p:spPr>
      </p:pic>
      <p:pic>
        <p:nvPicPr>
          <p:cNvPr id="35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4560379" y="3617595"/>
            <a:ext cx="3407855" cy="2403729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5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>
                <a:latin typeface="레시피코리아 Medium"/>
                <a:ea typeface="레시피코리아 Medium"/>
              </a:rPr>
              <a:t>수집데이터 분석 결과 </a:t>
            </a:r>
            <a:r>
              <a:rPr lang="en-US" altLang="ko-KR" sz="2000">
                <a:latin typeface="레시피코리아 Medium"/>
                <a:ea typeface="레시피코리아 Medium"/>
              </a:rPr>
              <a:t>(</a:t>
            </a:r>
            <a:r>
              <a:rPr lang="ko-KR" altLang="en-US" sz="2000">
                <a:latin typeface="레시피코리아 Medium"/>
                <a:ea typeface="레시피코리아 Medium"/>
              </a:rPr>
              <a:t>무작위 동작 시</a:t>
            </a:r>
            <a:r>
              <a:rPr lang="en-US" altLang="ko-KR" sz="2000">
                <a:latin typeface="레시피코리아 Medium"/>
                <a:ea typeface="레시피코리아 Medium"/>
              </a:rPr>
              <a:t>)</a:t>
            </a:r>
            <a:endParaRPr lang="en-US" altLang="ko-KR" sz="2000">
              <a:latin typeface="레시피코리아 Medium"/>
              <a:ea typeface="레시피코리아 Medium"/>
            </a:endParaRPr>
          </a:p>
        </p:txBody>
      </p:sp>
      <p:pic>
        <p:nvPicPr>
          <p:cNvPr id="19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175480" y="1483995"/>
            <a:ext cx="3240405" cy="2258060"/>
          </a:xfrm>
          <a:prstGeom prst="rect">
            <a:avLst/>
          </a:prstGeom>
        </p:spPr>
      </p:pic>
      <p:pic>
        <p:nvPicPr>
          <p:cNvPr id="20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415885" y="1483995"/>
            <a:ext cx="3450241" cy="2258060"/>
          </a:xfrm>
          <a:prstGeom prst="rect">
            <a:avLst/>
          </a:prstGeom>
        </p:spPr>
      </p:pic>
      <p:pic>
        <p:nvPicPr>
          <p:cNvPr id="21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175480" y="3732530"/>
            <a:ext cx="3216496" cy="2144776"/>
          </a:xfrm>
          <a:prstGeom prst="rect">
            <a:avLst/>
          </a:prstGeom>
        </p:spPr>
      </p:pic>
      <p:pic>
        <p:nvPicPr>
          <p:cNvPr id="22" name=""/>
          <p:cNvPicPr/>
          <p:nvPr/>
        </p:nvPicPr>
        <p:blipFill rotWithShape="1">
          <a:blip r:embed="rId5">
            <a:lum/>
          </a:blip>
          <a:srcRect/>
          <a:stretch>
            <a:fillRect/>
          </a:stretch>
        </p:blipFill>
        <p:spPr>
          <a:xfrm>
            <a:off x="4325874" y="3742055"/>
            <a:ext cx="3540252" cy="2154301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6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레시피코리아 Medium"/>
                <a:ea typeface="레시피코리아 Medium"/>
              </a:rPr>
              <a:t>Application </a:t>
            </a:r>
            <a:r>
              <a:rPr lang="ko-KR" altLang="en-US" sz="2000">
                <a:latin typeface="레시피코리아 Medium"/>
                <a:ea typeface="레시피코리아 Medium"/>
              </a:rPr>
              <a:t>동작 과정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11504" y="1412748"/>
            <a:ext cx="3204401" cy="43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1)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스위치의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On/Off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07350" y="1845945"/>
            <a:ext cx="7140704" cy="42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Application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의 메인화면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On/Off 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스위치를 통해 작동의 유무 선택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29" name=""/>
          <p:cNvCxnSpPr/>
          <p:nvPr/>
        </p:nvCxnSpPr>
        <p:spPr>
          <a:xfrm rot="16200000" flipH="1">
            <a:off x="404622" y="3790569"/>
            <a:ext cx="973074" cy="0"/>
          </a:xfrm>
          <a:prstGeom prst="line">
            <a:avLst/>
          </a:prstGeom>
          <a:ln w="38100">
            <a:solidFill>
              <a:srgbClr val="1b1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896873" y="3205158"/>
            <a:ext cx="7140704" cy="1117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On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: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센서 데이터 수집 시작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,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충격 감지 시작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Off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: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어떠한 작동도 하지 않음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7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14" name=""/>
          <p:cNvCxnSpPr>
            <a:endCxn id="13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611504" y="1412748"/>
            <a:ext cx="2028064" cy="433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2)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충격감지 특정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59724" y="2132838"/>
            <a:ext cx="7140704" cy="317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①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0.05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초 단위로 센서를 측정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,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원형 큐에 저장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② flag =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0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초기화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③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데이터에 가속도 값이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0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에 근접하는 순간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(1.5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미만 설정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)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flag++,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   가속도 값이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0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에서 멀어지는 순간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(1.5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이상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)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flag = 0</a:t>
            </a: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endParaRPr lang="en-US" altLang="ko-KR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④ flag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가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5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가 되는 순간 공중에서 떨어진다고 판단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  <a:p>
            <a:pPr>
              <a:lnSpc>
                <a:spcPct val="125000"/>
              </a:lnSpc>
              <a:defRPr lang="ko-KR" altLang="en-US"/>
            </a:pP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   가속도 값이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1.5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이상이 된 순간 충격감지 </a:t>
            </a:r>
            <a:r>
              <a:rPr lang="en-US" altLang="ko-KR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-</a:t>
            </a:r>
            <a:r>
              <a:rPr lang="ko-KR" altLang="en-US">
                <a:solidFill>
                  <a:schemeClr val="tx1">
                    <a:lumMod val="60000"/>
                    <a:lumOff val="40000"/>
                  </a:schemeClr>
                </a:solidFill>
                <a:latin typeface="레시피코리아 Medium"/>
                <a:ea typeface="레시피코리아 Medium"/>
              </a:rPr>
              <a:t> 데이터 값들 저장</a:t>
            </a:r>
            <a:endParaRPr lang="ko-KR" altLang="en-US">
              <a:solidFill>
                <a:schemeClr val="tx1">
                  <a:lumMod val="60000"/>
                  <a:lumOff val="40000"/>
                </a:schemeClr>
              </a:solidFill>
              <a:latin typeface="레시피코리아 Medium"/>
              <a:ea typeface="레시피코리아 Medium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레시피코리아 Medium"/>
                <a:ea typeface="레시피코리아 Medium"/>
              </a:rPr>
              <a:t>Application </a:t>
            </a:r>
            <a:r>
              <a:rPr lang="ko-KR" altLang="en-US" sz="2000">
                <a:latin typeface="레시피코리아 Medium"/>
                <a:ea typeface="레시피코리아 Medium"/>
              </a:rPr>
              <a:t>동작 과정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4391977" y="6492049"/>
            <a:ext cx="360045" cy="365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80000"/>
                  </a:schemeClr>
                </a:solidFill>
                <a:latin typeface="레시피코리아 Medium"/>
                <a:ea typeface="레시피코리아 Medium"/>
              </a:rPr>
              <a:t>8</a:t>
            </a:r>
            <a:endParaRPr lang="ko-KR" altLang="en-US">
              <a:solidFill>
                <a:schemeClr val="bg1">
                  <a:lumMod val="80000"/>
                </a:schemeClr>
              </a:solidFill>
              <a:latin typeface="레시피코리아 Medium"/>
              <a:ea typeface="레시피코리아 Medium"/>
            </a:endParaRPr>
          </a:p>
        </p:txBody>
      </p:sp>
      <p:cxnSp>
        <p:nvCxnSpPr>
          <p:cNvPr id="20" name=""/>
          <p:cNvCxnSpPr/>
          <p:nvPr/>
        </p:nvCxnSpPr>
        <p:spPr>
          <a:xfrm>
            <a:off x="0" y="6381369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0" y="47663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324000" y="763200"/>
            <a:ext cx="144000" cy="144000"/>
          </a:xfrm>
          <a:prstGeom prst="ellipse">
            <a:avLst/>
          </a:prstGeom>
          <a:solidFill>
            <a:schemeClr val="bg1">
              <a:lumMod val="70000"/>
            </a:schemeClr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23" name=""/>
          <p:cNvCxnSpPr>
            <a:endCxn id="22" idx="4"/>
          </p:cNvCxnSpPr>
          <p:nvPr/>
        </p:nvCxnSpPr>
        <p:spPr>
          <a:xfrm rot="5400000">
            <a:off x="180715" y="691915"/>
            <a:ext cx="430569" cy="0"/>
          </a:xfrm>
          <a:prstGeom prst="line">
            <a:avLst/>
          </a:prstGeom>
          <a:ln>
            <a:solidFill>
              <a:schemeClr val="bg1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 txBox="1"/>
          <p:nvPr/>
        </p:nvSpPr>
        <p:spPr>
          <a:xfrm>
            <a:off x="611504" y="653472"/>
            <a:ext cx="6408802" cy="39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latin typeface="레시피코리아 Medium"/>
                <a:ea typeface="레시피코리아 Medium"/>
              </a:rPr>
              <a:t>Application </a:t>
            </a:r>
            <a:r>
              <a:rPr lang="ko-KR" altLang="en-US" sz="2000">
                <a:latin typeface="레시피코리아 Medium"/>
                <a:ea typeface="레시피코리아 Medium"/>
              </a:rPr>
              <a:t>동작 과정</a:t>
            </a:r>
            <a:endParaRPr lang="ko-KR" altLang="en-US" sz="2000">
              <a:latin typeface="레시피코리아 Medium"/>
              <a:ea typeface="레시피코리아 Medium"/>
            </a:endParaRPr>
          </a:p>
        </p:txBody>
      </p:sp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468000" y="2433943"/>
          <a:ext cx="8183739" cy="19901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24765"/>
                <a:gridCol w="2679790"/>
                <a:gridCol w="2560700"/>
                <a:gridCol w="2018484"/>
              </a:tblGrid>
              <a:tr h="637709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방향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roll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출력 값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599657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뒷면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-10 &lt; pitch &lt; 10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-10 &lt; roll &lt; 10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뒷면이 아파요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  <a:tr h="752747"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앞면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pitch &lt; -170 or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 pitch &gt; 170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레시피코리아 Medium"/>
                          <a:ea typeface="레시피코리아 Medium"/>
                        </a:rPr>
                        <a:t>-10 &lt; roll &lt; 10</a:t>
                      </a:r>
                      <a:endParaRPr lang="en-US" altLang="ko-KR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  <a:tc>
                  <a:txBody>
                    <a:bodyPr vert="horz" wrap="square" lIns="91440" tIns="45720" rIns="91440" bIns="45720" anchor="ctr" anchorCtr="1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레시피코리아 Medium"/>
                          <a:ea typeface="레시피코리아 Medium"/>
                        </a:rPr>
                        <a:t>앞면이 아파요</a:t>
                      </a:r>
                      <a:endParaRPr lang="ko-KR" altLang="en-US">
                        <a:latin typeface="레시피코리아 Medium"/>
                        <a:ea typeface="레시피코리아 Medium"/>
                      </a:endParaRPr>
                    </a:p>
                  </a:txBody>
                  <a:tcPr marL="91440" marR="91440" anchor="ctr" anchorCtr="1"/>
                </a:tc>
              </a:tr>
            </a:tbl>
          </a:graphicData>
        </a:graphic>
      </p:graphicFrame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249</ep:Words>
  <ep:PresentationFormat>화면 슬라이드 쇼(4:3)</ep:PresentationFormat>
  <ep:Paragraphs>47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6조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2020-06-11T06:36:53.950</dcterms:created>
  <dc:creator>sksms</dc:creator>
  <cp:lastModifiedBy>DongIl</cp:lastModifiedBy>
  <dcterms:modified xsi:type="dcterms:W3CDTF">2020-06-16T10:04:34.208</dcterms:modified>
  <cp:revision>76</cp:revision>
  <dc:title>A 언저리</dc:title>
  <cp:version>0906.0100.01</cp:version>
</cp:coreProperties>
</file>