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66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7403"/>
    <p:restoredTop sz="95460"/>
  </p:normalViewPr>
  <p:slideViewPr>
    <p:cSldViewPr snapToGrid="0">
      <p:cViewPr varScale="1">
        <p:scale>
          <a:sx n="102" d="100"/>
          <a:sy n="102" d="100"/>
        </p:scale>
        <p:origin x="114" y="126"/>
      </p:cViewPr>
      <p:guideLst>
        <p:guide orient="horz" pos="2154"/>
        <p:guide pos="3838"/>
        <p:guide pos="-489"/>
        <p:guide pos="346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 lang="ko-KR" altLang="en-US"/>
            </a:pPr>
            <a:fld id="{5B872886-A805-4282-9838-4AC4B62AE3E0}" type="datetime1">
              <a:rPr lang="ko-KR" altLang="en-US">
                <a:latin typeface="맑은 고딕"/>
                <a:ea typeface="맑은 고딕"/>
              </a:rPr>
              <a:pPr>
                <a:defRPr lang="ko-KR" altLang="en-US"/>
              </a:pPr>
              <a:t>2020-04-25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 lang="ko-KR" altLang="en-US"/>
            </a:pPr>
            <a:fld id="{1B143E41-8FAC-495B-8904-B43B013F90A3}" type="slidenum">
              <a:rPr lang="en-US" altLang="ko-KR">
                <a:latin typeface="맑은 고딕"/>
                <a:ea typeface="맑은 고딕"/>
              </a:rPr>
              <a:pPr>
                <a:defRPr lang="ko-KR" altLang="en-US"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fld id="{B9F58074-4682-466B-A162-E86DFAFBA49C}" type="datetime1">
              <a:rPr lang="ko-KR" altLang="en-US"/>
              <a:pPr lvl="0">
                <a:defRPr lang="ko-KR" altLang="en-US"/>
              </a:pPr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fld id="{9946CEE3-4835-4F73-BA0B-02C09C038718}" type="slidenum">
              <a:rPr lang="en-US" altLang="ko-KR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9946CEE3-4835-4F73-BA0B-02C09C038718}" type="slidenum">
              <a:rPr lang="en-US" altLang="ko-KR">
                <a:latin typeface="맑은 고딕"/>
                <a:ea typeface="맑은 고딕"/>
              </a:rPr>
              <a:pPr>
                <a:defRPr lang="ko-KR" altLang="en-US"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9946CEE3-4835-4F73-BA0B-02C09C038718}" type="slidenum">
              <a:rPr lang="en-US" altLang="ko-KR">
                <a:latin typeface="맑은 고딕"/>
                <a:ea typeface="맑은 고딕"/>
              </a:rPr>
              <a:pPr>
                <a:defRPr lang="ko-KR" altLang="en-US"/>
              </a:pPr>
              <a:t>4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9946CEE3-4835-4F73-BA0B-02C09C038718}" type="slidenum">
              <a:rPr lang="en-US" altLang="ko-KR"/>
              <a:pPr lvl="0">
                <a:defRPr lang="ko-KR" altLang="en-US"/>
              </a:pPr>
              <a:t>6</a:t>
            </a:fld>
            <a:endParaRPr lang="en-US" altLang="ko-KR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dirty="0"/>
              <a:t>마스터 부제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/>
            </a:lvl1pPr>
          </a:lstStyle>
          <a:p>
            <a:fld id="{A39C1975-8B53-4F08-8E23-B63FC7153A78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" noProof="0"/>
              <a:t>그림을 추가하려면 아이콘을 클릭하세요.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F7E7CD-A08C-4FC8-BABE-F1D442DAA177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EB80D-8C4E-4FEA-B06C-E4782F7B4797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9AB441C-454E-413E-838A-202CBBCC7F6E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4172244-A7B3-4BEE-A623-7F4DF5EDB3B4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458304-7C94-41E2-AA7C-09F7F1DBDA2F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93A0F4-E188-4240-BDD1-EA937E2C4473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" noProof="0" dirty="0"/>
              <a:t>마스터 텍스트 스타일을 편집하려면 클릭하세요.</a:t>
            </a:r>
          </a:p>
          <a:p>
            <a:pPr lvl="1" rtl="0"/>
            <a:r>
              <a:rPr lang="ko" noProof="0" dirty="0"/>
              <a:t>둘째 수준</a:t>
            </a:r>
          </a:p>
          <a:p>
            <a:pPr lvl="2" rtl="0"/>
            <a:r>
              <a:rPr lang="ko" noProof="0" dirty="0"/>
              <a:t>셋째 수준</a:t>
            </a:r>
          </a:p>
          <a:p>
            <a:pPr lvl="3" rtl="0"/>
            <a:r>
              <a:rPr lang="ko" noProof="0" dirty="0"/>
              <a:t>넷째 수준</a:t>
            </a:r>
          </a:p>
          <a:p>
            <a:pPr lvl="4" rtl="0"/>
            <a:r>
              <a:rPr lang="ko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8AF197-56A1-49E7-B3C6-7A5700899C27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7B5D4F-55C0-4296-B1DC-6579D45FE153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297C03-A81D-479D-895A-2418E33CFCE4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89734C-BA57-4150-97BF-EADAF7E639A1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71E475-2735-4051-B712-538C7B91241C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noProof="0" dirty="0"/>
              <a:t>마스터 텍스트 스타일을 편집하려면 클릭하세요.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ko" noProof="0" dirty="0"/>
              <a:t>마스터 텍스트 스타일을 편집하려면 클릭하세요.</a:t>
            </a:r>
          </a:p>
          <a:p>
            <a:pPr lvl="1" rtl="0"/>
            <a:r>
              <a:rPr lang="ko" noProof="0" dirty="0"/>
              <a:t>둘째 수준</a:t>
            </a:r>
          </a:p>
          <a:p>
            <a:pPr lvl="2" rtl="0"/>
            <a:r>
              <a:rPr lang="ko" noProof="0" dirty="0"/>
              <a:t>셋째 수준</a:t>
            </a:r>
          </a:p>
          <a:p>
            <a:pPr lvl="3" rtl="0"/>
            <a:r>
              <a:rPr lang="ko" noProof="0" dirty="0"/>
              <a:t>넷째 수준</a:t>
            </a:r>
          </a:p>
          <a:p>
            <a:pPr lvl="4" rtl="0"/>
            <a:r>
              <a:rPr lang="ko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noProof="0" dirty="0"/>
              <a:t>마스터 텍스트 스타일을 편집하려면 클릭하세요.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ko" noProof="0" dirty="0"/>
              <a:t>마스터 텍스트 스타일을 편집하려면 클릭하세요.</a:t>
            </a:r>
          </a:p>
          <a:p>
            <a:pPr lvl="1" rtl="0"/>
            <a:r>
              <a:rPr lang="ko" noProof="0" dirty="0"/>
              <a:t>둘째 수준</a:t>
            </a:r>
          </a:p>
          <a:p>
            <a:pPr lvl="2" rtl="0"/>
            <a:r>
              <a:rPr lang="ko" noProof="0" dirty="0"/>
              <a:t>셋째 수준</a:t>
            </a:r>
          </a:p>
          <a:p>
            <a:pPr lvl="3" rtl="0"/>
            <a:r>
              <a:rPr lang="ko" noProof="0" dirty="0"/>
              <a:t>넷째 수준</a:t>
            </a:r>
          </a:p>
          <a:p>
            <a:pPr lvl="4" rtl="0"/>
            <a:r>
              <a:rPr lang="ko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555CB8-B6F2-483E-A43F-D436370D887B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4C426F-E474-4E58-AF09-A54E565141AE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B325F0-7158-48E7-8028-0CE7EA9991C2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7BD9A8-DBDD-40FB-8ECB-9F3EDA35F7E8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" noProof="0"/>
              <a:t>그림을 추가하려면 아이콘을 클릭하세요.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3F3808-3485-4113-B764-9661C93D4323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93BC76-5C92-4A76-95D8-98A2EBC522F4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직사각형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3657" y="1082525"/>
            <a:ext cx="8204391" cy="2346475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 sz="6000"/>
              <a:t>스마트폰 충격감지 시스템</a:t>
            </a:r>
            <a:endParaRPr lang="ko-KR" altLang="en-US" sz="6000"/>
          </a:p>
        </p:txBody>
      </p:sp>
      <p:cxnSp>
        <p:nvCxnSpPr>
          <p:cNvPr id="91" name="직선 연결선(S) 9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2283" y="3987319"/>
            <a:ext cx="7505886" cy="2389572"/>
          </a:xfrm>
        </p:spPr>
        <p:txBody>
          <a:bodyPr>
            <a:noAutofit/>
          </a:bodyPr>
          <a:lstStyle/>
          <a:p>
            <a:pPr algn="r">
              <a:spcAft>
                <a:spcPct val="46000"/>
              </a:spcAft>
              <a:defRPr lang="ko-KR" altLang="en-US"/>
            </a:pPr>
            <a:r>
              <a:rPr lang="ko-KR" altLang="en-US" sz="2000"/>
              <a:t>오픈소스전문프로젝트   6조</a:t>
            </a:r>
            <a:endParaRPr lang="ko-KR" altLang="en-US" sz="2000"/>
          </a:p>
          <a:p>
            <a:pPr algn="r"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 sz="2000"/>
              <a:t>2016038011 강동일</a:t>
            </a:r>
            <a:endParaRPr lang="ko-KR" altLang="en-US" sz="2000"/>
          </a:p>
          <a:p>
            <a:pPr algn="r"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 sz="2000"/>
              <a:t>2016038012 고우영</a:t>
            </a:r>
            <a:endParaRPr lang="ko-KR" altLang="en-US" sz="2000"/>
          </a:p>
          <a:p>
            <a:pPr algn="r"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 sz="2000"/>
              <a:t>2016038036 김선준</a:t>
            </a:r>
            <a:endParaRPr lang="ko-KR" altLang="en-US" sz="2000"/>
          </a:p>
          <a:p>
            <a:pPr algn="r">
              <a:spcBef>
                <a:spcPct val="0"/>
              </a:spcBef>
              <a:defRPr lang="ko-KR" altLang="en-US"/>
            </a:pPr>
            <a:r>
              <a:rPr lang="ko-KR" altLang="en-US" sz="2000"/>
              <a:t>2016038021 신익수</a:t>
            </a:r>
            <a:endParaRPr lang="ko-KR" altLang="en-US" sz="20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10325" y="1511480"/>
            <a:ext cx="5162551" cy="3835038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750" y="1479831"/>
            <a:ext cx="4762500" cy="389833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47676" y="238124"/>
            <a:ext cx="10131425" cy="1456267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스마트폰 충격감지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350" y="1818217"/>
            <a:ext cx="10131425" cy="4554008"/>
          </a:xfrm>
        </p:spPr>
        <p:txBody>
          <a:bodyPr>
            <a:noAutofit/>
          </a:bodyPr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핸드폰을 떨어트렸을 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-알림으로 핸드폰의 분실을 방지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떨어트린 정보에 관한 데이터를 디바이스의 로컬 저장소에 저장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핸드폰을 주웠을 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-알림의 종료, 사용자의 기기의 알림창에 알림 생성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-알림을 터치하면 어플 실행, 어느 부분이 충격이 가해졌는지 알려줌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-표시 내용은 계속 추가, 변경할 예정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 </a:t>
            </a:r>
            <a:r>
              <a:rPr lang="en-US" altLang="ko-KR"/>
              <a:t>ex)</a:t>
            </a:r>
            <a:r>
              <a:rPr lang="ko-KR" altLang="en-US"/>
              <a:t>액정의 수리비용, 고장날 위험이 있는 센서, 장치 등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/>
          <p:cNvPicPr>
            <a:picLocks noChangeAspect="1"/>
          </p:cNvPicPr>
          <p:nvPr/>
        </p:nvPicPr>
        <p:blipFill rotWithShape="1">
          <a:blip r:embed="rId3">
            <a:lum bright="-100000" contrast="-100000"/>
          </a:blip>
          <a:stretch>
            <a:fillRect/>
          </a:stretch>
        </p:blipFill>
        <p:spPr>
          <a:xfrm>
            <a:off x="6696151" y="5867476"/>
            <a:ext cx="657072" cy="447522"/>
          </a:xfrm>
          <a:prstGeom prst="rect">
            <a:avLst/>
          </a:prstGeom>
          <a:effectLst>
            <a:glow rad="127000">
              <a:schemeClr val="accent6">
                <a:satMod val="175000"/>
                <a:alpha val="50000"/>
              </a:schemeClr>
            </a:glow>
          </a:effectLst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>
            <a:off x="8020050" y="3429000"/>
            <a:ext cx="641417" cy="641417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3428505" y="1230865"/>
            <a:ext cx="7474556" cy="5460828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7876000" y="2108453"/>
            <a:ext cx="792099" cy="792099"/>
          </a:xfrm>
          <a:prstGeom prst="ellips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7897634" y="2987607"/>
            <a:ext cx="900112" cy="1800225"/>
          </a:xfrm>
          <a:prstGeom prst="round2SameRect">
            <a:avLst>
              <a:gd name="adj1" fmla="val 16667"/>
              <a:gd name="adj2" fmla="val 0"/>
            </a:avLst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8131663" y="4797171"/>
            <a:ext cx="432054" cy="1512189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6" name=""/>
          <p:cNvCxnSpPr/>
          <p:nvPr/>
        </p:nvCxnSpPr>
        <p:spPr>
          <a:xfrm rot="10800000">
            <a:off x="3428505" y="6324278"/>
            <a:ext cx="7453457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487717" y="1577294"/>
            <a:ext cx="2304288" cy="1368171"/>
          </a:xfrm>
          <a:prstGeom prst="rect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8" name=""/>
          <p:cNvCxnSpPr/>
          <p:nvPr/>
        </p:nvCxnSpPr>
        <p:spPr>
          <a:xfrm>
            <a:off x="775753" y="1793321"/>
            <a:ext cx="1728216" cy="0"/>
          </a:xfrm>
          <a:prstGeom prst="straightConnector1">
            <a:avLst/>
          </a:prstGeom>
          <a:ln w="381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762227" y="1805226"/>
            <a:ext cx="1696175" cy="366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Data Movement</a:t>
            </a:r>
            <a:endParaRPr lang="en-US" altLang="ko-KR"/>
          </a:p>
        </p:txBody>
      </p:sp>
      <p:cxnSp>
        <p:nvCxnSpPr>
          <p:cNvPr id="20" name=""/>
          <p:cNvCxnSpPr/>
          <p:nvPr/>
        </p:nvCxnSpPr>
        <p:spPr>
          <a:xfrm rot="10800000">
            <a:off x="2515456" y="5035261"/>
            <a:ext cx="4108053" cy="903520"/>
          </a:xfrm>
          <a:prstGeom prst="straightConnector1">
            <a:avLst/>
          </a:prstGeom>
          <a:ln w="381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814433" y="3809999"/>
            <a:ext cx="1883885" cy="40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/>
              <a:t>Local storage</a:t>
            </a:r>
            <a:endParaRPr lang="en-US" altLang="ko-KR" sz="2100"/>
          </a:p>
        </p:txBody>
      </p:sp>
      <p:sp>
        <p:nvSpPr>
          <p:cNvPr id="24" name=""/>
          <p:cNvSpPr txBox="1"/>
          <p:nvPr/>
        </p:nvSpPr>
        <p:spPr>
          <a:xfrm>
            <a:off x="7150409" y="6332411"/>
            <a:ext cx="713431" cy="361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Step5</a:t>
            </a:r>
            <a:endParaRPr lang="en-US" altLang="ko-KR"/>
          </a:p>
        </p:txBody>
      </p:sp>
      <p:cxnSp>
        <p:nvCxnSpPr>
          <p:cNvPr id="25" name=""/>
          <p:cNvCxnSpPr/>
          <p:nvPr/>
        </p:nvCxnSpPr>
        <p:spPr>
          <a:xfrm rot="16200000" flipH="1">
            <a:off x="6171444" y="4722008"/>
            <a:ext cx="1649895" cy="0"/>
          </a:xfrm>
          <a:prstGeom prst="straightConnector1">
            <a:avLst/>
          </a:prstGeom>
          <a:ln w="50800" cmpd="dbl" algn="ctr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>
            <a:off x="794430" y="2481451"/>
            <a:ext cx="1730076" cy="0"/>
          </a:xfrm>
          <a:prstGeom prst="straightConnector1">
            <a:avLst/>
          </a:prstGeom>
          <a:ln w="50800" cmpd="dbl" algn="ctr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 txBox="1"/>
          <p:nvPr/>
        </p:nvSpPr>
        <p:spPr>
          <a:xfrm>
            <a:off x="679387" y="2462774"/>
            <a:ext cx="1885749" cy="36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Device Movement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6155857" y="3249382"/>
            <a:ext cx="994552" cy="35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Step1</a:t>
            </a:r>
            <a:endParaRPr lang="en-US" altLang="ko-KR"/>
          </a:p>
        </p:txBody>
      </p:sp>
      <p:sp>
        <p:nvSpPr>
          <p:cNvPr id="30" name=""/>
          <p:cNvSpPr txBox="1"/>
          <p:nvPr/>
        </p:nvSpPr>
        <p:spPr>
          <a:xfrm>
            <a:off x="6133021" y="4348931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Step2</a:t>
            </a:r>
            <a:endParaRPr lang="en-US" altLang="ko-KR"/>
          </a:p>
        </p:txBody>
      </p:sp>
      <p:sp>
        <p:nvSpPr>
          <p:cNvPr id="31" name=""/>
          <p:cNvSpPr txBox="1"/>
          <p:nvPr/>
        </p:nvSpPr>
        <p:spPr>
          <a:xfrm>
            <a:off x="6162238" y="5371247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Step3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3977499" y="5002488"/>
            <a:ext cx="922544" cy="366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Step4</a:t>
            </a:r>
            <a:endParaRPr lang="en-US" altLang="ko-KR"/>
          </a:p>
        </p:txBody>
      </p:sp>
      <p:cxnSp>
        <p:nvCxnSpPr>
          <p:cNvPr id="34" name=""/>
          <p:cNvCxnSpPr>
            <a:endCxn id="43" idx="2"/>
          </p:cNvCxnSpPr>
          <p:nvPr/>
        </p:nvCxnSpPr>
        <p:spPr>
          <a:xfrm rot="5400000" flipH="1" flipV="1">
            <a:off x="6841991" y="4378828"/>
            <a:ext cx="1807179" cy="1190357"/>
          </a:xfrm>
          <a:prstGeom prst="straightConnector1">
            <a:avLst/>
          </a:prstGeom>
          <a:ln w="50800" cmpd="dbl" algn="ctr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8850817" y="3429000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Step6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2462038" y="308227"/>
            <a:ext cx="6288606" cy="69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맑은 고딕"/>
                <a:ea typeface="맑은 고딕"/>
                <a:cs typeface="맑은 고딕"/>
              </a:rPr>
              <a:t>System Architecture</a:t>
            </a:r>
            <a:endParaRPr lang="en-US" altLang="ko-KR" sz="400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>
            <a:off x="6683653" y="3234358"/>
            <a:ext cx="641417" cy="641417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>
            <a:off x="6686641" y="4227199"/>
            <a:ext cx="641417" cy="64141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 rot="19637457">
            <a:off x="6675972" y="5614005"/>
            <a:ext cx="690680" cy="690680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 rot="13926405">
            <a:off x="8081604" y="3922218"/>
            <a:ext cx="215410" cy="105003"/>
          </a:xfrm>
          <a:prstGeom prst="triangle">
            <a:avLst>
              <a:gd name="adj" fmla="val 40567"/>
            </a:avLst>
          </a:prstGeom>
          <a:solidFill>
            <a:schemeClr val="accent6">
              <a:lumMod val="90000"/>
              <a:alpha val="66000"/>
            </a:schemeClr>
          </a:solidFill>
          <a:ln algn="ctr">
            <a:noFill/>
          </a:ln>
          <a:effectLst>
            <a:glow rad="635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5">
            <a:lum bright="100000" contrast="100000"/>
          </a:blip>
          <a:stretch>
            <a:fillRect/>
          </a:stretch>
        </p:blipFill>
        <p:spPr>
          <a:xfrm>
            <a:off x="922904" y="4351904"/>
            <a:ext cx="1460726" cy="14607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1584886" y="222600"/>
            <a:ext cx="8477250" cy="939784"/>
          </a:xfrm>
        </p:spPr>
        <p:txBody>
          <a:bodyPr vert="horz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4500">
                <a:ea typeface="맑은 고딕"/>
              </a:rPr>
              <a:t>Operation Steps</a:t>
            </a:r>
            <a:endParaRPr lang="ko-KR" altLang="en-US" sz="4500">
              <a:ea typeface="맑은 고딕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/>
        </p:nvGraphicFramePr>
        <p:xfrm>
          <a:off x="925271" y="1262588"/>
          <a:ext cx="9970765" cy="533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45"/>
                <a:gridCol w="1579590"/>
                <a:gridCol w="6831330"/>
              </a:tblGrid>
              <a:tr h="4231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Step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State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Desription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23176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leave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스마트폰을 손에서 놓침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falling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스마트폰이 떨어지면서 가속도 센서를 이용해 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속도를 측정</a:t>
                      </a:r>
                      <a:endParaRPr lang="ko-KR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속도가 급격하게 감소하는 순간 스마트폰의 방향을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자이로 센서를 이용해 측정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4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측정한 데이터들을 로컬 저장소에 저장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5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자이로 센서 데이터를 이용해 스마트폰이 지면에 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부딪힌 방향을 탐색, 소리 발생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6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Pick up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소리가 멈추며 스마트폰의 알림창에 알림 발생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111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Pick up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알림 터치 후 어플 실행</a:t>
                      </a:r>
                      <a:endParaRPr lang="ko-KR" altLang="en-US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화면에 스마트폰이 떨어진 부위를 스마트폰 모형으로 표시해줌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3">
            <a:biLevel thresh="50000"/>
            <a:lum bright="100000" contrast="100000"/>
          </a:blip>
          <a:stretch>
            <a:fillRect/>
          </a:stretch>
        </p:blipFill>
        <p:spPr>
          <a:xfrm rot="19394395">
            <a:off x="8156070" y="2276095"/>
            <a:ext cx="2305810" cy="2305810"/>
          </a:xfrm>
          <a:prstGeom prst="rect">
            <a:avLst/>
          </a:prstGeom>
          <a:effectLst>
            <a:outerShdw blurRad="38100" dist="1849120" dir="16200000" algn="ctr" rotWithShape="0">
              <a:schemeClr val="tx1">
                <a:alpha val="50000"/>
              </a:scheme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사용 센서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가속도센서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사용기기를 낙하했음을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사용기기가 낙하 시 속도를 측정하기 위함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사용기기가 바닥에 충돌했음을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사용자가 기기를 주웠을 때를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	 데이터의 정확성을 위해 자이로 센서 추가 사용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오리엔테이션 센서</a:t>
            </a:r>
            <a:endParaRPr lang="ko-KR" altLang="en-US"/>
          </a:p>
          <a:p>
            <a:pPr>
              <a:spcBef>
                <a:spcPct val="0"/>
              </a:spcBef>
              <a:buNone/>
              <a:defRPr lang="ko-KR" altLang="en-US"/>
            </a:pPr>
            <a:r>
              <a:rPr lang="ko-KR" altLang="en-US"/>
              <a:t>   핸드폰이 바닥에 충돌 했을 때 어느 방향으로 떨어졌는지를 알기 위함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>
            <a:biLevel thresh="50000"/>
            <a:lum bright="100000" contrast="100000"/>
          </a:blip>
          <a:stretch>
            <a:fillRect/>
          </a:stretch>
        </p:blipFill>
        <p:spPr>
          <a:xfrm rot="19394395">
            <a:off x="8156069" y="2276094"/>
            <a:ext cx="2305810" cy="2305810"/>
          </a:xfrm>
          <a:prstGeom prst="rect">
            <a:avLst/>
          </a:prstGeom>
          <a:effectLst>
            <a:outerShdw blurRad="25400" dist="1129030" dir="16200000" algn="ctr" rotWithShape="0">
              <a:schemeClr val="tx1">
                <a:alpha val="59000"/>
              </a:schemeClr>
            </a:outerShdw>
          </a:effectLst>
        </p:spPr>
      </p:pic>
      <p:sp>
        <p:nvSpPr>
          <p:cNvPr id="10" name=""/>
          <p:cNvSpPr/>
          <p:nvPr/>
        </p:nvSpPr>
        <p:spPr>
          <a:xfrm>
            <a:off x="7634288" y="4824412"/>
            <a:ext cx="3667124" cy="190500"/>
          </a:xfrm>
          <a:prstGeom prst="rect">
            <a:avLst/>
          </a:prstGeom>
          <a:solidFill>
            <a:schemeClr val="tx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>
            <a:biLevel thresh="50000"/>
            <a:lum bright="100000" contrast="100000"/>
          </a:blip>
          <a:stretch>
            <a:fillRect/>
          </a:stretch>
        </p:blipFill>
        <p:spPr>
          <a:xfrm>
            <a:off x="9144000" y="3639687"/>
            <a:ext cx="3012367" cy="3012367"/>
          </a:xfrm>
          <a:prstGeom prst="rect">
            <a:avLst/>
          </a:prstGeom>
          <a:effectLst/>
        </p:spPr>
      </p:pic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알림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>
            <a:lum bright="100000" contrast="100000"/>
          </a:blip>
          <a:stretch>
            <a:fillRect/>
          </a:stretch>
        </p:blipFill>
        <p:spPr>
          <a:xfrm>
            <a:off x="10110673" y="4590110"/>
            <a:ext cx="1062790" cy="106279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>
            <a:lum bright="100000" contrast="100000"/>
          </a:blip>
          <a:stretch>
            <a:fillRect/>
          </a:stretch>
        </p:blipFill>
        <p:spPr>
          <a:xfrm rot="17100000">
            <a:off x="8262930" y="4211827"/>
            <a:ext cx="1501176" cy="1501176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57084" y="1604433"/>
            <a:ext cx="10131425" cy="3649133"/>
          </a:xfrm>
        </p:spPr>
        <p:txBody>
          <a:bodyPr>
            <a:noAutofit/>
          </a:bodyPr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사용자에게 핸드폰이 떨어졌음을 알림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 핸드폰이 떨어졌음을 감지했을 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미리 저장한 사람들에게 사용자가 핸드폰을 잃어버렸음을 알림 </a:t>
            </a:r>
            <a:r>
              <a:rPr lang="en-US" altLang="ko-KR"/>
              <a:t>ex)</a:t>
            </a:r>
            <a:r>
              <a:rPr lang="ko-KR" altLang="en-US"/>
              <a:t>부모님, 친구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 사용자가 걷고있음, 뛰고있음, 손에 들고있음을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 그 후 계속 반복되던 동작이 멈추고 일정시간 동안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  동작으로 돌아오지 않을 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  사용자가 핸드폰을 떨어트렸음을 알 수 있음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1" y="1124012"/>
            <a:ext cx="10710396" cy="2304987"/>
          </a:xfrm>
        </p:spPr>
        <p:txBody>
          <a:bodyPr/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어플의 상시 백그라운드 사용을 방지하기 위함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사용자가 화면의 위젯을 사용하여</a:t>
            </a:r>
            <a:r>
              <a:rPr lang="en-US" altLang="ko-KR"/>
              <a:t> </a:t>
            </a:r>
            <a:r>
              <a:rPr lang="ko-KR" altLang="en-US"/>
              <a:t>어플의 </a:t>
            </a:r>
            <a:r>
              <a:rPr lang="en-US" altLang="ko-KR"/>
              <a:t>on/off</a:t>
            </a:r>
            <a:r>
              <a:rPr lang="ko-KR" altLang="en-US"/>
              <a:t>가 가능하게 함</a:t>
            </a: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기능 </a:t>
            </a:r>
            <a:r>
              <a:rPr lang="en-US" altLang="ko-KR"/>
              <a:t>on/off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0019348" y="4927280"/>
            <a:ext cx="304800" cy="28575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955775" y="4870843"/>
            <a:ext cx="447252" cy="36600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off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1723994" y="4129087"/>
            <a:ext cx="1247775" cy="1169789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4300">
                <a:solidFill>
                  <a:schemeClr val="bg1"/>
                </a:solidFill>
              </a:rPr>
              <a:t>off</a:t>
            </a:r>
            <a:endParaRPr lang="en-US" altLang="ko-KR" sz="4300">
              <a:solidFill>
                <a:schemeClr val="bg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4671981" y="4138612"/>
            <a:ext cx="1247775" cy="1169789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4300">
                <a:solidFill>
                  <a:schemeClr val="bg1"/>
                </a:solidFill>
              </a:rPr>
              <a:t>on</a:t>
            </a:r>
            <a:endParaRPr lang="en-US" altLang="ko-KR" sz="4300">
              <a:solidFill>
                <a:schemeClr val="bg1"/>
              </a:solidFill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3076544" y="4757738"/>
            <a:ext cx="1495455" cy="0"/>
          </a:xfrm>
          <a:prstGeom prst="straightConnector1">
            <a:avLst/>
          </a:prstGeom>
          <a:ln w="88900" cap="flat" cmpd="sng" algn="ctr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3448018" y="4405312"/>
            <a:ext cx="715328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touch</a:t>
            </a:r>
            <a:endParaRPr lang="en-US" altLang="ko-KR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>
            <a:biLevel thresh="50000"/>
            <a:lum bright="100000" contrast="100000"/>
          </a:blip>
          <a:stretch>
            <a:fillRect/>
          </a:stretch>
        </p:blipFill>
        <p:spPr>
          <a:xfrm>
            <a:off x="9144000" y="3639687"/>
            <a:ext cx="3012367" cy="3012367"/>
          </a:xfrm>
          <a:prstGeom prst="rect">
            <a:avLst/>
          </a:prstGeom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>
            <a:biLevel thresh="50000"/>
            <a:lum bright="100000" contrast="100000"/>
          </a:blip>
          <a:stretch>
            <a:fillRect/>
          </a:stretch>
        </p:blipFill>
        <p:spPr>
          <a:xfrm>
            <a:off x="9144000" y="3639687"/>
            <a:ext cx="3012367" cy="3012367"/>
          </a:xfrm>
          <a:prstGeom prst="rect">
            <a:avLst/>
          </a:prstGeom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255" y="1597168"/>
            <a:ext cx="10131425" cy="4863103"/>
          </a:xfrm>
        </p:spPr>
        <p:txBody>
          <a:bodyPr/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기기를 떨어트렸을 때 그것에 관한 데이터 저장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기기의 로컬저장소를 이용하여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-사용자가 기기를 떨어트린 횟수 분석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-기기의 어떤 부분이 많이 충격이 가해졌는지 분석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-어떤 장소에서 핸드폰을 떨어트렸는지 분석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사용자에게 기기에 대한 경각심을 알려주는 무언가를 보여줌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</a:t>
            </a:r>
            <a:r>
              <a:rPr lang="en-US" altLang="ko-KR"/>
              <a:t>ex) </a:t>
            </a:r>
            <a:r>
              <a:rPr lang="ko-KR" altLang="en-US"/>
              <a:t>액정 파손 수리비용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어떤 부위가 고장이 났을 가능성이 있는지 알려줌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특정 위치에서 핸드폰을 많이 떨어트렸는지 알려줌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en-US" altLang="ko-KR"/>
              <a:t>    ex)</a:t>
            </a:r>
            <a:r>
              <a:rPr lang="ko-KR" altLang="en-US"/>
              <a:t> 학교 앞 버스정류장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특정 위치에서 유난히 핸드폰을 많이 떨어트렸을 때 사용자에게 알려주는 알림 발생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로컬 저장소 사용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>
            <a:lum bright="100000" contrast="100000"/>
          </a:blip>
          <a:stretch>
            <a:fillRect/>
          </a:stretch>
        </p:blipFill>
        <p:spPr>
          <a:xfrm>
            <a:off x="10189920" y="4799092"/>
            <a:ext cx="820464" cy="82046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 rotWithShape="1">
          <a:blip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</ep:Words>
  <ep:PresentationFormat>Widescreen</ep:PresentationFormat>
  <ep:Paragraphs>23</ep:Paragraphs>
  <ep:Slides>9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천체</vt:lpstr>
      <vt:lpstr>스마트폰 충격감지 시스템</vt:lpstr>
      <vt:lpstr>슬라이드 2</vt:lpstr>
      <vt:lpstr>스마트폰 충격감지 시스템</vt:lpstr>
      <vt:lpstr>슬라이드 4</vt:lpstr>
      <vt:lpstr>Operation Steps</vt:lpstr>
      <vt:lpstr>사용 센서</vt:lpstr>
      <vt:lpstr>알림</vt:lpstr>
      <vt:lpstr>기능 on/off</vt:lpstr>
      <vt:lpstr>로컬 저장소 사용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2019-06-12T05:43:11.000</dcterms:created>
  <cp:lastModifiedBy>sksms</cp:lastModifiedBy>
  <dcterms:modified xsi:type="dcterms:W3CDTF">2020-04-25T05:04:47.193</dcterms:modified>
  <cp:revision>30</cp:revision>
</cp:coreProperties>
</file>